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72" r:id="rId4"/>
    <p:sldId id="257" r:id="rId5"/>
    <p:sldId id="280" r:id="rId6"/>
    <p:sldId id="279" r:id="rId7"/>
    <p:sldId id="278" r:id="rId8"/>
    <p:sldId id="277" r:id="rId9"/>
    <p:sldId id="261" r:id="rId10"/>
    <p:sldId id="258" r:id="rId11"/>
    <p:sldId id="271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01"/>
    <a:srgbClr val="FA974C"/>
    <a:srgbClr val="FCF98B"/>
    <a:srgbClr val="FFCCFF"/>
    <a:srgbClr val="FFC830"/>
    <a:srgbClr val="001409"/>
    <a:srgbClr val="FAA523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94669"/>
  </p:normalViewPr>
  <p:slideViewPr>
    <p:cSldViewPr snapToGrid="0" snapToObjects="1">
      <p:cViewPr varScale="1">
        <p:scale>
          <a:sx n="80" d="100"/>
          <a:sy n="80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643B8-3B1F-46BF-BC9D-180987F9B7A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49D22-281B-4675-9449-24F094F9D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2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0B6A4-6F9B-445D-B39E-410B73CFE0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3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0B6A4-6F9B-445D-B39E-410B73CFE0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8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2841625"/>
            <a:ext cx="66421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5884863"/>
            <a:ext cx="6784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29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0489-C21C-4331-B10D-D892122185F8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B4A1-21EE-4C70-A213-2E7AB73A4C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9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7D3CD-0C8D-4254-8251-B8132EAE2DE0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E962D-359E-4815-91C2-BC0246C54A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8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B1B7-9F7A-4ED2-BABF-DF5404EDE51B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C749-476E-45F8-9237-C65ECDB7E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24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124200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6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1ECDE-02E3-412B-B13C-EE38791EFD4B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A8E8-9CB1-4787-9436-4EB7BCE3D4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F3A68-55D2-4852-9711-820EE2D53F17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B8E94-5FBC-40B2-AD93-97A79789B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3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2AC7-1819-4086-963C-AE1F4389B147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09A8-15BF-40DB-8408-611DC4B73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5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940C-158A-4B98-A04A-3E720F527BC0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9A6DC-E71A-44A5-952F-C98EB078C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8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E2DEC-BFA6-4253-ACC4-34203D15482F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2A58-2BEF-406C-A65D-59FFD6A4E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1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CE1A-C820-4185-9C42-76FFD7413666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C605-C24F-4833-9A86-319CAE345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3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8DAD-855C-4DE7-82E4-3F80CE6994A9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2542-E6E2-45F4-9DAA-99298D9C5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1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713D2-36A2-4F77-BE15-62AFA35AE04B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38ED-E0C8-4D40-9AD0-BA59574F6E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8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75A8056-7DAD-4EDA-A372-52AD2C43DCB2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EA9BD03-8FFD-4BD8-9BDA-480016186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64263"/>
            <a:ext cx="2463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7" r:id="rId1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F0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F0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F0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F0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ＭＳ Ｐゴシック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ＭＳ Ｐゴシック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ＭＳ Ｐゴシック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ＭＳ Ｐゴシック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dsu.edu/research/sponsored_programs_admin/forms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Sponsored Programs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Val Kettner </a:t>
            </a:r>
            <a:r>
              <a:rPr lang="en-US" sz="1800" i="1" dirty="0" smtClean="0"/>
              <a:t>Associate Vice President  </a:t>
            </a:r>
            <a:r>
              <a:rPr lang="en-US" sz="1800" dirty="0" smtClean="0">
                <a:solidFill>
                  <a:srgbClr val="FFCF01"/>
                </a:solidFill>
              </a:rPr>
              <a:t>val.kettner@ndsu.edu</a:t>
            </a:r>
            <a:r>
              <a:rPr lang="en-US" sz="2400" i="1" dirty="0" smtClean="0"/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Amy Scott  </a:t>
            </a:r>
            <a:r>
              <a:rPr lang="en-US" sz="1800" i="1" dirty="0" smtClean="0"/>
              <a:t>Assistant Director  </a:t>
            </a:r>
            <a:r>
              <a:rPr lang="en-US" sz="1800" dirty="0" smtClean="0">
                <a:solidFill>
                  <a:srgbClr val="FFCF01"/>
                </a:solidFill>
              </a:rPr>
              <a:t>amy.scott@ndsu.edu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Jill Mackenzie </a:t>
            </a:r>
            <a:r>
              <a:rPr lang="en-US" sz="1800" i="1" dirty="0" smtClean="0"/>
              <a:t>Award and Program Officer  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CF01"/>
                </a:solidFill>
              </a:rPr>
              <a:t>jill.mackenzie@ndsu.edu</a:t>
            </a:r>
            <a:r>
              <a:rPr lang="en-US" sz="1800" dirty="0" smtClean="0"/>
              <a:t>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Cindy Eleson </a:t>
            </a:r>
            <a:r>
              <a:rPr lang="en-US" sz="1800" i="1" dirty="0" smtClean="0"/>
              <a:t>Budget and Program </a:t>
            </a:r>
            <a:r>
              <a:rPr lang="en-US" sz="1600" i="1" dirty="0" smtClean="0"/>
              <a:t>Officer  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CF01"/>
                </a:solidFill>
              </a:rPr>
              <a:t>cindy.smelsereleson@ndsu.edu</a:t>
            </a:r>
            <a:endParaRPr lang="en-US" sz="1600" dirty="0">
              <a:solidFill>
                <a:srgbClr val="FFCF0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Wayne </a:t>
            </a:r>
            <a:r>
              <a:rPr lang="en-US" sz="2400" dirty="0" err="1" smtClean="0">
                <a:solidFill>
                  <a:srgbClr val="FFCF01"/>
                </a:solidFill>
              </a:rPr>
              <a:t>Wermager</a:t>
            </a:r>
            <a:r>
              <a:rPr lang="en-US" sz="2400" dirty="0" smtClean="0">
                <a:solidFill>
                  <a:srgbClr val="FFCF01"/>
                </a:solidFill>
              </a:rPr>
              <a:t> </a:t>
            </a:r>
            <a:r>
              <a:rPr lang="en-US" sz="1600" i="1" dirty="0" smtClean="0"/>
              <a:t>Budget and Program Officer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rgbClr val="FFCF01"/>
                </a:solidFill>
              </a:rPr>
              <a:t>wayne.wermager@ndsu.edu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Shelly Sandstrom </a:t>
            </a:r>
            <a:r>
              <a:rPr lang="en-US" sz="1800" i="1" dirty="0" smtClean="0"/>
              <a:t>Program Assistant   </a:t>
            </a:r>
            <a:r>
              <a:rPr lang="en-US" sz="1800" dirty="0" smtClean="0">
                <a:solidFill>
                  <a:srgbClr val="FFCF01"/>
                </a:solidFill>
              </a:rPr>
              <a:t>shelly.sandstrom@ndsu.edu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Faye Klein </a:t>
            </a:r>
            <a:r>
              <a:rPr lang="en-US" sz="1800" i="1" dirty="0" smtClean="0"/>
              <a:t>Administrative Secretary   </a:t>
            </a:r>
            <a:r>
              <a:rPr lang="en-US" sz="1800" dirty="0" smtClean="0">
                <a:solidFill>
                  <a:srgbClr val="FFCF01"/>
                </a:solidFill>
              </a:rPr>
              <a:t>faye.klein@ndsu.edu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CF01"/>
                </a:solidFill>
              </a:rPr>
              <a:t>ndsu.research@ndsu.edu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CF01"/>
                </a:solidFill>
                <a:hlinkClick r:id="rId2"/>
              </a:rPr>
              <a:t>SPA Forms</a:t>
            </a:r>
            <a:endParaRPr lang="en-US" sz="2800" dirty="0" smtClean="0">
              <a:solidFill>
                <a:srgbClr val="FFCF01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CF01"/>
                </a:solidFill>
              </a:rPr>
              <a:t>231-8045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28627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100" y="800102"/>
            <a:ext cx="7518400" cy="5413665"/>
          </a:xfrm>
        </p:spPr>
        <p:txBody>
          <a:bodyPr/>
          <a:lstStyle/>
          <a:p>
            <a:pPr algn="l">
              <a:defRPr/>
            </a:pPr>
            <a:endParaRPr lang="en-US" sz="2000" dirty="0" smtClean="0">
              <a:solidFill>
                <a:srgbClr val="005643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Sara Ogundolani:  </a:t>
            </a:r>
            <a:r>
              <a:rPr lang="en-US" sz="2000" dirty="0" smtClean="0">
                <a:solidFill>
                  <a:schemeClr val="bg1"/>
                </a:solidFill>
              </a:rPr>
              <a:t>1-5939 – USDA (all sectors)</a:t>
            </a:r>
            <a:endParaRPr lang="en-US" sz="2000" dirty="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Beth </a:t>
            </a:r>
            <a:r>
              <a:rPr lang="en-US" sz="2000" dirty="0" err="1" smtClean="0">
                <a:solidFill>
                  <a:srgbClr val="FFCF01"/>
                </a:solidFill>
              </a:rPr>
              <a:t>Astrup</a:t>
            </a:r>
            <a:r>
              <a:rPr lang="en-US" sz="2000" dirty="0" smtClean="0">
                <a:solidFill>
                  <a:srgbClr val="FFCF01"/>
                </a:solidFill>
              </a:rPr>
              <a:t>: </a:t>
            </a:r>
            <a:r>
              <a:rPr lang="en-US" sz="2000" dirty="0" smtClean="0">
                <a:solidFill>
                  <a:schemeClr val="bg1"/>
                </a:solidFill>
              </a:rPr>
              <a:t>1-8393 – </a:t>
            </a:r>
            <a:r>
              <a:rPr lang="en-US" sz="2000" dirty="0" err="1" smtClean="0">
                <a:solidFill>
                  <a:schemeClr val="bg1"/>
                </a:solidFill>
              </a:rPr>
              <a:t>Dept</a:t>
            </a:r>
            <a:r>
              <a:rPr lang="en-US" sz="2000" dirty="0" smtClean="0">
                <a:solidFill>
                  <a:schemeClr val="bg1"/>
                </a:solidFill>
              </a:rPr>
              <a:t> of Interior, </a:t>
            </a:r>
            <a:r>
              <a:rPr lang="en-US" sz="2000" dirty="0" err="1" smtClean="0">
                <a:solidFill>
                  <a:schemeClr val="bg1"/>
                </a:solidFill>
              </a:rPr>
              <a:t>Dept</a:t>
            </a:r>
            <a:r>
              <a:rPr lang="en-US" sz="2000" dirty="0" smtClean="0">
                <a:solidFill>
                  <a:schemeClr val="bg1"/>
                </a:solidFill>
              </a:rPr>
              <a:t> of Defense, 									NASA, CNCS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Mary Freeman: </a:t>
            </a:r>
            <a:r>
              <a:rPr lang="en-US" sz="2000" dirty="0" smtClean="0">
                <a:solidFill>
                  <a:schemeClr val="bg1"/>
                </a:solidFill>
              </a:rPr>
              <a:t>1-8357 – Restricted Gifts, Grant Auditing, 								Administrative Support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Teresa Driscoll: </a:t>
            </a:r>
            <a:r>
              <a:rPr lang="en-US" sz="2000" dirty="0" smtClean="0">
                <a:solidFill>
                  <a:schemeClr val="bg1"/>
                </a:solidFill>
              </a:rPr>
              <a:t>1-5133 – ND </a:t>
            </a:r>
            <a:r>
              <a:rPr lang="en-US" sz="2000" dirty="0" err="1" smtClean="0">
                <a:solidFill>
                  <a:schemeClr val="bg1"/>
                </a:solidFill>
              </a:rPr>
              <a:t>Dept</a:t>
            </a:r>
            <a:r>
              <a:rPr lang="en-US" sz="2000" dirty="0" smtClean="0">
                <a:solidFill>
                  <a:schemeClr val="bg1"/>
                </a:solidFill>
              </a:rPr>
              <a:t> of Commerce, Industries 								(Private and Non-Profit)</a:t>
            </a:r>
            <a:endParaRPr lang="en-US" sz="2000" dirty="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Laura Lutkemeier: </a:t>
            </a:r>
            <a:r>
              <a:rPr lang="en-US" sz="2000" dirty="0" smtClean="0">
                <a:solidFill>
                  <a:schemeClr val="bg1"/>
                </a:solidFill>
              </a:rPr>
              <a:t>1-9802 – State Agencies &amp; Commodity 									Groups, Effort Reporting</a:t>
            </a:r>
          </a:p>
          <a:p>
            <a:pPr algn="l">
              <a:defRPr/>
            </a:pPr>
            <a:r>
              <a:rPr lang="en-US" sz="2000" dirty="0">
                <a:solidFill>
                  <a:srgbClr val="FFCF01"/>
                </a:solidFill>
              </a:rPr>
              <a:t>David </a:t>
            </a:r>
            <a:r>
              <a:rPr lang="en-US" sz="2000" dirty="0" smtClean="0">
                <a:solidFill>
                  <a:srgbClr val="FFCF01"/>
                </a:solidFill>
              </a:rPr>
              <a:t>Munro: </a:t>
            </a:r>
            <a:r>
              <a:rPr lang="en-US" sz="2000" dirty="0" smtClean="0">
                <a:solidFill>
                  <a:schemeClr val="bg1"/>
                </a:solidFill>
              </a:rPr>
              <a:t>1-1045 – DOT, Public Instruction, Non-										Federal CNCS, Foundations, 									SEFA, Recharge Centers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Ann Young: </a:t>
            </a:r>
            <a:r>
              <a:rPr lang="en-US" sz="2000" dirty="0" smtClean="0">
                <a:solidFill>
                  <a:schemeClr val="bg1"/>
                </a:solidFill>
              </a:rPr>
              <a:t>1-8356 – NSF, DHHS, </a:t>
            </a:r>
            <a:r>
              <a:rPr lang="en-US" sz="2000" dirty="0" err="1" smtClean="0">
                <a:solidFill>
                  <a:schemeClr val="bg1"/>
                </a:solidFill>
              </a:rPr>
              <a:t>Dept</a:t>
            </a:r>
            <a:r>
              <a:rPr lang="en-US" sz="2000" dirty="0" smtClean="0">
                <a:solidFill>
                  <a:schemeClr val="bg1"/>
                </a:solidFill>
              </a:rPr>
              <a:t> of Education, Senior 							Design, Challenge Grants, Director</a:t>
            </a:r>
          </a:p>
          <a:p>
            <a:pPr algn="l">
              <a:defRPr/>
            </a:pPr>
            <a:endParaRPr lang="en-US" sz="2400" dirty="0" smtClean="0">
              <a:solidFill>
                <a:srgbClr val="00564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00" y="292127"/>
            <a:ext cx="7772400" cy="68462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Grant &amp; Contract Accounting (GCA</a:t>
            </a:r>
            <a:r>
              <a:rPr lang="en-US" sz="36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3833"/>
            <a:ext cx="7772400" cy="1470025"/>
          </a:xfrm>
        </p:spPr>
        <p:txBody>
          <a:bodyPr/>
          <a:lstStyle/>
          <a:p>
            <a:r>
              <a:rPr lang="en-US" dirty="0" smtClean="0"/>
              <a:t>Proposal and Award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56" y="3687418"/>
            <a:ext cx="6778487" cy="2209800"/>
          </a:xfrm>
        </p:spPr>
        <p:txBody>
          <a:bodyPr/>
          <a:lstStyle/>
          <a:p>
            <a:r>
              <a:rPr lang="en-US" sz="4400" i="1" dirty="0" smtClean="0">
                <a:solidFill>
                  <a:srgbClr val="FFCF01"/>
                </a:solidFill>
              </a:rPr>
              <a:t>Proposal Review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Sponsored Programs Administration</a:t>
            </a:r>
          </a:p>
          <a:p>
            <a:r>
              <a:rPr lang="en-US" sz="2400" dirty="0" smtClean="0">
                <a:solidFill>
                  <a:srgbClr val="FFCF01"/>
                </a:solidFill>
              </a:rPr>
              <a:t>May 18, 2017</a:t>
            </a:r>
            <a:endParaRPr lang="en-US" sz="24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0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94577" y="301625"/>
            <a:ext cx="6390861" cy="1133475"/>
          </a:xfrm>
        </p:spPr>
        <p:txBody>
          <a:bodyPr/>
          <a:lstStyle/>
          <a:p>
            <a:r>
              <a:rPr lang="en-US" dirty="0" smtClean="0">
                <a:solidFill>
                  <a:srgbClr val="FFC830"/>
                </a:solidFill>
                <a:ea typeface="ＭＳ Ｐゴシック" charset="-128"/>
              </a:rPr>
              <a:t>Proposal Essentials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21965" y="2036719"/>
            <a:ext cx="7512410" cy="3256254"/>
            <a:chOff x="621965" y="2036719"/>
            <a:chExt cx="7512410" cy="3256254"/>
          </a:xfrm>
        </p:grpSpPr>
        <p:sp>
          <p:nvSpPr>
            <p:cNvPr id="9" name="Freeform 8"/>
            <p:cNvSpPr/>
            <p:nvPr/>
          </p:nvSpPr>
          <p:spPr>
            <a:xfrm>
              <a:off x="3213254" y="2056539"/>
              <a:ext cx="2158541" cy="1295124"/>
            </a:xfrm>
            <a:custGeom>
              <a:avLst/>
              <a:gdLst>
                <a:gd name="connsiteX0" fmla="*/ 0 w 2158541"/>
                <a:gd name="connsiteY0" fmla="*/ 129512 h 1295124"/>
                <a:gd name="connsiteX1" fmla="*/ 129512 w 2158541"/>
                <a:gd name="connsiteY1" fmla="*/ 0 h 1295124"/>
                <a:gd name="connsiteX2" fmla="*/ 2029029 w 2158541"/>
                <a:gd name="connsiteY2" fmla="*/ 0 h 1295124"/>
                <a:gd name="connsiteX3" fmla="*/ 2158541 w 2158541"/>
                <a:gd name="connsiteY3" fmla="*/ 129512 h 1295124"/>
                <a:gd name="connsiteX4" fmla="*/ 2158541 w 2158541"/>
                <a:gd name="connsiteY4" fmla="*/ 1165612 h 1295124"/>
                <a:gd name="connsiteX5" fmla="*/ 2029029 w 2158541"/>
                <a:gd name="connsiteY5" fmla="*/ 1295124 h 1295124"/>
                <a:gd name="connsiteX6" fmla="*/ 129512 w 2158541"/>
                <a:gd name="connsiteY6" fmla="*/ 1295124 h 1295124"/>
                <a:gd name="connsiteX7" fmla="*/ 0 w 2158541"/>
                <a:gd name="connsiteY7" fmla="*/ 1165612 h 1295124"/>
                <a:gd name="connsiteX8" fmla="*/ 0 w 2158541"/>
                <a:gd name="connsiteY8" fmla="*/ 129512 h 129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8541" h="1295124">
                  <a:moveTo>
                    <a:pt x="0" y="129512"/>
                  </a:moveTo>
                  <a:cubicBezTo>
                    <a:pt x="0" y="57984"/>
                    <a:pt x="57984" y="0"/>
                    <a:pt x="129512" y="0"/>
                  </a:cubicBezTo>
                  <a:lnTo>
                    <a:pt x="2029029" y="0"/>
                  </a:lnTo>
                  <a:cubicBezTo>
                    <a:pt x="2100557" y="0"/>
                    <a:pt x="2158541" y="57984"/>
                    <a:pt x="2158541" y="129512"/>
                  </a:cubicBezTo>
                  <a:lnTo>
                    <a:pt x="2158541" y="1165612"/>
                  </a:lnTo>
                  <a:cubicBezTo>
                    <a:pt x="2158541" y="1237140"/>
                    <a:pt x="2100557" y="1295124"/>
                    <a:pt x="2029029" y="1295124"/>
                  </a:cubicBezTo>
                  <a:lnTo>
                    <a:pt x="129512" y="1295124"/>
                  </a:lnTo>
                  <a:cubicBezTo>
                    <a:pt x="57984" y="1295124"/>
                    <a:pt x="0" y="1237140"/>
                    <a:pt x="0" y="1165612"/>
                  </a:cubicBezTo>
                  <a:lnTo>
                    <a:pt x="0" y="1295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893" tIns="98893" rIns="98893" bIns="988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PTF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Proposal Transmittal Form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rot="21596671">
              <a:off x="2878693" y="2453173"/>
              <a:ext cx="259637" cy="535318"/>
            </a:xfrm>
            <a:custGeom>
              <a:avLst/>
              <a:gdLst>
                <a:gd name="connsiteX0" fmla="*/ 0 w 259637"/>
                <a:gd name="connsiteY0" fmla="*/ 107064 h 535318"/>
                <a:gd name="connsiteX1" fmla="*/ 129819 w 259637"/>
                <a:gd name="connsiteY1" fmla="*/ 107064 h 535318"/>
                <a:gd name="connsiteX2" fmla="*/ 129819 w 259637"/>
                <a:gd name="connsiteY2" fmla="*/ 0 h 535318"/>
                <a:gd name="connsiteX3" fmla="*/ 259637 w 259637"/>
                <a:gd name="connsiteY3" fmla="*/ 267659 h 535318"/>
                <a:gd name="connsiteX4" fmla="*/ 129819 w 259637"/>
                <a:gd name="connsiteY4" fmla="*/ 535318 h 535318"/>
                <a:gd name="connsiteX5" fmla="*/ 129819 w 259637"/>
                <a:gd name="connsiteY5" fmla="*/ 428254 h 535318"/>
                <a:gd name="connsiteX6" fmla="*/ 0 w 259637"/>
                <a:gd name="connsiteY6" fmla="*/ 428254 h 535318"/>
                <a:gd name="connsiteX7" fmla="*/ 0 w 259637"/>
                <a:gd name="connsiteY7" fmla="*/ 107064 h 5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637" h="535318">
                  <a:moveTo>
                    <a:pt x="0" y="107064"/>
                  </a:moveTo>
                  <a:lnTo>
                    <a:pt x="129819" y="107064"/>
                  </a:lnTo>
                  <a:lnTo>
                    <a:pt x="129819" y="0"/>
                  </a:lnTo>
                  <a:lnTo>
                    <a:pt x="259637" y="267659"/>
                  </a:lnTo>
                  <a:lnTo>
                    <a:pt x="129819" y="535318"/>
                  </a:lnTo>
                  <a:lnTo>
                    <a:pt x="129819" y="428254"/>
                  </a:lnTo>
                  <a:lnTo>
                    <a:pt x="0" y="428254"/>
                  </a:lnTo>
                  <a:lnTo>
                    <a:pt x="0" y="107064"/>
                  </a:lnTo>
                  <a:close/>
                </a:path>
              </a:pathLst>
            </a:custGeom>
          </p:spPr>
          <p:style>
            <a:lnRef idx="0">
              <a:schemeClr val="accent3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07064" rIns="77891" bIns="10706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21965" y="2036719"/>
              <a:ext cx="2158541" cy="1295124"/>
            </a:xfrm>
            <a:custGeom>
              <a:avLst/>
              <a:gdLst>
                <a:gd name="connsiteX0" fmla="*/ 0 w 2158541"/>
                <a:gd name="connsiteY0" fmla="*/ 129512 h 1295124"/>
                <a:gd name="connsiteX1" fmla="*/ 129512 w 2158541"/>
                <a:gd name="connsiteY1" fmla="*/ 0 h 1295124"/>
                <a:gd name="connsiteX2" fmla="*/ 2029029 w 2158541"/>
                <a:gd name="connsiteY2" fmla="*/ 0 h 1295124"/>
                <a:gd name="connsiteX3" fmla="*/ 2158541 w 2158541"/>
                <a:gd name="connsiteY3" fmla="*/ 129512 h 1295124"/>
                <a:gd name="connsiteX4" fmla="*/ 2158541 w 2158541"/>
                <a:gd name="connsiteY4" fmla="*/ 1165612 h 1295124"/>
                <a:gd name="connsiteX5" fmla="*/ 2029029 w 2158541"/>
                <a:gd name="connsiteY5" fmla="*/ 1295124 h 1295124"/>
                <a:gd name="connsiteX6" fmla="*/ 129512 w 2158541"/>
                <a:gd name="connsiteY6" fmla="*/ 1295124 h 1295124"/>
                <a:gd name="connsiteX7" fmla="*/ 0 w 2158541"/>
                <a:gd name="connsiteY7" fmla="*/ 1165612 h 1295124"/>
                <a:gd name="connsiteX8" fmla="*/ 0 w 2158541"/>
                <a:gd name="connsiteY8" fmla="*/ 129512 h 129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8541" h="1295124">
                  <a:moveTo>
                    <a:pt x="0" y="129512"/>
                  </a:moveTo>
                  <a:cubicBezTo>
                    <a:pt x="0" y="57984"/>
                    <a:pt x="57984" y="0"/>
                    <a:pt x="129512" y="0"/>
                  </a:cubicBezTo>
                  <a:lnTo>
                    <a:pt x="2029029" y="0"/>
                  </a:lnTo>
                  <a:cubicBezTo>
                    <a:pt x="2100557" y="0"/>
                    <a:pt x="2158541" y="57984"/>
                    <a:pt x="2158541" y="129512"/>
                  </a:cubicBezTo>
                  <a:lnTo>
                    <a:pt x="2158541" y="1165612"/>
                  </a:lnTo>
                  <a:cubicBezTo>
                    <a:pt x="2158541" y="1237140"/>
                    <a:pt x="2100557" y="1295124"/>
                    <a:pt x="2029029" y="1295124"/>
                  </a:cubicBezTo>
                  <a:lnTo>
                    <a:pt x="129512" y="1295124"/>
                  </a:lnTo>
                  <a:cubicBezTo>
                    <a:pt x="57984" y="1295124"/>
                    <a:pt x="0" y="1237140"/>
                    <a:pt x="0" y="1165612"/>
                  </a:cubicBezTo>
                  <a:lnTo>
                    <a:pt x="0" y="1295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89185"/>
                <a:satOff val="-1423"/>
                <a:lumOff val="13702"/>
                <a:alphaOff val="0"/>
              </a:schemeClr>
            </a:fillRef>
            <a:effectRef idx="0">
              <a:schemeClr val="accent3">
                <a:shade val="50000"/>
                <a:hueOff val="89185"/>
                <a:satOff val="-1423"/>
                <a:lumOff val="137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893" tIns="98893" rIns="98893" bIns="988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RFP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chemeClr val="tx1"/>
                  </a:solidFill>
                </a:rPr>
                <a:t>Request for Proposal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18742">
              <a:off x="5539094" y="2416622"/>
              <a:ext cx="239429" cy="535318"/>
            </a:xfrm>
            <a:custGeom>
              <a:avLst/>
              <a:gdLst>
                <a:gd name="connsiteX0" fmla="*/ 0 w 239429"/>
                <a:gd name="connsiteY0" fmla="*/ 107064 h 535318"/>
                <a:gd name="connsiteX1" fmla="*/ 119715 w 239429"/>
                <a:gd name="connsiteY1" fmla="*/ 107064 h 535318"/>
                <a:gd name="connsiteX2" fmla="*/ 119715 w 239429"/>
                <a:gd name="connsiteY2" fmla="*/ 0 h 535318"/>
                <a:gd name="connsiteX3" fmla="*/ 239429 w 239429"/>
                <a:gd name="connsiteY3" fmla="*/ 267659 h 535318"/>
                <a:gd name="connsiteX4" fmla="*/ 119715 w 239429"/>
                <a:gd name="connsiteY4" fmla="*/ 535318 h 535318"/>
                <a:gd name="connsiteX5" fmla="*/ 119715 w 239429"/>
                <a:gd name="connsiteY5" fmla="*/ 428254 h 535318"/>
                <a:gd name="connsiteX6" fmla="*/ 0 w 239429"/>
                <a:gd name="connsiteY6" fmla="*/ 428254 h 535318"/>
                <a:gd name="connsiteX7" fmla="*/ 0 w 239429"/>
                <a:gd name="connsiteY7" fmla="*/ 107064 h 5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429" h="535318">
                  <a:moveTo>
                    <a:pt x="0" y="107064"/>
                  </a:moveTo>
                  <a:lnTo>
                    <a:pt x="119715" y="107064"/>
                  </a:lnTo>
                  <a:lnTo>
                    <a:pt x="119715" y="0"/>
                  </a:lnTo>
                  <a:lnTo>
                    <a:pt x="239429" y="267659"/>
                  </a:lnTo>
                  <a:lnTo>
                    <a:pt x="119715" y="535318"/>
                  </a:lnTo>
                  <a:lnTo>
                    <a:pt x="119715" y="428254"/>
                  </a:lnTo>
                  <a:lnTo>
                    <a:pt x="0" y="428254"/>
                  </a:lnTo>
                  <a:lnTo>
                    <a:pt x="0" y="107064"/>
                  </a:lnTo>
                  <a:close/>
                </a:path>
              </a:pathLst>
            </a:custGeom>
          </p:spPr>
          <p:style>
            <a:lnRef idx="0">
              <a:schemeClr val="accent3">
                <a:shade val="90000"/>
                <a:hueOff val="112136"/>
                <a:satOff val="-2403"/>
                <a:lumOff val="12325"/>
                <a:alphaOff val="0"/>
              </a:schemeClr>
            </a:lnRef>
            <a:fillRef idx="1">
              <a:schemeClr val="accent3">
                <a:shade val="90000"/>
                <a:hueOff val="112136"/>
                <a:satOff val="-2403"/>
                <a:lumOff val="12325"/>
                <a:alphaOff val="0"/>
              </a:schemeClr>
            </a:fillRef>
            <a:effectRef idx="0">
              <a:schemeClr val="accent3">
                <a:shade val="90000"/>
                <a:hueOff val="112136"/>
                <a:satOff val="-2403"/>
                <a:lumOff val="1232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7063" rIns="71828" bIns="10706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75834" y="2056539"/>
              <a:ext cx="2158541" cy="1295124"/>
            </a:xfrm>
            <a:custGeom>
              <a:avLst/>
              <a:gdLst>
                <a:gd name="connsiteX0" fmla="*/ 0 w 2158541"/>
                <a:gd name="connsiteY0" fmla="*/ 129512 h 1295124"/>
                <a:gd name="connsiteX1" fmla="*/ 129512 w 2158541"/>
                <a:gd name="connsiteY1" fmla="*/ 0 h 1295124"/>
                <a:gd name="connsiteX2" fmla="*/ 2029029 w 2158541"/>
                <a:gd name="connsiteY2" fmla="*/ 0 h 1295124"/>
                <a:gd name="connsiteX3" fmla="*/ 2158541 w 2158541"/>
                <a:gd name="connsiteY3" fmla="*/ 129512 h 1295124"/>
                <a:gd name="connsiteX4" fmla="*/ 2158541 w 2158541"/>
                <a:gd name="connsiteY4" fmla="*/ 1165612 h 1295124"/>
                <a:gd name="connsiteX5" fmla="*/ 2029029 w 2158541"/>
                <a:gd name="connsiteY5" fmla="*/ 1295124 h 1295124"/>
                <a:gd name="connsiteX6" fmla="*/ 129512 w 2158541"/>
                <a:gd name="connsiteY6" fmla="*/ 1295124 h 1295124"/>
                <a:gd name="connsiteX7" fmla="*/ 0 w 2158541"/>
                <a:gd name="connsiteY7" fmla="*/ 1165612 h 1295124"/>
                <a:gd name="connsiteX8" fmla="*/ 0 w 2158541"/>
                <a:gd name="connsiteY8" fmla="*/ 129512 h 129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8541" h="1295124">
                  <a:moveTo>
                    <a:pt x="0" y="129512"/>
                  </a:moveTo>
                  <a:cubicBezTo>
                    <a:pt x="0" y="57984"/>
                    <a:pt x="57984" y="0"/>
                    <a:pt x="129512" y="0"/>
                  </a:cubicBezTo>
                  <a:lnTo>
                    <a:pt x="2029029" y="0"/>
                  </a:lnTo>
                  <a:cubicBezTo>
                    <a:pt x="2100557" y="0"/>
                    <a:pt x="2158541" y="57984"/>
                    <a:pt x="2158541" y="129512"/>
                  </a:cubicBezTo>
                  <a:lnTo>
                    <a:pt x="2158541" y="1165612"/>
                  </a:lnTo>
                  <a:cubicBezTo>
                    <a:pt x="2158541" y="1237140"/>
                    <a:pt x="2100557" y="1295124"/>
                    <a:pt x="2029029" y="1295124"/>
                  </a:cubicBezTo>
                  <a:lnTo>
                    <a:pt x="129512" y="1295124"/>
                  </a:lnTo>
                  <a:cubicBezTo>
                    <a:pt x="57984" y="1295124"/>
                    <a:pt x="0" y="1237140"/>
                    <a:pt x="0" y="1165612"/>
                  </a:cubicBezTo>
                  <a:lnTo>
                    <a:pt x="0" y="1295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178371"/>
                <a:satOff val="-2846"/>
                <a:lumOff val="27405"/>
                <a:alphaOff val="0"/>
              </a:schemeClr>
            </a:fillRef>
            <a:effectRef idx="0">
              <a:schemeClr val="accent3">
                <a:shade val="50000"/>
                <a:hueOff val="178371"/>
                <a:satOff val="-2846"/>
                <a:lumOff val="2740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893" tIns="98893" rIns="98893" bIns="988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Scope of Work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85811" y="3961702"/>
              <a:ext cx="2158541" cy="1295124"/>
            </a:xfrm>
            <a:custGeom>
              <a:avLst/>
              <a:gdLst>
                <a:gd name="connsiteX0" fmla="*/ 0 w 2158541"/>
                <a:gd name="connsiteY0" fmla="*/ 129512 h 1295124"/>
                <a:gd name="connsiteX1" fmla="*/ 129512 w 2158541"/>
                <a:gd name="connsiteY1" fmla="*/ 0 h 1295124"/>
                <a:gd name="connsiteX2" fmla="*/ 2029029 w 2158541"/>
                <a:gd name="connsiteY2" fmla="*/ 0 h 1295124"/>
                <a:gd name="connsiteX3" fmla="*/ 2158541 w 2158541"/>
                <a:gd name="connsiteY3" fmla="*/ 129512 h 1295124"/>
                <a:gd name="connsiteX4" fmla="*/ 2158541 w 2158541"/>
                <a:gd name="connsiteY4" fmla="*/ 1165612 h 1295124"/>
                <a:gd name="connsiteX5" fmla="*/ 2029029 w 2158541"/>
                <a:gd name="connsiteY5" fmla="*/ 1295124 h 1295124"/>
                <a:gd name="connsiteX6" fmla="*/ 129512 w 2158541"/>
                <a:gd name="connsiteY6" fmla="*/ 1295124 h 1295124"/>
                <a:gd name="connsiteX7" fmla="*/ 0 w 2158541"/>
                <a:gd name="connsiteY7" fmla="*/ 1165612 h 1295124"/>
                <a:gd name="connsiteX8" fmla="*/ 0 w 2158541"/>
                <a:gd name="connsiteY8" fmla="*/ 129512 h 129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8541" h="1295124">
                  <a:moveTo>
                    <a:pt x="0" y="129512"/>
                  </a:moveTo>
                  <a:cubicBezTo>
                    <a:pt x="0" y="57984"/>
                    <a:pt x="57984" y="0"/>
                    <a:pt x="129512" y="0"/>
                  </a:cubicBezTo>
                  <a:lnTo>
                    <a:pt x="2029029" y="0"/>
                  </a:lnTo>
                  <a:cubicBezTo>
                    <a:pt x="2100557" y="0"/>
                    <a:pt x="2158541" y="57984"/>
                    <a:pt x="2158541" y="129512"/>
                  </a:cubicBezTo>
                  <a:lnTo>
                    <a:pt x="2158541" y="1165612"/>
                  </a:lnTo>
                  <a:cubicBezTo>
                    <a:pt x="2158541" y="1237140"/>
                    <a:pt x="2100557" y="1295124"/>
                    <a:pt x="2029029" y="1295124"/>
                  </a:cubicBezTo>
                  <a:lnTo>
                    <a:pt x="129512" y="1295124"/>
                  </a:lnTo>
                  <a:cubicBezTo>
                    <a:pt x="57984" y="1295124"/>
                    <a:pt x="0" y="1237140"/>
                    <a:pt x="0" y="1165612"/>
                  </a:cubicBezTo>
                  <a:lnTo>
                    <a:pt x="0" y="1295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267556"/>
                <a:satOff val="-4269"/>
                <a:lumOff val="41107"/>
                <a:alphaOff val="0"/>
              </a:schemeClr>
            </a:fillRef>
            <a:effectRef idx="0">
              <a:schemeClr val="accent3">
                <a:shade val="50000"/>
                <a:hueOff val="267556"/>
                <a:satOff val="-4269"/>
                <a:lumOff val="411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893" tIns="98893" rIns="98893" bIns="988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Detailed Budget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83433" y="4289283"/>
              <a:ext cx="252253" cy="535318"/>
            </a:xfrm>
            <a:custGeom>
              <a:avLst/>
              <a:gdLst>
                <a:gd name="connsiteX0" fmla="*/ 0 w 252252"/>
                <a:gd name="connsiteY0" fmla="*/ 107064 h 535318"/>
                <a:gd name="connsiteX1" fmla="*/ 126126 w 252252"/>
                <a:gd name="connsiteY1" fmla="*/ 107064 h 535318"/>
                <a:gd name="connsiteX2" fmla="*/ 126126 w 252252"/>
                <a:gd name="connsiteY2" fmla="*/ 0 h 535318"/>
                <a:gd name="connsiteX3" fmla="*/ 252252 w 252252"/>
                <a:gd name="connsiteY3" fmla="*/ 267659 h 535318"/>
                <a:gd name="connsiteX4" fmla="*/ 126126 w 252252"/>
                <a:gd name="connsiteY4" fmla="*/ 535318 h 535318"/>
                <a:gd name="connsiteX5" fmla="*/ 126126 w 252252"/>
                <a:gd name="connsiteY5" fmla="*/ 428254 h 535318"/>
                <a:gd name="connsiteX6" fmla="*/ 0 w 252252"/>
                <a:gd name="connsiteY6" fmla="*/ 428254 h 535318"/>
                <a:gd name="connsiteX7" fmla="*/ 0 w 252252"/>
                <a:gd name="connsiteY7" fmla="*/ 107064 h 5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252" h="535318">
                  <a:moveTo>
                    <a:pt x="1" y="107064"/>
                  </a:moveTo>
                  <a:lnTo>
                    <a:pt x="126126" y="107064"/>
                  </a:lnTo>
                  <a:lnTo>
                    <a:pt x="126126" y="0"/>
                  </a:lnTo>
                  <a:lnTo>
                    <a:pt x="252251" y="267659"/>
                  </a:lnTo>
                  <a:lnTo>
                    <a:pt x="126126" y="535318"/>
                  </a:lnTo>
                  <a:lnTo>
                    <a:pt x="126126" y="428254"/>
                  </a:lnTo>
                  <a:lnTo>
                    <a:pt x="1" y="428254"/>
                  </a:lnTo>
                  <a:lnTo>
                    <a:pt x="1" y="107064"/>
                  </a:lnTo>
                  <a:close/>
                </a:path>
              </a:pathLst>
            </a:custGeom>
          </p:spPr>
          <p:style>
            <a:lnRef idx="0">
              <a:schemeClr val="accent3">
                <a:shade val="90000"/>
                <a:hueOff val="224272"/>
                <a:satOff val="-4806"/>
                <a:lumOff val="24650"/>
                <a:alphaOff val="0"/>
              </a:schemeClr>
            </a:lnRef>
            <a:fillRef idx="1">
              <a:schemeClr val="accent3">
                <a:shade val="90000"/>
                <a:hueOff val="224272"/>
                <a:satOff val="-4806"/>
                <a:lumOff val="24650"/>
                <a:alphaOff val="0"/>
              </a:schemeClr>
            </a:fillRef>
            <a:effectRef idx="0">
              <a:schemeClr val="accent3">
                <a:shade val="90000"/>
                <a:hueOff val="224272"/>
                <a:satOff val="-4806"/>
                <a:lumOff val="2465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07064" rIns="75676" bIns="10706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320289" y="3980261"/>
              <a:ext cx="2158541" cy="1295124"/>
            </a:xfrm>
            <a:custGeom>
              <a:avLst/>
              <a:gdLst>
                <a:gd name="connsiteX0" fmla="*/ 0 w 2158541"/>
                <a:gd name="connsiteY0" fmla="*/ 129512 h 1295124"/>
                <a:gd name="connsiteX1" fmla="*/ 129512 w 2158541"/>
                <a:gd name="connsiteY1" fmla="*/ 0 h 1295124"/>
                <a:gd name="connsiteX2" fmla="*/ 2029029 w 2158541"/>
                <a:gd name="connsiteY2" fmla="*/ 0 h 1295124"/>
                <a:gd name="connsiteX3" fmla="*/ 2158541 w 2158541"/>
                <a:gd name="connsiteY3" fmla="*/ 129512 h 1295124"/>
                <a:gd name="connsiteX4" fmla="*/ 2158541 w 2158541"/>
                <a:gd name="connsiteY4" fmla="*/ 1165612 h 1295124"/>
                <a:gd name="connsiteX5" fmla="*/ 2029029 w 2158541"/>
                <a:gd name="connsiteY5" fmla="*/ 1295124 h 1295124"/>
                <a:gd name="connsiteX6" fmla="*/ 129512 w 2158541"/>
                <a:gd name="connsiteY6" fmla="*/ 1295124 h 1295124"/>
                <a:gd name="connsiteX7" fmla="*/ 0 w 2158541"/>
                <a:gd name="connsiteY7" fmla="*/ 1165612 h 1295124"/>
                <a:gd name="connsiteX8" fmla="*/ 0 w 2158541"/>
                <a:gd name="connsiteY8" fmla="*/ 129512 h 129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8541" h="1295124">
                  <a:moveTo>
                    <a:pt x="0" y="129512"/>
                  </a:moveTo>
                  <a:cubicBezTo>
                    <a:pt x="0" y="57984"/>
                    <a:pt x="57984" y="0"/>
                    <a:pt x="129512" y="0"/>
                  </a:cubicBezTo>
                  <a:lnTo>
                    <a:pt x="2029029" y="0"/>
                  </a:lnTo>
                  <a:cubicBezTo>
                    <a:pt x="2100557" y="0"/>
                    <a:pt x="2158541" y="57984"/>
                    <a:pt x="2158541" y="129512"/>
                  </a:cubicBezTo>
                  <a:lnTo>
                    <a:pt x="2158541" y="1165612"/>
                  </a:lnTo>
                  <a:cubicBezTo>
                    <a:pt x="2158541" y="1237140"/>
                    <a:pt x="2100557" y="1295124"/>
                    <a:pt x="2029029" y="1295124"/>
                  </a:cubicBezTo>
                  <a:lnTo>
                    <a:pt x="129512" y="1295124"/>
                  </a:lnTo>
                  <a:cubicBezTo>
                    <a:pt x="57984" y="1295124"/>
                    <a:pt x="0" y="1237140"/>
                    <a:pt x="0" y="1165612"/>
                  </a:cubicBezTo>
                  <a:lnTo>
                    <a:pt x="0" y="1295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178371"/>
                <a:satOff val="-2846"/>
                <a:lumOff val="27405"/>
                <a:alphaOff val="0"/>
              </a:schemeClr>
            </a:fillRef>
            <a:effectRef idx="0">
              <a:schemeClr val="accent3">
                <a:shade val="50000"/>
                <a:hueOff val="178371"/>
                <a:satOff val="-2846"/>
                <a:lumOff val="2740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893" tIns="98893" rIns="98893" bIns="988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/>
                  </a:solidFill>
                </a:rPr>
                <a:t>Budget Justification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48543" y="4377702"/>
              <a:ext cx="350500" cy="535318"/>
            </a:xfrm>
            <a:custGeom>
              <a:avLst/>
              <a:gdLst>
                <a:gd name="connsiteX0" fmla="*/ 0 w 350500"/>
                <a:gd name="connsiteY0" fmla="*/ 107064 h 535318"/>
                <a:gd name="connsiteX1" fmla="*/ 175250 w 350500"/>
                <a:gd name="connsiteY1" fmla="*/ 107064 h 535318"/>
                <a:gd name="connsiteX2" fmla="*/ 175250 w 350500"/>
                <a:gd name="connsiteY2" fmla="*/ 0 h 535318"/>
                <a:gd name="connsiteX3" fmla="*/ 350500 w 350500"/>
                <a:gd name="connsiteY3" fmla="*/ 267659 h 535318"/>
                <a:gd name="connsiteX4" fmla="*/ 175250 w 350500"/>
                <a:gd name="connsiteY4" fmla="*/ 535318 h 535318"/>
                <a:gd name="connsiteX5" fmla="*/ 175250 w 350500"/>
                <a:gd name="connsiteY5" fmla="*/ 428254 h 535318"/>
                <a:gd name="connsiteX6" fmla="*/ 0 w 350500"/>
                <a:gd name="connsiteY6" fmla="*/ 428254 h 535318"/>
                <a:gd name="connsiteX7" fmla="*/ 0 w 350500"/>
                <a:gd name="connsiteY7" fmla="*/ 107064 h 5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500" h="535318">
                  <a:moveTo>
                    <a:pt x="0" y="107064"/>
                  </a:moveTo>
                  <a:lnTo>
                    <a:pt x="175250" y="107064"/>
                  </a:lnTo>
                  <a:lnTo>
                    <a:pt x="175250" y="0"/>
                  </a:lnTo>
                  <a:lnTo>
                    <a:pt x="350500" y="267659"/>
                  </a:lnTo>
                  <a:lnTo>
                    <a:pt x="175250" y="535318"/>
                  </a:lnTo>
                  <a:lnTo>
                    <a:pt x="175250" y="428254"/>
                  </a:lnTo>
                  <a:lnTo>
                    <a:pt x="0" y="428254"/>
                  </a:lnTo>
                  <a:lnTo>
                    <a:pt x="0" y="107064"/>
                  </a:lnTo>
                  <a:close/>
                </a:path>
              </a:pathLst>
            </a:custGeom>
          </p:spPr>
          <p:style>
            <a:lnRef idx="0">
              <a:schemeClr val="accent3">
                <a:shade val="90000"/>
                <a:hueOff val="112136"/>
                <a:satOff val="-2403"/>
                <a:lumOff val="12325"/>
                <a:alphaOff val="0"/>
              </a:schemeClr>
            </a:lnRef>
            <a:fillRef idx="1">
              <a:schemeClr val="accent3">
                <a:shade val="90000"/>
                <a:hueOff val="112136"/>
                <a:satOff val="-2403"/>
                <a:lumOff val="12325"/>
                <a:alphaOff val="0"/>
              </a:schemeClr>
            </a:fillRef>
            <a:effectRef idx="0">
              <a:schemeClr val="accent3">
                <a:shade val="90000"/>
                <a:hueOff val="112136"/>
                <a:satOff val="-2403"/>
                <a:lumOff val="1232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7064" rIns="105150" bIns="10706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37736" y="3997849"/>
              <a:ext cx="2158541" cy="1295124"/>
            </a:xfrm>
            <a:custGeom>
              <a:avLst/>
              <a:gdLst>
                <a:gd name="connsiteX0" fmla="*/ 0 w 2158541"/>
                <a:gd name="connsiteY0" fmla="*/ 129512 h 1295124"/>
                <a:gd name="connsiteX1" fmla="*/ 129512 w 2158541"/>
                <a:gd name="connsiteY1" fmla="*/ 0 h 1295124"/>
                <a:gd name="connsiteX2" fmla="*/ 2029029 w 2158541"/>
                <a:gd name="connsiteY2" fmla="*/ 0 h 1295124"/>
                <a:gd name="connsiteX3" fmla="*/ 2158541 w 2158541"/>
                <a:gd name="connsiteY3" fmla="*/ 129512 h 1295124"/>
                <a:gd name="connsiteX4" fmla="*/ 2158541 w 2158541"/>
                <a:gd name="connsiteY4" fmla="*/ 1165612 h 1295124"/>
                <a:gd name="connsiteX5" fmla="*/ 2029029 w 2158541"/>
                <a:gd name="connsiteY5" fmla="*/ 1295124 h 1295124"/>
                <a:gd name="connsiteX6" fmla="*/ 129512 w 2158541"/>
                <a:gd name="connsiteY6" fmla="*/ 1295124 h 1295124"/>
                <a:gd name="connsiteX7" fmla="*/ 0 w 2158541"/>
                <a:gd name="connsiteY7" fmla="*/ 1165612 h 1295124"/>
                <a:gd name="connsiteX8" fmla="*/ 0 w 2158541"/>
                <a:gd name="connsiteY8" fmla="*/ 129512 h 129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8541" h="1295124">
                  <a:moveTo>
                    <a:pt x="0" y="129512"/>
                  </a:moveTo>
                  <a:cubicBezTo>
                    <a:pt x="0" y="57984"/>
                    <a:pt x="57984" y="0"/>
                    <a:pt x="129512" y="0"/>
                  </a:cubicBezTo>
                  <a:lnTo>
                    <a:pt x="2029029" y="0"/>
                  </a:lnTo>
                  <a:cubicBezTo>
                    <a:pt x="2100557" y="0"/>
                    <a:pt x="2158541" y="57984"/>
                    <a:pt x="2158541" y="129512"/>
                  </a:cubicBezTo>
                  <a:lnTo>
                    <a:pt x="2158541" y="1165612"/>
                  </a:lnTo>
                  <a:cubicBezTo>
                    <a:pt x="2158541" y="1237140"/>
                    <a:pt x="2100557" y="1295124"/>
                    <a:pt x="2029029" y="1295124"/>
                  </a:cubicBezTo>
                  <a:lnTo>
                    <a:pt x="129512" y="1295124"/>
                  </a:lnTo>
                  <a:cubicBezTo>
                    <a:pt x="57984" y="1295124"/>
                    <a:pt x="0" y="1237140"/>
                    <a:pt x="0" y="1165612"/>
                  </a:cubicBezTo>
                  <a:lnTo>
                    <a:pt x="0" y="1295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89185"/>
                <a:satOff val="-1423"/>
                <a:lumOff val="13702"/>
                <a:alphaOff val="0"/>
              </a:schemeClr>
            </a:fillRef>
            <a:effectRef idx="0">
              <a:schemeClr val="accent3">
                <a:shade val="50000"/>
                <a:hueOff val="89185"/>
                <a:satOff val="-1423"/>
                <a:lumOff val="137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893" tIns="98893" rIns="98893" bIns="9889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/>
                  </a:solidFill>
                </a:rPr>
                <a:t>Institutional Approval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5723792" y="923070"/>
            <a:ext cx="1723292" cy="817684"/>
          </a:xfrm>
          <a:prstGeom prst="wedgeEllipseCallout">
            <a:avLst>
              <a:gd name="adj1" fmla="val -59609"/>
              <a:gd name="adj2" fmla="val 91532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79981" y="1048138"/>
            <a:ext cx="1683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Department &amp; College Approval</a:t>
            </a:r>
            <a:endParaRPr lang="en-US" sz="1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8149541" y="2441925"/>
            <a:ext cx="350261" cy="535318"/>
            <a:chOff x="5402722" y="735826"/>
            <a:chExt cx="350255" cy="535318"/>
          </a:xfrm>
        </p:grpSpPr>
        <p:sp>
          <p:nvSpPr>
            <p:cNvPr id="7" name="Right Arrow 6"/>
            <p:cNvSpPr/>
            <p:nvPr/>
          </p:nvSpPr>
          <p:spPr>
            <a:xfrm rot="21599874">
              <a:off x="5402722" y="735826"/>
              <a:ext cx="350255" cy="5353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>
                <a:shade val="90000"/>
                <a:hueOff val="112136"/>
                <a:satOff val="-2403"/>
                <a:lumOff val="12325"/>
                <a:alphaOff val="0"/>
              </a:schemeClr>
            </a:lnRef>
            <a:fillRef idx="1">
              <a:schemeClr val="accent3">
                <a:shade val="90000"/>
                <a:hueOff val="112136"/>
                <a:satOff val="-2403"/>
                <a:lumOff val="12325"/>
                <a:alphaOff val="0"/>
              </a:schemeClr>
            </a:fillRef>
            <a:effectRef idx="0">
              <a:schemeClr val="accent3">
                <a:shade val="90000"/>
                <a:hueOff val="112136"/>
                <a:satOff val="-2403"/>
                <a:lumOff val="123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4"/>
            <p:cNvSpPr txBox="1"/>
            <p:nvPr/>
          </p:nvSpPr>
          <p:spPr>
            <a:xfrm rot="21599874">
              <a:off x="5402722" y="842892"/>
              <a:ext cx="245179" cy="3211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</p:grpSp>
      <p:sp>
        <p:nvSpPr>
          <p:cNvPr id="20" name="Oval Callout 19"/>
          <p:cNvSpPr/>
          <p:nvPr/>
        </p:nvSpPr>
        <p:spPr>
          <a:xfrm rot="10597744" flipH="1">
            <a:off x="6252240" y="5571253"/>
            <a:ext cx="1950279" cy="616436"/>
          </a:xfrm>
          <a:prstGeom prst="wedgeEllipseCallout">
            <a:avLst>
              <a:gd name="adj1" fmla="val -25617"/>
              <a:gd name="adj2" fmla="val 84862"/>
            </a:avLst>
          </a:prstGeom>
          <a:solidFill>
            <a:srgbClr val="FFCF0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547921" y="5683725"/>
            <a:ext cx="195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Val, Amy, Jill</a:t>
            </a:r>
            <a:endParaRPr lang="en-US" sz="1600" b="1" dirty="0"/>
          </a:p>
        </p:txBody>
      </p:sp>
      <p:sp>
        <p:nvSpPr>
          <p:cNvPr id="22" name="Oval Callout 21"/>
          <p:cNvSpPr/>
          <p:nvPr/>
        </p:nvSpPr>
        <p:spPr>
          <a:xfrm flipV="1">
            <a:off x="2031246" y="5859449"/>
            <a:ext cx="1954530" cy="531636"/>
          </a:xfrm>
          <a:prstGeom prst="wedgeEllipseCallout">
            <a:avLst>
              <a:gd name="adj1" fmla="val 3861"/>
              <a:gd name="adj2" fmla="val 196495"/>
            </a:avLst>
          </a:prstGeom>
          <a:solidFill>
            <a:srgbClr val="FFCF0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236953" y="5955990"/>
            <a:ext cx="15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Cindy/Wayne</a:t>
            </a:r>
            <a:endParaRPr lang="en-US" sz="1600" b="1" dirty="0"/>
          </a:p>
        </p:txBody>
      </p:sp>
      <p:sp>
        <p:nvSpPr>
          <p:cNvPr id="14" name="Oval Callout 13"/>
          <p:cNvSpPr/>
          <p:nvPr/>
        </p:nvSpPr>
        <p:spPr>
          <a:xfrm>
            <a:off x="424514" y="1292286"/>
            <a:ext cx="1180080" cy="584581"/>
          </a:xfrm>
          <a:prstGeom prst="wedgeEllipseCallout">
            <a:avLst>
              <a:gd name="adj1" fmla="val 40931"/>
              <a:gd name="adj2" fmla="val 9877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24514" y="1406860"/>
            <a:ext cx="1404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Faculty/PI</a:t>
            </a:r>
            <a:endParaRPr lang="en-US" sz="1600" b="1" dirty="0"/>
          </a:p>
        </p:txBody>
      </p:sp>
      <p:sp>
        <p:nvSpPr>
          <p:cNvPr id="4" name="Oval Callout 3"/>
          <p:cNvSpPr/>
          <p:nvPr/>
        </p:nvSpPr>
        <p:spPr>
          <a:xfrm>
            <a:off x="3008511" y="1330760"/>
            <a:ext cx="914400" cy="481195"/>
          </a:xfrm>
          <a:prstGeom prst="wedgeEllipseCallout">
            <a:avLst>
              <a:gd name="adj1" fmla="val 30417"/>
              <a:gd name="adj2" fmla="val 88629"/>
            </a:avLst>
          </a:prstGeom>
          <a:solidFill>
            <a:srgbClr val="FFC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170604" y="1402081"/>
            <a:ext cx="808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Faye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656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256"/>
            <a:ext cx="7772400" cy="1470025"/>
          </a:xfrm>
        </p:spPr>
        <p:txBody>
          <a:bodyPr/>
          <a:lstStyle/>
          <a:p>
            <a:r>
              <a:rPr lang="en-US" dirty="0" smtClean="0"/>
              <a:t>Proposal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777" y="1588168"/>
            <a:ext cx="6779623" cy="4331369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O</a:t>
            </a:r>
            <a:r>
              <a:rPr lang="en-US" i="1" dirty="0" smtClean="0">
                <a:solidFill>
                  <a:schemeClr val="bg1"/>
                </a:solidFill>
              </a:rPr>
              <a:t>verview of SPA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dirty="0" smtClean="0">
                <a:solidFill>
                  <a:schemeClr val="bg1"/>
                </a:solidFill>
              </a:rPr>
              <a:t>udget </a:t>
            </a:r>
            <a:r>
              <a:rPr lang="en-US" i="1" dirty="0" smtClean="0">
                <a:solidFill>
                  <a:schemeClr val="bg1"/>
                </a:solidFill>
              </a:rPr>
              <a:t>Review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Personnel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Fringe Benefits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Equipment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Travel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Participant Support Costs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Tuition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Materials and Supplies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Consulting Services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Operating Fees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Professional Fees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Subject Incentive Payments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F&amp;A/Indirect Costs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Cost Share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600" i="1" dirty="0" smtClean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400" i="1" dirty="0" smtClean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34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389" y="169278"/>
            <a:ext cx="7772400" cy="1470025"/>
          </a:xfrm>
        </p:spPr>
        <p:txBody>
          <a:bodyPr/>
          <a:lstStyle/>
          <a:p>
            <a:r>
              <a:rPr lang="en-US" dirty="0"/>
              <a:t>Proposal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16768"/>
            <a:ext cx="6400800" cy="382203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Sponsor </a:t>
            </a:r>
            <a:r>
              <a:rPr lang="en-US" i="1" dirty="0" smtClean="0">
                <a:solidFill>
                  <a:schemeClr val="bg1"/>
                </a:solidFill>
              </a:rPr>
              <a:t>Guidelines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bg1"/>
                </a:solidFill>
              </a:rPr>
              <a:t>Review for specifics such as cost-share, F&amp;A limitations, formatting, forms</a:t>
            </a:r>
            <a:br>
              <a:rPr lang="en-US" sz="1800" i="1" dirty="0" smtClean="0">
                <a:solidFill>
                  <a:schemeClr val="bg1"/>
                </a:solidFill>
              </a:rPr>
            </a:br>
            <a:endParaRPr lang="en-US" sz="1800" i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Compliance </a:t>
            </a:r>
            <a:r>
              <a:rPr lang="en-US" i="1" dirty="0" smtClean="0">
                <a:solidFill>
                  <a:schemeClr val="bg1"/>
                </a:solidFill>
              </a:rPr>
              <a:t>Check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bg1"/>
                </a:solidFill>
              </a:rPr>
              <a:t>Significant Financial Interest (SFI)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bg1"/>
                </a:solidFill>
              </a:rPr>
              <a:t>Conflict of Interest (COI)</a:t>
            </a:r>
            <a:br>
              <a:rPr lang="en-US" sz="1800" i="1" dirty="0" smtClean="0">
                <a:solidFill>
                  <a:schemeClr val="bg1"/>
                </a:solidFill>
              </a:rPr>
            </a:br>
            <a:endParaRPr lang="en-US" sz="1800" i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NDSU Policies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2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674" y="83625"/>
            <a:ext cx="7772400" cy="1470025"/>
          </a:xfrm>
        </p:spPr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517" y="1730326"/>
            <a:ext cx="6956474" cy="371152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800:  Authorized Representatives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801:  Grant and Contract General Provisions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803:  Restricted Gifts vs. Grant Policy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804 - 812:  </a:t>
            </a:r>
            <a:r>
              <a:rPr lang="en-US" sz="2400" dirty="0" err="1" smtClean="0">
                <a:solidFill>
                  <a:schemeClr val="bg1"/>
                </a:solidFill>
              </a:rPr>
              <a:t>Allowability</a:t>
            </a:r>
            <a:r>
              <a:rPr lang="en-US" sz="2400" dirty="0" smtClean="0">
                <a:solidFill>
                  <a:schemeClr val="bg1"/>
                </a:solidFill>
              </a:rPr>
              <a:t> of Costs</a:t>
            </a:r>
          </a:p>
          <a:p>
            <a:pPr algn="l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(e.g. fringes, subcontracts, misc.)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813:  Facilities and Administrative  Costs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813:  Cost Sharing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3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407964"/>
            <a:ext cx="7965831" cy="196457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ND </a:t>
            </a:r>
            <a:r>
              <a:rPr lang="en-US" sz="4000" u="sng" dirty="0" smtClean="0"/>
              <a:t>E</a:t>
            </a:r>
            <a:r>
              <a:rPr lang="en-US" sz="4000" dirty="0" smtClean="0"/>
              <a:t>xperimental </a:t>
            </a:r>
            <a:r>
              <a:rPr lang="en-US" sz="4000" u="sng" dirty="0" smtClean="0"/>
              <a:t>P</a:t>
            </a:r>
            <a:r>
              <a:rPr lang="en-US" sz="4000" dirty="0" smtClean="0"/>
              <a:t>rogram to </a:t>
            </a:r>
            <a:r>
              <a:rPr lang="en-US" sz="4000" u="sng" dirty="0" smtClean="0"/>
              <a:t>S</a:t>
            </a:r>
            <a:r>
              <a:rPr lang="en-US" sz="4000" dirty="0" smtClean="0"/>
              <a:t>timulate </a:t>
            </a:r>
            <a:r>
              <a:rPr lang="en-US" sz="4000" u="sng" dirty="0" smtClean="0"/>
              <a:t>C</a:t>
            </a:r>
            <a:r>
              <a:rPr lang="en-US" sz="4000" dirty="0" smtClean="0"/>
              <a:t>ompetitive </a:t>
            </a:r>
            <a:r>
              <a:rPr lang="en-US" sz="4000" b="1" u="sng" dirty="0" smtClean="0"/>
              <a:t>R</a:t>
            </a:r>
            <a:r>
              <a:rPr lang="en-US" sz="4000" dirty="0" smtClean="0"/>
              <a:t>esearch (</a:t>
            </a:r>
            <a:r>
              <a:rPr lang="en-US" sz="4000" dirty="0" err="1" smtClean="0"/>
              <a:t>EPSCoR</a:t>
            </a:r>
            <a:r>
              <a:rPr lang="en-US" sz="4000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670" y="2771502"/>
            <a:ext cx="7793501" cy="3249469"/>
          </a:xfrm>
        </p:spPr>
        <p:txBody>
          <a:bodyPr/>
          <a:lstStyle/>
          <a:p>
            <a:pPr algn="l"/>
            <a:r>
              <a:rPr lang="en-US" sz="2500" u="sng" dirty="0" smtClean="0">
                <a:solidFill>
                  <a:schemeClr val="bg1"/>
                </a:solidFill>
              </a:rPr>
              <a:t>Internal routing not required when funded under: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National Science Foundation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State of North Dakota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500" dirty="0" smtClean="0">
              <a:solidFill>
                <a:schemeClr val="bg1"/>
              </a:solidFill>
            </a:endParaRPr>
          </a:p>
          <a:p>
            <a:pPr algn="l"/>
            <a:r>
              <a:rPr lang="en-US" sz="2500" u="sng" dirty="0" smtClean="0">
                <a:solidFill>
                  <a:schemeClr val="bg1"/>
                </a:solidFill>
              </a:rPr>
              <a:t>Internal routing required when funded under: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University of North Dakota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2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30" y="1211898"/>
            <a:ext cx="8229600" cy="3691572"/>
          </a:xfrm>
        </p:spPr>
        <p:txBody>
          <a:bodyPr/>
          <a:lstStyle/>
          <a:p>
            <a:r>
              <a:rPr lang="en-US" sz="4800" dirty="0" smtClean="0"/>
              <a:t>ERAC Update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u="sng" dirty="0" smtClean="0"/>
              <a:t>E</a:t>
            </a:r>
            <a:r>
              <a:rPr lang="en-US" sz="3200" dirty="0" smtClean="0"/>
              <a:t>lectronic </a:t>
            </a:r>
            <a:r>
              <a:rPr lang="en-US" sz="3200" u="sng" dirty="0" smtClean="0"/>
              <a:t>R</a:t>
            </a:r>
            <a:r>
              <a:rPr lang="en-US" sz="3200" dirty="0" smtClean="0"/>
              <a:t>esearch </a:t>
            </a:r>
            <a:r>
              <a:rPr lang="en-US" sz="3200" u="sng" dirty="0" smtClean="0"/>
              <a:t>A</a:t>
            </a:r>
            <a:r>
              <a:rPr lang="en-US" sz="3200" dirty="0" smtClean="0"/>
              <a:t>dministration &amp; </a:t>
            </a:r>
            <a:r>
              <a:rPr lang="en-US" sz="3200" u="sng" dirty="0" smtClean="0"/>
              <a:t>C</a:t>
            </a:r>
            <a:r>
              <a:rPr lang="en-US" sz="3200" dirty="0" smtClean="0"/>
              <a:t>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8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Proposal and Award Management Series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>
              <a:solidFill>
                <a:srgbClr val="FFC83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April 20, 2017  </a:t>
            </a:r>
            <a:r>
              <a:rPr lang="en-US" sz="2800" i="1" dirty="0" smtClean="0"/>
              <a:t>Focus on Fundamentals: SPA/GCA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May 18, 2017  </a:t>
            </a:r>
            <a:r>
              <a:rPr lang="en-US" sz="2800" i="1" dirty="0" smtClean="0"/>
              <a:t>Proposal Review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June 15, 2017  </a:t>
            </a:r>
            <a:r>
              <a:rPr lang="en-US" sz="2800" i="1" dirty="0" smtClean="0"/>
              <a:t>Award Management – Part 1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July 13, 2017  </a:t>
            </a:r>
            <a:r>
              <a:rPr lang="en-US" sz="2800" i="1" dirty="0" smtClean="0"/>
              <a:t>Award Management – Part 2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August 17, 2017  </a:t>
            </a:r>
            <a:r>
              <a:rPr lang="en-US" sz="2800" i="1" dirty="0" smtClean="0"/>
              <a:t>Round Table Discussions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September 14, 2017  </a:t>
            </a:r>
            <a:r>
              <a:rPr lang="en-US" sz="2800" i="1" dirty="0" smtClean="0"/>
              <a:t>Reports and Queries:        								  PeopleSoft and beyond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37556"/>
      </p:ext>
    </p:extLst>
  </p:cSld>
  <p:clrMapOvr>
    <a:masterClrMapping/>
  </p:clrMapOvr>
</p:sld>
</file>

<file path=ppt/theme/theme1.xml><?xml version="1.0" encoding="utf-8"?>
<a:theme xmlns:a="http://schemas.openxmlformats.org/drawingml/2006/main" name="ndsu-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dsu-template1" id="{B91519AE-E7C5-A54B-90D0-76A08AF09390}" vid="{3FD0280D-18B3-4B49-83D8-C3A6DD27FB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</Template>
  <TotalTime>1307</TotalTime>
  <Words>267</Words>
  <Application>Microsoft Office PowerPoint</Application>
  <PresentationFormat>On-screen Show (4:3)</PresentationFormat>
  <Paragraphs>89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Courier New</vt:lpstr>
      <vt:lpstr>ndsu-template1</vt:lpstr>
      <vt:lpstr>PowerPoint Presentation</vt:lpstr>
      <vt:lpstr>Proposal and Award Management</vt:lpstr>
      <vt:lpstr>Proposal Essentials</vt:lpstr>
      <vt:lpstr>Proposal Review</vt:lpstr>
      <vt:lpstr>Proposal Review</vt:lpstr>
      <vt:lpstr>Policies</vt:lpstr>
      <vt:lpstr> ND Experimental Program to Stimulate Competitive Research (EPSCoR) </vt:lpstr>
      <vt:lpstr>ERAC Update Electronic Research Administration &amp; Compliance</vt:lpstr>
      <vt:lpstr>Proposal and Award Management Series</vt:lpstr>
      <vt:lpstr>Sponsored Programs Contacts</vt:lpstr>
      <vt:lpstr>Grant &amp; Contract Accounting (GCA)</vt:lpstr>
    </vt:vector>
  </TitlesOfParts>
  <Company>North Dakota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Mackenzie, Jill</dc:creator>
  <cp:lastModifiedBy>Amy Scott</cp:lastModifiedBy>
  <cp:revision>45</cp:revision>
  <dcterms:created xsi:type="dcterms:W3CDTF">2017-04-19T14:58:00Z</dcterms:created>
  <dcterms:modified xsi:type="dcterms:W3CDTF">2017-05-18T15:10:00Z</dcterms:modified>
</cp:coreProperties>
</file>