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notesSlides/notesSlide16.xml" ContentType="application/vnd.openxmlformats-officedocument.presentationml.notesSlide+xml"/>
  <Override PartName="/ppt/charts/chart13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charts/chart9.xml" ContentType="application/vnd.openxmlformats-officedocument.drawingml.chart+xml"/>
  <Override PartName="/ppt/notesSlides/notesSlide14.xml" ContentType="application/vnd.openxmlformats-officedocument.presentationml.notesSlide+xml"/>
  <Override PartName="/ppt/charts/chart11.xml" ContentType="application/vnd.openxmlformats-officedocument.drawingml.chart+xml"/>
  <Override PartName="/ppt/notesSlides/notesSlide9.xml" ContentType="application/vnd.openxmlformats-officedocument.presentationml.notesSlide+xml"/>
  <Override PartName="/ppt/charts/chart7.xml" ContentType="application/vnd.openxmlformats-officedocument.drawingml.chart+xml"/>
  <Override PartName="/ppt/notesSlides/notesSlide12.xml" ContentType="application/vnd.openxmlformats-officedocument.presentationml.notesSlide+xml"/>
  <Default Extension="xlsx" ContentType="application/vnd.openxmlformats-officedocument.spreadsheetml.sheet"/>
  <Override PartName="/ppt/charts/chart3.xml" ContentType="application/vnd.openxmlformats-officedocument.drawingml.chart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notesSlides/notesSlide7.xml" ContentType="application/vnd.openxmlformats-officedocument.presentationml.notesSlide+xml"/>
  <Override PartName="/ppt/charts/chart5.xml" ContentType="application/vnd.openxmlformats-officedocument.drawingml.chart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charts/chart14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  <Override PartName="/ppt/notesSlides/notesSlide13.xml" ContentType="application/vnd.openxmlformats-officedocument.presentationml.notesSlide+xml"/>
  <Override PartName="/ppt/charts/chart12.xml" ContentType="application/vnd.openxmlformats-officedocument.drawingml.chart+xml"/>
  <Override PartName="/ppt/notesSlides/notesSlide8.xml" ContentType="application/vnd.openxmlformats-officedocument.presentationml.notesSlide+xml"/>
  <Override PartName="/ppt/charts/chart6.xml" ContentType="application/vnd.openxmlformats-officedocument.drawingml.chart+xml"/>
  <Override PartName="/ppt/notesSlides/notesSlide11.xml" ContentType="application/vnd.openxmlformats-officedocument.presentationml.notesSlide+xml"/>
  <Override PartName="/ppt/charts/chart10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8"/>
  </p:notesMasterIdLst>
  <p:handoutMasterIdLst>
    <p:handoutMasterId r:id="rId29"/>
  </p:handoutMasterIdLst>
  <p:sldIdLst>
    <p:sldId id="340" r:id="rId2"/>
    <p:sldId id="284" r:id="rId3"/>
    <p:sldId id="274" r:id="rId4"/>
    <p:sldId id="257" r:id="rId5"/>
    <p:sldId id="304" r:id="rId6"/>
    <p:sldId id="314" r:id="rId7"/>
    <p:sldId id="316" r:id="rId8"/>
    <p:sldId id="315" r:id="rId9"/>
    <p:sldId id="317" r:id="rId10"/>
    <p:sldId id="262" r:id="rId11"/>
    <p:sldId id="265" r:id="rId12"/>
    <p:sldId id="319" r:id="rId13"/>
    <p:sldId id="263" r:id="rId14"/>
    <p:sldId id="322" r:id="rId15"/>
    <p:sldId id="323" r:id="rId16"/>
    <p:sldId id="324" r:id="rId17"/>
    <p:sldId id="325" r:id="rId18"/>
    <p:sldId id="326" r:id="rId19"/>
    <p:sldId id="327" r:id="rId20"/>
    <p:sldId id="296" r:id="rId21"/>
    <p:sldId id="337" r:id="rId22"/>
    <p:sldId id="338" r:id="rId23"/>
    <p:sldId id="339" r:id="rId24"/>
    <p:sldId id="301" r:id="rId25"/>
    <p:sldId id="302" r:id="rId26"/>
    <p:sldId id="264" r:id="rId2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99"/>
    <a:srgbClr val="FF5050"/>
    <a:srgbClr val="0099CC"/>
    <a:srgbClr val="FF7C80"/>
    <a:srgbClr val="FF9900"/>
    <a:srgbClr val="3333CC"/>
    <a:srgbClr val="FF9966"/>
    <a:srgbClr val="CCFF66"/>
    <a:srgbClr val="66CCFF"/>
    <a:srgbClr val="9933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2" autoAdjust="0"/>
    <p:restoredTop sz="81803" autoAdjust="0"/>
  </p:normalViewPr>
  <p:slideViewPr>
    <p:cSldViewPr>
      <p:cViewPr>
        <p:scale>
          <a:sx n="60" d="100"/>
          <a:sy n="60" d="100"/>
        </p:scale>
        <p:origin x="-1458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4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>
                <a:solidFill>
                  <a:schemeClr val="bg1"/>
                </a:solidFill>
              </a:defRPr>
            </a:pPr>
            <a:r>
              <a:rPr lang="en-US" dirty="0">
                <a:solidFill>
                  <a:schemeClr val="bg1"/>
                </a:solidFill>
              </a:rPr>
              <a:t>1,661 total </a:t>
            </a:r>
            <a:r>
              <a:rPr lang="en-US" dirty="0" smtClean="0">
                <a:solidFill>
                  <a:schemeClr val="bg1"/>
                </a:solidFill>
              </a:rPr>
              <a:t>participants, 2009</a:t>
            </a:r>
            <a:endParaRPr lang="en-US" dirty="0">
              <a:solidFill>
                <a:schemeClr val="bg1"/>
              </a:solidFill>
            </a:endParaRPr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1,661 total participants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CatName val="1"/>
            <c:showPercent val="1"/>
            <c:showLeaderLines val="1"/>
          </c:dLbls>
          <c:cat>
            <c:strRef>
              <c:f>Sheet1!$A$2:$A$4</c:f>
              <c:strCache>
                <c:ptCount val="3"/>
                <c:pt idx="0">
                  <c:v>Students</c:v>
                </c:pt>
                <c:pt idx="1">
                  <c:v>Faculty</c:v>
                </c:pt>
                <c:pt idx="2">
                  <c:v>Staff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849</c:v>
                </c:pt>
                <c:pt idx="1">
                  <c:v>289</c:v>
                </c:pt>
                <c:pt idx="2">
                  <c:v>523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LGB</c:v>
                </c:pt>
              </c:strCache>
            </c:strRef>
          </c:tx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Val val="1"/>
          </c:dLbls>
          <c:cat>
            <c:strRef>
              <c:f>Sheet1!$A$2</c:f>
              <c:strCache>
                <c:ptCount val="1"/>
                <c:pt idx="0">
                  <c:v>Faculty</c:v>
                </c:pt>
              </c:strCache>
            </c:strRef>
          </c:cat>
          <c:val>
            <c:numRef>
              <c:f>Sheet1!$B$2</c:f>
              <c:numCache>
                <c:formatCode>0%</c:formatCode>
                <c:ptCount val="1"/>
                <c:pt idx="0">
                  <c:v>0.79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Heterosexual</c:v>
                </c:pt>
              </c:strCache>
            </c:strRef>
          </c:tx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Val val="1"/>
          </c:dLbls>
          <c:cat>
            <c:strRef>
              <c:f>Sheet1!$A$2</c:f>
              <c:strCache>
                <c:ptCount val="1"/>
                <c:pt idx="0">
                  <c:v>Faculty</c:v>
                </c:pt>
              </c:strCache>
            </c:strRef>
          </c:cat>
          <c:val>
            <c:numRef>
              <c:f>Sheet1!$C$2</c:f>
              <c:numCache>
                <c:formatCode>0%</c:formatCode>
                <c:ptCount val="1"/>
                <c:pt idx="0">
                  <c:v>0.74</c:v>
                </c:pt>
              </c:numCache>
            </c:numRef>
          </c:val>
        </c:ser>
        <c:dLbls>
          <c:showVal val="1"/>
        </c:dLbls>
        <c:gapWidth val="75"/>
        <c:axId val="63425920"/>
        <c:axId val="68946944"/>
      </c:barChart>
      <c:catAx>
        <c:axId val="63425920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en-US"/>
          </a:p>
        </c:txPr>
        <c:crossAx val="68946944"/>
        <c:crosses val="autoZero"/>
        <c:auto val="1"/>
        <c:lblAlgn val="ctr"/>
        <c:lblOffset val="100"/>
      </c:catAx>
      <c:valAx>
        <c:axId val="68946944"/>
        <c:scaling>
          <c:orientation val="minMax"/>
        </c:scaling>
        <c:axPos val="l"/>
        <c:numFmt formatCode="0%" sourceLinked="1"/>
        <c:majorTickMark val="none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en-US"/>
          </a:p>
        </c:txPr>
        <c:crossAx val="6342592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35147528433945757"/>
          <c:y val="0.87722148855392768"/>
          <c:w val="0.30322214931466901"/>
          <c:h val="7.7881988871760552E-2"/>
        </c:manualLayout>
      </c:layout>
      <c:txPr>
        <a:bodyPr/>
        <a:lstStyle/>
        <a:p>
          <a:pPr>
            <a:defRPr>
              <a:solidFill>
                <a:schemeClr val="bg1"/>
              </a:solidFill>
            </a:defRPr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Women</c:v>
                </c:pt>
              </c:strCache>
            </c:strRef>
          </c:tx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Val val="1"/>
          </c:dLbls>
          <c:cat>
            <c:strRef>
              <c:f>Sheet1!$A$2</c:f>
              <c:strCache>
                <c:ptCount val="1"/>
                <c:pt idx="0">
                  <c:v>Faculty</c:v>
                </c:pt>
              </c:strCache>
            </c:strRef>
          </c:cat>
          <c:val>
            <c:numRef>
              <c:f>Sheet1!$B$2</c:f>
              <c:numCache>
                <c:formatCode>0%</c:formatCode>
                <c:ptCount val="1"/>
                <c:pt idx="0">
                  <c:v>0.57999999999999996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Men</c:v>
                </c:pt>
              </c:strCache>
            </c:strRef>
          </c:tx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Val val="1"/>
          </c:dLbls>
          <c:cat>
            <c:strRef>
              <c:f>Sheet1!$A$2</c:f>
              <c:strCache>
                <c:ptCount val="1"/>
                <c:pt idx="0">
                  <c:v>Faculty</c:v>
                </c:pt>
              </c:strCache>
            </c:strRef>
          </c:cat>
          <c:val>
            <c:numRef>
              <c:f>Sheet1!$C$2</c:f>
              <c:numCache>
                <c:formatCode>0%</c:formatCode>
                <c:ptCount val="1"/>
                <c:pt idx="0">
                  <c:v>0.52</c:v>
                </c:pt>
              </c:numCache>
            </c:numRef>
          </c:val>
        </c:ser>
        <c:dLbls>
          <c:showVal val="1"/>
        </c:dLbls>
        <c:gapWidth val="75"/>
        <c:axId val="68978176"/>
        <c:axId val="78484224"/>
      </c:barChart>
      <c:catAx>
        <c:axId val="68978176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en-US"/>
          </a:p>
        </c:txPr>
        <c:crossAx val="78484224"/>
        <c:crosses val="autoZero"/>
        <c:auto val="1"/>
        <c:lblAlgn val="ctr"/>
        <c:lblOffset val="100"/>
      </c:catAx>
      <c:valAx>
        <c:axId val="78484224"/>
        <c:scaling>
          <c:orientation val="minMax"/>
        </c:scaling>
        <c:axPos val="l"/>
        <c:numFmt formatCode="0%" sourceLinked="1"/>
        <c:majorTickMark val="none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en-US"/>
          </a:p>
        </c:txPr>
        <c:crossAx val="68978176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>
              <a:solidFill>
                <a:schemeClr val="bg1"/>
              </a:solidFill>
            </a:defRPr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People of Color</c:v>
                </c:pt>
              </c:strCache>
            </c:strRef>
          </c:tx>
          <c:cat>
            <c:strRef>
              <c:f>Sheet1!$A$2</c:f>
              <c:strCache>
                <c:ptCount val="1"/>
                <c:pt idx="0">
                  <c:v>Faculty</c:v>
                </c:pt>
              </c:strCache>
            </c:strRef>
          </c:cat>
          <c:val>
            <c:numRef>
              <c:f>Sheet1!$B$2</c:f>
              <c:numCache>
                <c:formatCode>0%</c:formatCode>
                <c:ptCount val="1"/>
                <c:pt idx="0">
                  <c:v>0.46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Non People of Color</c:v>
                </c:pt>
              </c:strCache>
            </c:strRef>
          </c:tx>
          <c:cat>
            <c:strRef>
              <c:f>Sheet1!$A$2</c:f>
              <c:strCache>
                <c:ptCount val="1"/>
                <c:pt idx="0">
                  <c:v>Faculty</c:v>
                </c:pt>
              </c:strCache>
            </c:strRef>
          </c:cat>
          <c:val>
            <c:numRef>
              <c:f>Sheet1!$C$2</c:f>
              <c:numCache>
                <c:formatCode>0%</c:formatCode>
                <c:ptCount val="1"/>
                <c:pt idx="0">
                  <c:v>0.55000000000000004</c:v>
                </c:pt>
              </c:numCache>
            </c:numRef>
          </c:val>
        </c:ser>
        <c:dLbls>
          <c:showVal val="1"/>
        </c:dLbls>
        <c:gapWidth val="75"/>
        <c:axId val="80347136"/>
        <c:axId val="80349824"/>
      </c:barChart>
      <c:catAx>
        <c:axId val="80347136"/>
        <c:scaling>
          <c:orientation val="minMax"/>
        </c:scaling>
        <c:axPos val="b"/>
        <c:majorTickMark val="none"/>
        <c:tickLblPos val="nextTo"/>
        <c:crossAx val="80349824"/>
        <c:crosses val="autoZero"/>
        <c:auto val="1"/>
        <c:lblAlgn val="ctr"/>
        <c:lblOffset val="100"/>
      </c:catAx>
      <c:valAx>
        <c:axId val="80349824"/>
        <c:scaling>
          <c:orientation val="minMax"/>
        </c:scaling>
        <c:axPos val="l"/>
        <c:numFmt formatCode="0%" sourceLinked="1"/>
        <c:majorTickMark val="none"/>
        <c:tickLblPos val="nextTo"/>
        <c:crossAx val="80347136"/>
        <c:crosses val="autoZero"/>
        <c:crossBetween val="between"/>
      </c:valAx>
    </c:plotArea>
    <c:legend>
      <c:legendPos val="b"/>
      <c:layout/>
    </c:legend>
    <c:plotVisOnly val="1"/>
  </c:chart>
  <c:txPr>
    <a:bodyPr/>
    <a:lstStyle/>
    <a:p>
      <a:pPr>
        <a:defRPr sz="1800">
          <a:solidFill>
            <a:schemeClr val="bg1"/>
          </a:solidFill>
        </a:defRPr>
      </a:pPr>
      <a:endParaRPr lang="en-US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LGB</c:v>
                </c:pt>
              </c:strCache>
            </c:strRef>
          </c:tx>
          <c:cat>
            <c:strRef>
              <c:f>Sheet1!$A$2</c:f>
              <c:strCache>
                <c:ptCount val="1"/>
                <c:pt idx="0">
                  <c:v>Faculty</c:v>
                </c:pt>
              </c:strCache>
            </c:strRef>
          </c:cat>
          <c:val>
            <c:numRef>
              <c:f>Sheet1!$B$2</c:f>
              <c:numCache>
                <c:formatCode>0%</c:formatCode>
                <c:ptCount val="1"/>
                <c:pt idx="0">
                  <c:v>0.5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Heterosexual</c:v>
                </c:pt>
              </c:strCache>
            </c:strRef>
          </c:tx>
          <c:cat>
            <c:strRef>
              <c:f>Sheet1!$A$2</c:f>
              <c:strCache>
                <c:ptCount val="1"/>
                <c:pt idx="0">
                  <c:v>Faculty</c:v>
                </c:pt>
              </c:strCache>
            </c:strRef>
          </c:cat>
          <c:val>
            <c:numRef>
              <c:f>Sheet1!$C$2</c:f>
              <c:numCache>
                <c:formatCode>0%</c:formatCode>
                <c:ptCount val="1"/>
                <c:pt idx="0">
                  <c:v>0.55000000000000004</c:v>
                </c:pt>
              </c:numCache>
            </c:numRef>
          </c:val>
        </c:ser>
        <c:dLbls>
          <c:showVal val="1"/>
        </c:dLbls>
        <c:gapWidth val="75"/>
        <c:axId val="98003584"/>
        <c:axId val="98022528"/>
      </c:barChart>
      <c:catAx>
        <c:axId val="98003584"/>
        <c:scaling>
          <c:orientation val="minMax"/>
        </c:scaling>
        <c:axPos val="b"/>
        <c:majorTickMark val="none"/>
        <c:tickLblPos val="nextTo"/>
        <c:crossAx val="98022528"/>
        <c:crosses val="autoZero"/>
        <c:auto val="1"/>
        <c:lblAlgn val="ctr"/>
        <c:lblOffset val="100"/>
      </c:catAx>
      <c:valAx>
        <c:axId val="98022528"/>
        <c:scaling>
          <c:orientation val="minMax"/>
        </c:scaling>
        <c:axPos val="l"/>
        <c:numFmt formatCode="0%" sourceLinked="1"/>
        <c:majorTickMark val="none"/>
        <c:tickLblPos val="nextTo"/>
        <c:crossAx val="98003584"/>
        <c:crosses val="autoZero"/>
        <c:crossBetween val="between"/>
      </c:valAx>
    </c:plotArea>
    <c:legend>
      <c:legendPos val="b"/>
      <c:layout/>
    </c:legend>
    <c:plotVisOnly val="1"/>
  </c:chart>
  <c:txPr>
    <a:bodyPr/>
    <a:lstStyle/>
    <a:p>
      <a:pPr>
        <a:defRPr sz="1800">
          <a:solidFill>
            <a:schemeClr val="bg1"/>
          </a:solidFill>
        </a:defRPr>
      </a:pPr>
      <a:endParaRPr lang="en-US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layout/>
      <c:txPr>
        <a:bodyPr/>
        <a:lstStyle/>
        <a:p>
          <a:pPr>
            <a:defRPr>
              <a:solidFill>
                <a:schemeClr val="bg1"/>
              </a:solidFill>
            </a:defRPr>
          </a:pPr>
          <a:endParaRPr lang="en-US"/>
        </a:p>
      </c:txPr>
    </c:title>
    <c:plotArea>
      <c:layout>
        <c:manualLayout>
          <c:layoutTarget val="inner"/>
          <c:xMode val="edge"/>
          <c:yMode val="edge"/>
          <c:x val="0.23201723048507958"/>
          <c:y val="0.13050648560234424"/>
          <c:w val="0.47732356372120427"/>
          <c:h val="0.74711514321579364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Faculty</c:v>
                </c:pt>
              </c:strCache>
            </c:strRef>
          </c:tx>
          <c:dLbls>
            <c:dLbl>
              <c:idx val="0"/>
              <c:layout>
                <c:manualLayout>
                  <c:x val="1.4861111111111183E-2"/>
                  <c:y val="0.10717321374478762"/>
                </c:manualLayout>
              </c:layout>
              <c:showCatName val="1"/>
              <c:showPercent val="1"/>
            </c:dLbl>
            <c:dLbl>
              <c:idx val="1"/>
              <c:layout>
                <c:manualLayout>
                  <c:x val="0.22613116068824718"/>
                  <c:y val="-2.0975204613913351E-2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chemeClr val="bg1"/>
                        </a:solidFill>
                      </a:rPr>
                      <a:t>Diversity Workshop</a:t>
                    </a:r>
                    <a:r>
                      <a:rPr lang="en-US" dirty="0" smtClean="0">
                        <a:solidFill>
                          <a:schemeClr val="bg1"/>
                        </a:solidFill>
                      </a:rPr>
                      <a:t>/</a:t>
                    </a:r>
                  </a:p>
                  <a:p>
                    <a:r>
                      <a:rPr lang="en-US" dirty="0" smtClean="0">
                        <a:solidFill>
                          <a:schemeClr val="bg1"/>
                        </a:solidFill>
                      </a:rPr>
                      <a:t>Training</a:t>
                    </a:r>
                    <a:r>
                      <a:rPr lang="en-US" dirty="0">
                        <a:solidFill>
                          <a:schemeClr val="bg1"/>
                        </a:solidFill>
                      </a:rPr>
                      <a:t>
23%</a:t>
                    </a:r>
                  </a:p>
                </c:rich>
              </c:tx>
              <c:showCatName val="1"/>
              <c:showPercent val="1"/>
            </c:dLbl>
            <c:dLbl>
              <c:idx val="2"/>
              <c:layout>
                <c:manualLayout>
                  <c:x val="3.6744799261203605E-3"/>
                  <c:y val="3.1313096732473684E-2"/>
                </c:manualLayout>
              </c:layout>
              <c:showCatName val="1"/>
              <c:showPercent val="1"/>
            </c:dLbl>
            <c:dLbl>
              <c:idx val="4"/>
              <c:layout>
                <c:manualLayout>
                  <c:x val="-4.3684383202099736E-3"/>
                  <c:y val="4.614686421431196E-2"/>
                </c:manualLayout>
              </c:layout>
              <c:showCatName val="1"/>
              <c:showPercent val="1"/>
            </c:dLbl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CatName val="1"/>
            <c:showPercent val="1"/>
            <c:showLeaderLines val="1"/>
          </c:dLbls>
          <c:cat>
            <c:strRef>
              <c:f>Sheet1!$A$2:$A$6</c:f>
              <c:strCache>
                <c:ptCount val="5"/>
                <c:pt idx="0">
                  <c:v>New Faculty Orientation</c:v>
                </c:pt>
                <c:pt idx="1">
                  <c:v>Diversity Workshop/Training</c:v>
                </c:pt>
                <c:pt idx="2">
                  <c:v>Anti-Racism Training</c:v>
                </c:pt>
                <c:pt idx="3">
                  <c:v>Safe Zone Ally Training</c:v>
                </c:pt>
                <c:pt idx="4">
                  <c:v>Diversity Program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77</c:v>
                </c:pt>
                <c:pt idx="1">
                  <c:v>46</c:v>
                </c:pt>
                <c:pt idx="2">
                  <c:v>22</c:v>
                </c:pt>
                <c:pt idx="3">
                  <c:v>14</c:v>
                </c:pt>
                <c:pt idx="4">
                  <c:v>42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2009</c:v>
                </c:pt>
              </c:strCache>
            </c:strRef>
          </c:tx>
          <c:spPr>
            <a:solidFill>
              <a:srgbClr val="FFFF66"/>
            </a:solidFill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78%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77%</a:t>
                    </a:r>
                    <a:endParaRPr lang="en-US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Val val="1"/>
          </c:dLbls>
          <c:cat>
            <c:strRef>
              <c:f>Sheet1!$A$2:$A$3</c:f>
              <c:strCache>
                <c:ptCount val="2"/>
                <c:pt idx="0">
                  <c:v>NDSU</c:v>
                </c:pt>
                <c:pt idx="1">
                  <c:v>Work Area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78</c:v>
                </c:pt>
                <c:pt idx="1">
                  <c:v>77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2003</c:v>
                </c:pt>
              </c:strCache>
            </c:strRef>
          </c:tx>
          <c:spPr>
            <a:solidFill>
              <a:srgbClr val="993366"/>
            </a:solidFill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82%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81%</a:t>
                    </a:r>
                    <a:endParaRPr lang="en-US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Val val="1"/>
          </c:dLbls>
          <c:cat>
            <c:strRef>
              <c:f>Sheet1!$A$2:$A$3</c:f>
              <c:strCache>
                <c:ptCount val="2"/>
                <c:pt idx="0">
                  <c:v>NDSU</c:v>
                </c:pt>
                <c:pt idx="1">
                  <c:v>Work Area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82</c:v>
                </c:pt>
                <c:pt idx="1">
                  <c:v>81</c:v>
                </c:pt>
              </c:numCache>
            </c:numRef>
          </c:val>
        </c:ser>
        <c:dLbls>
          <c:showVal val="1"/>
        </c:dLbls>
        <c:gapWidth val="75"/>
        <c:axId val="81273984"/>
        <c:axId val="81275520"/>
      </c:barChart>
      <c:catAx>
        <c:axId val="81273984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en-US"/>
          </a:p>
        </c:txPr>
        <c:crossAx val="81275520"/>
        <c:crosses val="autoZero"/>
        <c:auto val="1"/>
        <c:lblAlgn val="ctr"/>
        <c:lblOffset val="100"/>
      </c:catAx>
      <c:valAx>
        <c:axId val="81275520"/>
        <c:scaling>
          <c:orientation val="minMax"/>
          <c:max val="100"/>
          <c:min val="10"/>
        </c:scaling>
        <c:axPos val="l"/>
        <c:numFmt formatCode="General" sourceLinked="1"/>
        <c:majorTickMark val="none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en-US"/>
          </a:p>
        </c:txPr>
        <c:crossAx val="81273984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>
              <a:solidFill>
                <a:schemeClr val="bg1"/>
              </a:solidFill>
            </a:defRPr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Women</c:v>
                </c:pt>
              </c:strCache>
            </c:strRef>
          </c:tx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Val val="1"/>
          </c:dLbls>
          <c:cat>
            <c:strRef>
              <c:f>Sheet1!$A$2</c:f>
              <c:strCache>
                <c:ptCount val="1"/>
                <c:pt idx="0">
                  <c:v>Faculty</c:v>
                </c:pt>
              </c:strCache>
            </c:strRef>
          </c:cat>
          <c:val>
            <c:numRef>
              <c:f>Sheet1!$B$2</c:f>
              <c:numCache>
                <c:formatCode>0%</c:formatCode>
                <c:ptCount val="1"/>
                <c:pt idx="0">
                  <c:v>0.6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Men</c:v>
                </c:pt>
              </c:strCache>
            </c:strRef>
          </c:tx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Val val="1"/>
          </c:dLbls>
          <c:cat>
            <c:strRef>
              <c:f>Sheet1!$A$2</c:f>
              <c:strCache>
                <c:ptCount val="1"/>
                <c:pt idx="0">
                  <c:v>Faculty</c:v>
                </c:pt>
              </c:strCache>
            </c:strRef>
          </c:cat>
          <c:val>
            <c:numRef>
              <c:f>Sheet1!$C$2</c:f>
              <c:numCache>
                <c:formatCode>0%</c:formatCode>
                <c:ptCount val="1"/>
                <c:pt idx="0">
                  <c:v>0.72</c:v>
                </c:pt>
              </c:numCache>
            </c:numRef>
          </c:val>
        </c:ser>
        <c:dLbls>
          <c:showVal val="1"/>
        </c:dLbls>
        <c:gapWidth val="75"/>
        <c:axId val="105686912"/>
        <c:axId val="106004864"/>
      </c:barChart>
      <c:catAx>
        <c:axId val="105686912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en-US"/>
          </a:p>
        </c:txPr>
        <c:crossAx val="106004864"/>
        <c:crosses val="autoZero"/>
        <c:auto val="1"/>
        <c:lblAlgn val="ctr"/>
        <c:lblOffset val="100"/>
      </c:catAx>
      <c:valAx>
        <c:axId val="106004864"/>
        <c:scaling>
          <c:orientation val="minMax"/>
        </c:scaling>
        <c:axPos val="l"/>
        <c:numFmt formatCode="0%" sourceLinked="1"/>
        <c:majorTickMark val="none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en-US"/>
          </a:p>
        </c:txPr>
        <c:crossAx val="105686912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>
              <a:solidFill>
                <a:schemeClr val="bg1"/>
              </a:solidFill>
            </a:defRPr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People of Color</c:v>
                </c:pt>
              </c:strCache>
            </c:strRef>
          </c:tx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Val val="1"/>
          </c:dLbls>
          <c:cat>
            <c:strRef>
              <c:f>Sheet1!$A$2</c:f>
              <c:strCache>
                <c:ptCount val="1"/>
                <c:pt idx="0">
                  <c:v>Faculty</c:v>
                </c:pt>
              </c:strCache>
            </c:strRef>
          </c:cat>
          <c:val>
            <c:numRef>
              <c:f>Sheet1!$B$2</c:f>
              <c:numCache>
                <c:formatCode>0%</c:formatCode>
                <c:ptCount val="1"/>
                <c:pt idx="0">
                  <c:v>0.64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Non-People of Color</c:v>
                </c:pt>
              </c:strCache>
            </c:strRef>
          </c:tx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Val val="1"/>
          </c:dLbls>
          <c:cat>
            <c:strRef>
              <c:f>Sheet1!$A$2</c:f>
              <c:strCache>
                <c:ptCount val="1"/>
                <c:pt idx="0">
                  <c:v>Faculty</c:v>
                </c:pt>
              </c:strCache>
            </c:strRef>
          </c:cat>
          <c:val>
            <c:numRef>
              <c:f>Sheet1!$C$2</c:f>
              <c:numCache>
                <c:formatCode>0%</c:formatCode>
                <c:ptCount val="1"/>
                <c:pt idx="0">
                  <c:v>0.69</c:v>
                </c:pt>
              </c:numCache>
            </c:numRef>
          </c:val>
        </c:ser>
        <c:dLbls>
          <c:showVal val="1"/>
        </c:dLbls>
        <c:gapWidth val="75"/>
        <c:axId val="60619392"/>
        <c:axId val="60641664"/>
      </c:barChart>
      <c:catAx>
        <c:axId val="60619392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en-US"/>
          </a:p>
        </c:txPr>
        <c:crossAx val="60641664"/>
        <c:crosses val="autoZero"/>
        <c:auto val="1"/>
        <c:lblAlgn val="ctr"/>
        <c:lblOffset val="100"/>
      </c:catAx>
      <c:valAx>
        <c:axId val="60641664"/>
        <c:scaling>
          <c:orientation val="minMax"/>
        </c:scaling>
        <c:axPos val="l"/>
        <c:numFmt formatCode="0%" sourceLinked="1"/>
        <c:majorTickMark val="none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en-US"/>
          </a:p>
        </c:txPr>
        <c:crossAx val="60619392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>
              <a:solidFill>
                <a:schemeClr val="bg1"/>
              </a:solidFill>
            </a:defRPr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7.0911708953047534E-2"/>
          <c:y val="4.4861391929187228E-2"/>
          <c:w val="0.91211298240497718"/>
          <c:h val="0.69577413690743828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LGB</c:v>
                </c:pt>
              </c:strCache>
            </c:strRef>
          </c:tx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Val val="1"/>
          </c:dLbls>
          <c:cat>
            <c:strRef>
              <c:f>Sheet1!$A$2</c:f>
              <c:strCache>
                <c:ptCount val="1"/>
                <c:pt idx="0">
                  <c:v>Faculty</c:v>
                </c:pt>
              </c:strCache>
            </c:strRef>
          </c:cat>
          <c:val>
            <c:numRef>
              <c:f>Sheet1!$B$2</c:f>
              <c:numCache>
                <c:formatCode>0%</c:formatCode>
                <c:ptCount val="1"/>
                <c:pt idx="0">
                  <c:v>0.64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Heterosexual</c:v>
                </c:pt>
              </c:strCache>
            </c:strRef>
          </c:tx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Val val="1"/>
          </c:dLbls>
          <c:cat>
            <c:strRef>
              <c:f>Sheet1!$A$2</c:f>
              <c:strCache>
                <c:ptCount val="1"/>
                <c:pt idx="0">
                  <c:v>Faculty</c:v>
                </c:pt>
              </c:strCache>
            </c:strRef>
          </c:cat>
          <c:val>
            <c:numRef>
              <c:f>Sheet1!$C$2</c:f>
              <c:numCache>
                <c:formatCode>0%</c:formatCode>
                <c:ptCount val="1"/>
                <c:pt idx="0">
                  <c:v>0.68</c:v>
                </c:pt>
              </c:numCache>
            </c:numRef>
          </c:val>
        </c:ser>
        <c:dLbls>
          <c:showVal val="1"/>
        </c:dLbls>
        <c:gapWidth val="75"/>
        <c:axId val="63384192"/>
        <c:axId val="63410560"/>
      </c:barChart>
      <c:catAx>
        <c:axId val="63384192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en-US"/>
          </a:p>
        </c:txPr>
        <c:crossAx val="63410560"/>
        <c:crosses val="autoZero"/>
        <c:auto val="1"/>
        <c:lblAlgn val="ctr"/>
        <c:lblOffset val="100"/>
      </c:catAx>
      <c:valAx>
        <c:axId val="63410560"/>
        <c:scaling>
          <c:orientation val="minMax"/>
        </c:scaling>
        <c:axPos val="l"/>
        <c:numFmt formatCode="0%" sourceLinked="1"/>
        <c:majorTickMark val="none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en-US"/>
          </a:p>
        </c:txPr>
        <c:crossAx val="6338419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34375923495674154"/>
          <c:y val="0.86038529258856067"/>
          <c:w val="0.30322214931466901"/>
          <c:h val="7.7881988871760552E-2"/>
        </c:manualLayout>
      </c:layout>
      <c:txPr>
        <a:bodyPr/>
        <a:lstStyle/>
        <a:p>
          <a:pPr>
            <a:defRPr>
              <a:solidFill>
                <a:schemeClr val="bg1"/>
              </a:solidFill>
            </a:defRPr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>
        <c:manualLayout>
          <c:layoutTarget val="inner"/>
          <c:xMode val="edge"/>
          <c:yMode val="edge"/>
          <c:x val="9.6529128711852513E-2"/>
          <c:y val="5.5516914552347814E-2"/>
          <c:w val="0.89203296279141475"/>
          <c:h val="0.62532881306503485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2009</c:v>
                </c:pt>
              </c:strCache>
            </c:strRef>
          </c:tx>
          <c:spPr>
            <a:solidFill>
              <a:srgbClr val="993366"/>
            </a:solidFill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87%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29%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17%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16%</a:t>
                    </a:r>
                    <a:endParaRPr lang="en-US" dirty="0"/>
                  </a:p>
                </c:rich>
              </c:tx>
              <c:showVal val="1"/>
            </c:dLbl>
            <c:showVal val="1"/>
          </c:dLbls>
          <c:cat>
            <c:strRef>
              <c:f>Sheet1!$A$2:$A$5</c:f>
              <c:strCache>
                <c:ptCount val="4"/>
                <c:pt idx="0">
                  <c:v>Ignored/Excluded</c:v>
                </c:pt>
                <c:pt idx="1">
                  <c:v>Derogatory Remarks</c:v>
                </c:pt>
                <c:pt idx="2">
                  <c:v>Stares</c:v>
                </c:pt>
                <c:pt idx="3">
                  <c:v>Written Comments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87</c:v>
                </c:pt>
                <c:pt idx="1">
                  <c:v>29</c:v>
                </c:pt>
                <c:pt idx="2">
                  <c:v>17</c:v>
                </c:pt>
                <c:pt idx="3">
                  <c:v>16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2003</c:v>
                </c:pt>
              </c:strCache>
            </c:strRef>
          </c:tx>
          <c:spPr>
            <a:solidFill>
              <a:srgbClr val="FFFF66"/>
            </a:solidFill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75%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38%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24%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11%</a:t>
                    </a:r>
                    <a:endParaRPr lang="en-US" dirty="0"/>
                  </a:p>
                </c:rich>
              </c:tx>
              <c:showVal val="1"/>
            </c:dLbl>
            <c:showVal val="1"/>
          </c:dLbls>
          <c:cat>
            <c:strRef>
              <c:f>Sheet1!$A$2:$A$5</c:f>
              <c:strCache>
                <c:ptCount val="4"/>
                <c:pt idx="0">
                  <c:v>Ignored/Excluded</c:v>
                </c:pt>
                <c:pt idx="1">
                  <c:v>Derogatory Remarks</c:v>
                </c:pt>
                <c:pt idx="2">
                  <c:v>Stares</c:v>
                </c:pt>
                <c:pt idx="3">
                  <c:v>Written Comments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75</c:v>
                </c:pt>
                <c:pt idx="1">
                  <c:v>38</c:v>
                </c:pt>
                <c:pt idx="2">
                  <c:v>24</c:v>
                </c:pt>
                <c:pt idx="3">
                  <c:v>11</c:v>
                </c:pt>
              </c:numCache>
            </c:numRef>
          </c:val>
        </c:ser>
        <c:dLbls>
          <c:showVal val="1"/>
        </c:dLbls>
        <c:gapWidth val="75"/>
        <c:axId val="104805888"/>
        <c:axId val="104807424"/>
      </c:barChart>
      <c:catAx>
        <c:axId val="104805888"/>
        <c:scaling>
          <c:orientation val="minMax"/>
        </c:scaling>
        <c:axPos val="b"/>
        <c:majorTickMark val="none"/>
        <c:tickLblPos val="nextTo"/>
        <c:crossAx val="104807424"/>
        <c:crosses val="autoZero"/>
        <c:auto val="1"/>
        <c:lblAlgn val="ctr"/>
        <c:lblOffset val="100"/>
      </c:catAx>
      <c:valAx>
        <c:axId val="104807424"/>
        <c:scaling>
          <c:orientation val="minMax"/>
          <c:max val="100"/>
          <c:min val="0"/>
        </c:scaling>
        <c:axPos val="l"/>
        <c:numFmt formatCode="General" sourceLinked="1"/>
        <c:majorTickMark val="none"/>
        <c:tickLblPos val="nextTo"/>
        <c:crossAx val="104805888"/>
        <c:crosses val="autoZero"/>
        <c:crossBetween val="between"/>
      </c:valAx>
    </c:plotArea>
    <c:legend>
      <c:legendPos val="b"/>
      <c:layout/>
    </c:legend>
    <c:plotVisOnly val="1"/>
  </c:chart>
  <c:txPr>
    <a:bodyPr/>
    <a:lstStyle/>
    <a:p>
      <a:pPr>
        <a:defRPr sz="1800">
          <a:solidFill>
            <a:schemeClr val="bg1"/>
          </a:solidFill>
        </a:defRPr>
      </a:pPr>
      <a:endParaRPr lang="en-US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percentStacked"/>
        <c:ser>
          <c:idx val="0"/>
          <c:order val="0"/>
          <c:tx>
            <c:strRef>
              <c:f>Sheet1!$B$1</c:f>
              <c:strCache>
                <c:ptCount val="1"/>
                <c:pt idx="0">
                  <c:v>Source: Student</c:v>
                </c:pt>
              </c:strCache>
            </c:strRef>
          </c:tx>
          <c:dLbls>
            <c:dLbl>
              <c:idx val="0"/>
              <c:tx>
                <c:rich>
                  <a:bodyPr/>
                  <a:lstStyle/>
                  <a:p>
                    <a:r>
                      <a:rPr lang="en-US" smtClean="0"/>
                      <a:t>52%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22%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tx>
                <c:rich>
                  <a:bodyPr/>
                  <a:lstStyle/>
                  <a:p>
                    <a:r>
                      <a:rPr lang="en-US" smtClean="0"/>
                      <a:t>8%</a:t>
                    </a:r>
                    <a:endParaRPr lang="en-US"/>
                  </a:p>
                </c:rich>
              </c:tx>
              <c:showVal val="1"/>
            </c:dLbl>
            <c:showVal val="1"/>
          </c:dLbls>
          <c:cat>
            <c:strRef>
              <c:f>Sheet1!$A$2:$A$4</c:f>
              <c:strCache>
                <c:ptCount val="2"/>
                <c:pt idx="1">
                  <c:v>Faculty 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1">
                  <c:v>22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Source: Faculty</c:v>
                </c:pt>
              </c:strCache>
            </c:strRef>
          </c:tx>
          <c:dLbls>
            <c:dLbl>
              <c:idx val="0"/>
              <c:tx>
                <c:rich>
                  <a:bodyPr/>
                  <a:lstStyle/>
                  <a:p>
                    <a:r>
                      <a:rPr lang="en-US" smtClean="0"/>
                      <a:t>38%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66%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tx>
                <c:rich>
                  <a:bodyPr/>
                  <a:lstStyle/>
                  <a:p>
                    <a:r>
                      <a:rPr lang="en-US" smtClean="0"/>
                      <a:t>19%</a:t>
                    </a:r>
                    <a:endParaRPr lang="en-US"/>
                  </a:p>
                </c:rich>
              </c:tx>
              <c:showVal val="1"/>
            </c:dLbl>
            <c:showVal val="1"/>
          </c:dLbls>
          <c:cat>
            <c:strRef>
              <c:f>Sheet1!$A$2:$A$4</c:f>
              <c:strCache>
                <c:ptCount val="2"/>
                <c:pt idx="1">
                  <c:v>Faculty 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1">
                  <c:v>66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Source: Staff</c:v>
                </c:pt>
              </c:strCache>
            </c:strRef>
          </c:tx>
          <c:dLbls>
            <c:dLbl>
              <c:idx val="0"/>
              <c:tx>
                <c:rich>
                  <a:bodyPr/>
                  <a:lstStyle/>
                  <a:p>
                    <a:r>
                      <a:rPr lang="en-US" smtClean="0"/>
                      <a:t>16%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14%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tx>
                <c:rich>
                  <a:bodyPr/>
                  <a:lstStyle/>
                  <a:p>
                    <a:r>
                      <a:rPr lang="en-US" smtClean="0"/>
                      <a:t>56%</a:t>
                    </a:r>
                    <a:endParaRPr lang="en-US"/>
                  </a:p>
                </c:rich>
              </c:tx>
              <c:showVal val="1"/>
            </c:dLbl>
            <c:showVal val="1"/>
          </c:dLbls>
          <c:cat>
            <c:strRef>
              <c:f>Sheet1!$A$2:$A$4</c:f>
              <c:strCache>
                <c:ptCount val="2"/>
                <c:pt idx="1">
                  <c:v>Faculty 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1">
                  <c:v>14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Source: Admin.</c:v>
                </c:pt>
              </c:strCache>
            </c:strRef>
          </c:tx>
          <c:dLbls>
            <c:dLbl>
              <c:idx val="0"/>
              <c:tx>
                <c:rich>
                  <a:bodyPr/>
                  <a:lstStyle/>
                  <a:p>
                    <a:r>
                      <a:rPr lang="en-US" smtClean="0"/>
                      <a:t>12%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39%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tx>
                <c:rich>
                  <a:bodyPr/>
                  <a:lstStyle/>
                  <a:p>
                    <a:r>
                      <a:rPr lang="en-US" smtClean="0"/>
                      <a:t>32%</a:t>
                    </a:r>
                    <a:endParaRPr lang="en-US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Val val="1"/>
          </c:dLbls>
          <c:cat>
            <c:strRef>
              <c:f>Sheet1!$A$2:$A$4</c:f>
              <c:strCache>
                <c:ptCount val="2"/>
                <c:pt idx="1">
                  <c:v>Faculty </c:v>
                </c:pt>
              </c:strCache>
            </c:strRef>
          </c:cat>
          <c:val>
            <c:numRef>
              <c:f>Sheet1!$E$2:$E$4</c:f>
              <c:numCache>
                <c:formatCode>General</c:formatCode>
                <c:ptCount val="3"/>
                <c:pt idx="1">
                  <c:v>39</c:v>
                </c:pt>
              </c:numCache>
            </c:numRef>
          </c:val>
        </c:ser>
        <c:dLbls>
          <c:showVal val="1"/>
        </c:dLbls>
        <c:gapWidth val="95"/>
        <c:overlap val="100"/>
        <c:axId val="105589376"/>
        <c:axId val="105628032"/>
      </c:barChart>
      <c:catAx>
        <c:axId val="105589376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en-US"/>
          </a:p>
        </c:txPr>
        <c:crossAx val="105628032"/>
        <c:crosses val="autoZero"/>
        <c:auto val="1"/>
        <c:lblAlgn val="ctr"/>
        <c:lblOffset val="100"/>
      </c:catAx>
      <c:valAx>
        <c:axId val="105628032"/>
        <c:scaling>
          <c:orientation val="minMax"/>
        </c:scaling>
        <c:delete val="1"/>
        <c:axPos val="l"/>
        <c:numFmt formatCode="0%" sourceLinked="1"/>
        <c:tickLblPos val="none"/>
        <c:crossAx val="105589376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>
              <a:solidFill>
                <a:schemeClr val="bg1"/>
              </a:solidFill>
            </a:defRPr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Women</c:v>
                </c:pt>
              </c:strCache>
            </c:strRef>
          </c:tx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Val val="1"/>
          </c:dLbls>
          <c:cat>
            <c:strRef>
              <c:f>Sheet1!$A$2</c:f>
              <c:strCache>
                <c:ptCount val="1"/>
                <c:pt idx="0">
                  <c:v>Faculty</c:v>
                </c:pt>
              </c:strCache>
            </c:strRef>
          </c:cat>
          <c:val>
            <c:numRef>
              <c:f>Sheet1!$B$2</c:f>
              <c:numCache>
                <c:formatCode>0%</c:formatCode>
                <c:ptCount val="1"/>
                <c:pt idx="0">
                  <c:v>0.69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Men</c:v>
                </c:pt>
              </c:strCache>
            </c:strRef>
          </c:tx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Val val="1"/>
          </c:dLbls>
          <c:cat>
            <c:strRef>
              <c:f>Sheet1!$A$2</c:f>
              <c:strCache>
                <c:ptCount val="1"/>
                <c:pt idx="0">
                  <c:v>Faculty</c:v>
                </c:pt>
              </c:strCache>
            </c:strRef>
          </c:cat>
          <c:val>
            <c:numRef>
              <c:f>Sheet1!$C$2</c:f>
              <c:numCache>
                <c:formatCode>0%</c:formatCode>
                <c:ptCount val="1"/>
                <c:pt idx="0">
                  <c:v>0.76</c:v>
                </c:pt>
              </c:numCache>
            </c:numRef>
          </c:val>
        </c:ser>
        <c:dLbls>
          <c:showVal val="1"/>
        </c:dLbls>
        <c:gapWidth val="75"/>
        <c:axId val="42605568"/>
        <c:axId val="42624128"/>
      </c:barChart>
      <c:catAx>
        <c:axId val="42605568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en-US"/>
          </a:p>
        </c:txPr>
        <c:crossAx val="42624128"/>
        <c:crosses val="autoZero"/>
        <c:auto val="1"/>
        <c:lblAlgn val="ctr"/>
        <c:lblOffset val="100"/>
      </c:catAx>
      <c:valAx>
        <c:axId val="42624128"/>
        <c:scaling>
          <c:orientation val="minMax"/>
        </c:scaling>
        <c:axPos val="l"/>
        <c:numFmt formatCode="0%" sourceLinked="1"/>
        <c:majorTickMark val="none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en-US"/>
          </a:p>
        </c:txPr>
        <c:crossAx val="42605568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>
              <a:solidFill>
                <a:schemeClr val="bg1"/>
              </a:solidFill>
            </a:defRPr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People of Color</c:v>
                </c:pt>
              </c:strCache>
            </c:strRef>
          </c:tx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Val val="1"/>
          </c:dLbls>
          <c:cat>
            <c:strRef>
              <c:f>Sheet1!$A$2</c:f>
              <c:strCache>
                <c:ptCount val="1"/>
                <c:pt idx="0">
                  <c:v>Faculty</c:v>
                </c:pt>
              </c:strCache>
            </c:strRef>
          </c:cat>
          <c:val>
            <c:numRef>
              <c:f>Sheet1!$B$2</c:f>
              <c:numCache>
                <c:formatCode>0%</c:formatCode>
                <c:ptCount val="1"/>
                <c:pt idx="0">
                  <c:v>0.7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Non People of Color</c:v>
                </c:pt>
              </c:strCache>
            </c:strRef>
          </c:tx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Val val="1"/>
          </c:dLbls>
          <c:cat>
            <c:strRef>
              <c:f>Sheet1!$A$2</c:f>
              <c:strCache>
                <c:ptCount val="1"/>
                <c:pt idx="0">
                  <c:v>Faculty</c:v>
                </c:pt>
              </c:strCache>
            </c:strRef>
          </c:cat>
          <c:val>
            <c:numRef>
              <c:f>Sheet1!$C$2</c:f>
              <c:numCache>
                <c:formatCode>0%</c:formatCode>
                <c:ptCount val="1"/>
                <c:pt idx="0">
                  <c:v>0.75</c:v>
                </c:pt>
              </c:numCache>
            </c:numRef>
          </c:val>
        </c:ser>
        <c:dLbls>
          <c:showVal val="1"/>
        </c:dLbls>
        <c:gapWidth val="75"/>
        <c:axId val="63191296"/>
        <c:axId val="63213568"/>
      </c:barChart>
      <c:catAx>
        <c:axId val="63191296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en-US"/>
          </a:p>
        </c:txPr>
        <c:crossAx val="63213568"/>
        <c:crosses val="autoZero"/>
        <c:auto val="1"/>
        <c:lblAlgn val="ctr"/>
        <c:lblOffset val="100"/>
      </c:catAx>
      <c:valAx>
        <c:axId val="63213568"/>
        <c:scaling>
          <c:orientation val="minMax"/>
        </c:scaling>
        <c:axPos val="l"/>
        <c:numFmt formatCode="0%" sourceLinked="1"/>
        <c:majorTickMark val="none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en-US"/>
          </a:p>
        </c:txPr>
        <c:crossAx val="63191296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>
              <a:solidFill>
                <a:schemeClr val="bg1"/>
              </a:solidFill>
            </a:defRPr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E1AE79-DD89-4029-9DAE-4232C36490C5}" type="datetimeFigureOut">
              <a:rPr lang="en-US" smtClean="0"/>
              <a:pPr/>
              <a:t>12/1/2010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B60C1C-E368-40BD-A367-550BFC71C7D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FDCC827-CB47-4FA2-930E-4672C7DD04ED}" type="datetimeFigureOut">
              <a:rPr lang="en-US" smtClean="0"/>
              <a:pPr/>
              <a:t>12/1/2010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CBB5AB7-20ED-4DF6-9227-8C60188A119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2009 results:</a:t>
            </a:r>
          </a:p>
          <a:p>
            <a:r>
              <a:rPr lang="en-US" dirty="0" smtClean="0"/>
              <a:t>Total number of Participants</a:t>
            </a:r>
            <a:r>
              <a:rPr lang="en-US" baseline="0" dirty="0" smtClean="0"/>
              <a:t> = 1,661 (1,625 in 2003)</a:t>
            </a:r>
          </a:p>
          <a:p>
            <a:endParaRPr lang="en-US" baseline="0" dirty="0" smtClean="0"/>
          </a:p>
          <a:p>
            <a:r>
              <a:rPr lang="en-US" dirty="0" smtClean="0"/>
              <a:t>Students</a:t>
            </a:r>
            <a:r>
              <a:rPr lang="en-US" baseline="0" dirty="0" smtClean="0"/>
              <a:t> = 849 (854 in 2003); Faculty = 289 (242 in 2003); Staff = 523 (432 in 2003)</a:t>
            </a:r>
          </a:p>
          <a:p>
            <a:endParaRPr lang="en-US" baseline="0" dirty="0" smtClean="0"/>
          </a:p>
          <a:p>
            <a:r>
              <a:rPr lang="en-US" baseline="0" dirty="0" smtClean="0"/>
              <a:t>We didn’t have a separate survey for Administrators – it would be interesting to see which they would have completed.</a:t>
            </a:r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B5AB7-20ED-4DF6-9227-8C60188A119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/>
              <a:t>NOTE: “Sex” is defined</a:t>
            </a:r>
            <a:r>
              <a:rPr lang="en-US" b="1" baseline="0" dirty="0" smtClean="0"/>
              <a:t> as biological sex; “gender identity” is defined as one’s internal conviction of gender and is not always the same as one’s biological sex (as is the case for transgender individuals).</a:t>
            </a:r>
            <a:endParaRPr lang="en-US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B5AB7-20ED-4DF6-9227-8C60188A119C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NOTE:  Across</a:t>
            </a:r>
            <a:r>
              <a:rPr lang="en-US" b="1" baseline="0" dirty="0" smtClean="0"/>
              <a:t> student, faculty and staff respondent groups, sources of harassing conduct were primarily from the respondents’ own peer groups.</a:t>
            </a:r>
            <a:endParaRPr lang="en-US" b="1" dirty="0" smtClean="0"/>
          </a:p>
          <a:p>
            <a:endParaRPr lang="en-US" b="1" dirty="0" smtClean="0"/>
          </a:p>
          <a:p>
            <a:r>
              <a:rPr lang="en-US" b="1" dirty="0" smtClean="0"/>
              <a:t>2009 results:</a:t>
            </a:r>
          </a:p>
          <a:p>
            <a:r>
              <a:rPr lang="en-US" dirty="0" smtClean="0"/>
              <a:t>Students reported</a:t>
            </a:r>
            <a:r>
              <a:rPr lang="en-US" baseline="0" dirty="0" smtClean="0"/>
              <a:t> source of conduct as: </a:t>
            </a:r>
            <a:r>
              <a:rPr lang="en-US" b="1" baseline="0" dirty="0" smtClean="0"/>
              <a:t>52.4% students</a:t>
            </a:r>
            <a:r>
              <a:rPr lang="en-US" baseline="0" dirty="0" smtClean="0"/>
              <a:t>, </a:t>
            </a:r>
            <a:r>
              <a:rPr lang="en-US" b="1" baseline="0" dirty="0" smtClean="0"/>
              <a:t>38.1% faculty</a:t>
            </a:r>
            <a:r>
              <a:rPr lang="en-US" baseline="0" dirty="0" smtClean="0"/>
              <a:t>, 15.5% staff, 11.95% administrators</a:t>
            </a:r>
          </a:p>
          <a:p>
            <a:r>
              <a:rPr lang="en-US" baseline="0" dirty="0" smtClean="0"/>
              <a:t>Faculty reported source of conduct as: 22.5% students, </a:t>
            </a:r>
            <a:r>
              <a:rPr lang="en-US" b="1" baseline="0" dirty="0" smtClean="0"/>
              <a:t>66.3% faculty</a:t>
            </a:r>
            <a:r>
              <a:rPr lang="en-US" baseline="0" dirty="0" smtClean="0"/>
              <a:t>, 13.8% staff, 38.8% administrators</a:t>
            </a:r>
          </a:p>
          <a:p>
            <a:r>
              <a:rPr lang="en-US" baseline="0" dirty="0" smtClean="0"/>
              <a:t>Staff reported source of conduct as: 8.3% students, 19% faculty, </a:t>
            </a:r>
            <a:r>
              <a:rPr lang="en-US" b="1" baseline="0" dirty="0" smtClean="0"/>
              <a:t>56.2% staff</a:t>
            </a:r>
            <a:r>
              <a:rPr lang="en-US" baseline="0" dirty="0" smtClean="0"/>
              <a:t>, 32.2% administrators</a:t>
            </a:r>
          </a:p>
          <a:p>
            <a:endParaRPr lang="en-US" baseline="0" dirty="0" smtClean="0"/>
          </a:p>
          <a:p>
            <a:r>
              <a:rPr lang="en-US" baseline="0" dirty="0" smtClean="0"/>
              <a:t>2003 results:</a:t>
            </a:r>
          </a:p>
          <a:p>
            <a:r>
              <a:rPr lang="en-US" baseline="0" dirty="0" smtClean="0"/>
              <a:t>Students reported source of conduct as: </a:t>
            </a:r>
            <a:r>
              <a:rPr lang="en-US" b="1" baseline="0" dirty="0" smtClean="0"/>
              <a:t>78% students,</a:t>
            </a:r>
            <a:r>
              <a:rPr lang="en-US" b="0" baseline="0" dirty="0" smtClean="0"/>
              <a:t> 19% faculty, 17% staff, 22% administrators</a:t>
            </a:r>
          </a:p>
          <a:p>
            <a:r>
              <a:rPr lang="en-US" b="0" baseline="0" dirty="0" smtClean="0"/>
              <a:t>Faculty reported source of conduct as: 31% students, </a:t>
            </a:r>
            <a:r>
              <a:rPr lang="en-US" b="1" baseline="0" dirty="0" smtClean="0"/>
              <a:t>45% faculty,</a:t>
            </a:r>
            <a:r>
              <a:rPr lang="en-US" b="0" baseline="0" dirty="0" smtClean="0"/>
              <a:t> 33% staff, </a:t>
            </a:r>
            <a:r>
              <a:rPr lang="en-US" b="1" baseline="0" dirty="0" smtClean="0"/>
              <a:t>44% administrators</a:t>
            </a:r>
          </a:p>
          <a:p>
            <a:r>
              <a:rPr lang="en-US" b="0" baseline="0" dirty="0" smtClean="0"/>
              <a:t>Staff reported source of conduct as: 15% students, 7% faculty, </a:t>
            </a:r>
            <a:r>
              <a:rPr lang="en-US" b="1" baseline="0" dirty="0" smtClean="0"/>
              <a:t>42% staff, 33% administrators</a:t>
            </a:r>
          </a:p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B5AB7-20ED-4DF6-9227-8C60188A119C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Women: 61% students, 69% faculty, 73% staff</a:t>
            </a:r>
          </a:p>
          <a:p>
            <a:r>
              <a:rPr lang="en-US" dirty="0" smtClean="0"/>
              <a:t>Men: 59% students,</a:t>
            </a:r>
            <a:r>
              <a:rPr lang="en-US" baseline="0" dirty="0" smtClean="0"/>
              <a:t> 76% faculty, 81% staff</a:t>
            </a:r>
          </a:p>
          <a:p>
            <a:endParaRPr lang="en-US" dirty="0" smtClean="0"/>
          </a:p>
          <a:p>
            <a:r>
              <a:rPr lang="en-US" b="1" dirty="0" smtClean="0"/>
              <a:t>Note:</a:t>
            </a:r>
            <a:r>
              <a:rPr lang="en-US" b="1" baseline="0" dirty="0" smtClean="0"/>
              <a:t> This question was not asked in 2003; therefore, no comparison is available.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B5AB7-20ED-4DF6-9227-8C60188A119C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People of Color: 60% students, 70% faculty, 61% staff</a:t>
            </a:r>
          </a:p>
          <a:p>
            <a:r>
              <a:rPr lang="en-US" dirty="0" smtClean="0"/>
              <a:t>Non People of Color: 60% students,</a:t>
            </a:r>
            <a:r>
              <a:rPr lang="en-US" baseline="0" dirty="0" smtClean="0"/>
              <a:t> 75% faculty, 76% staff</a:t>
            </a:r>
          </a:p>
          <a:p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/>
              <a:t>NOTE: Respondent</a:t>
            </a:r>
            <a:r>
              <a:rPr lang="en-US" b="1" baseline="0" dirty="0" smtClean="0"/>
              <a:t> break-down by race for each respondent category: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baseline="0" dirty="0" smtClean="0"/>
              <a:t>Faculty: 30 people of color/256 non people of color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baseline="0" dirty="0" smtClean="0"/>
              <a:t>Staff: 23 people of color/490 non people of color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baseline="0" dirty="0" smtClean="0"/>
              <a:t>Students: 138 people of color; 675 non people of color</a:t>
            </a:r>
            <a:endParaRPr lang="en-US" b="1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/>
              <a:t>Note:</a:t>
            </a:r>
            <a:r>
              <a:rPr lang="en-US" b="1" baseline="0" dirty="0" smtClean="0"/>
              <a:t> This question was not asked in 2003; therefore, no comparison is available.</a:t>
            </a:r>
            <a:endParaRPr lang="en-US" b="1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B5AB7-20ED-4DF6-9227-8C60188A119C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NOTE: This slide refers to sexual orientation, therefore data was included</a:t>
            </a:r>
            <a:r>
              <a:rPr lang="en-US" b="1" baseline="0" dirty="0" smtClean="0"/>
              <a:t> for LGB (lesbian, gay, bisexual). Any significant information related to gender identity (transgender) would have been included in the gender slide.</a:t>
            </a:r>
            <a:endParaRPr lang="en-US" b="1" dirty="0" smtClean="0"/>
          </a:p>
          <a:p>
            <a:endParaRPr lang="en-US" dirty="0" smtClean="0"/>
          </a:p>
          <a:p>
            <a:r>
              <a:rPr lang="en-US" b="1" dirty="0" smtClean="0"/>
              <a:t>NOTE: Respondent</a:t>
            </a:r>
            <a:r>
              <a:rPr lang="en-US" b="1" baseline="0" dirty="0" smtClean="0"/>
              <a:t> breakdown by sexual orientation:</a:t>
            </a:r>
          </a:p>
          <a:p>
            <a:r>
              <a:rPr lang="en-US" b="1" baseline="0" dirty="0" smtClean="0"/>
              <a:t>Faculty: 14 identified as LGB; 4 selected “uncertain”</a:t>
            </a:r>
          </a:p>
          <a:p>
            <a:r>
              <a:rPr lang="en-US" b="1" baseline="0" dirty="0" smtClean="0"/>
              <a:t>Staff: 26 identified as LGB; 3 selected “uncertain”</a:t>
            </a:r>
          </a:p>
          <a:p>
            <a:endParaRPr lang="en-US" b="1" dirty="0" smtClean="0"/>
          </a:p>
          <a:p>
            <a:r>
              <a:rPr lang="en-US" dirty="0" smtClean="0"/>
              <a:t>LGB: 79%</a:t>
            </a:r>
            <a:r>
              <a:rPr lang="en-US" baseline="0" dirty="0" smtClean="0"/>
              <a:t> faculty, 58% staff; students – no data available</a:t>
            </a:r>
          </a:p>
          <a:p>
            <a:r>
              <a:rPr lang="en-US" baseline="0" dirty="0" smtClean="0"/>
              <a:t>Heterosexual: 74% faculty; 76% staff, students – no data available</a:t>
            </a:r>
            <a:endParaRPr lang="en-US" dirty="0" smtClean="0"/>
          </a:p>
          <a:p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/>
              <a:t>Note:</a:t>
            </a:r>
            <a:r>
              <a:rPr lang="en-US" b="1" baseline="0" dirty="0" smtClean="0"/>
              <a:t> This question was not asked in 2003; therefore, no comparison is available.</a:t>
            </a:r>
            <a:endParaRPr lang="en-US" b="1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B5AB7-20ED-4DF6-9227-8C60188A119C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Women: 58% faculty; 61%</a:t>
            </a:r>
            <a:r>
              <a:rPr lang="en-US" baseline="0" dirty="0" smtClean="0"/>
              <a:t> staff</a:t>
            </a:r>
          </a:p>
          <a:p>
            <a:r>
              <a:rPr lang="en-US" baseline="0" dirty="0" smtClean="0"/>
              <a:t>Men: 52% faculty; 68% staff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B5AB7-20ED-4DF6-9227-8C60188A119C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People of Color: 46% faculty; 61% staff</a:t>
            </a:r>
          </a:p>
          <a:p>
            <a:r>
              <a:rPr lang="en-US" baseline="0" dirty="0" smtClean="0"/>
              <a:t>Non People of Color: </a:t>
            </a:r>
            <a:r>
              <a:rPr lang="en-US" baseline="0" dirty="0" smtClean="0"/>
              <a:t>55% faculty; 64% staff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B5AB7-20ED-4DF6-9227-8C60188A119C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LGB: 50% faculty; 54% staff</a:t>
            </a:r>
          </a:p>
          <a:p>
            <a:r>
              <a:rPr lang="en-US" baseline="0" dirty="0" smtClean="0"/>
              <a:t>Heterosexual: 55% faculty; 64% staff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B5AB7-20ED-4DF6-9227-8C60188A119C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NOTE: During New</a:t>
            </a:r>
            <a:r>
              <a:rPr lang="en-US" b="1" baseline="0" dirty="0" smtClean="0"/>
              <a:t> Faculty Orientation, the FORWARD group presented on the topic of women faculty, </a:t>
            </a:r>
            <a:r>
              <a:rPr lang="en-US" b="1" baseline="0" dirty="0" err="1" smtClean="0"/>
              <a:t>Bunnie</a:t>
            </a:r>
            <a:r>
              <a:rPr lang="en-US" b="1" baseline="0" dirty="0" smtClean="0"/>
              <a:t> Johnson-</a:t>
            </a:r>
            <a:r>
              <a:rPr lang="en-US" b="1" baseline="0" dirty="0" err="1" smtClean="0"/>
              <a:t>Messelt</a:t>
            </a:r>
            <a:r>
              <a:rPr lang="en-US" b="1" baseline="0" dirty="0" smtClean="0"/>
              <a:t> spoke about disability-related issues, </a:t>
            </a:r>
            <a:r>
              <a:rPr lang="en-US" b="1" baseline="0" dirty="0" err="1" smtClean="0"/>
              <a:t>Evie</a:t>
            </a:r>
            <a:r>
              <a:rPr lang="en-US" b="1" baseline="0" dirty="0" smtClean="0"/>
              <a:t> talked about diversity and the Pride Network (LGBT employee) group, and Office of Multicultural Programs spoke about multicultural students.</a:t>
            </a:r>
            <a:endParaRPr lang="en-US" b="1" dirty="0" smtClean="0"/>
          </a:p>
          <a:p>
            <a:endParaRPr lang="en-US" dirty="0" smtClean="0"/>
          </a:p>
          <a:p>
            <a:r>
              <a:rPr lang="en-US" dirty="0" smtClean="0"/>
              <a:t>Additional information</a:t>
            </a:r>
            <a:r>
              <a:rPr lang="en-US" baseline="0" dirty="0" smtClean="0"/>
              <a:t> note noted on this chart:</a:t>
            </a:r>
          </a:p>
          <a:p>
            <a:r>
              <a:rPr lang="en-US" dirty="0" smtClean="0"/>
              <a:t>A higher percentage</a:t>
            </a:r>
            <a:r>
              <a:rPr lang="en-US" baseline="0" dirty="0" smtClean="0"/>
              <a:t> of Faculty of Color (32%) than other faculty groups attended anti-racism training.  </a:t>
            </a:r>
          </a:p>
          <a:p>
            <a:r>
              <a:rPr lang="en-US" baseline="0" dirty="0" smtClean="0"/>
              <a:t>A higher percentage of LGBT faculty (21%) than other groups attended Safe Zone/LGBTQ training. </a:t>
            </a:r>
          </a:p>
          <a:p>
            <a:r>
              <a:rPr lang="en-US" baseline="0" dirty="0" smtClean="0"/>
              <a:t>Women and People of Color were most likely to have attended a diversity program at NDSU.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B5AB7-20ED-4DF6-9227-8C60188A119C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2003 results:  Faculty response</a:t>
            </a:r>
            <a:r>
              <a:rPr lang="en-US" baseline="0" dirty="0" smtClean="0"/>
              <a:t> rate = 31%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B5AB7-20ED-4DF6-9227-8C60188A119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B5AB7-20ED-4DF6-9227-8C60188A119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Data suggest no significant</a:t>
            </a:r>
            <a:r>
              <a:rPr lang="en-US" b="1" baseline="0" dirty="0" smtClean="0"/>
              <a:t> change – no evidence of improvement.</a:t>
            </a:r>
          </a:p>
          <a:p>
            <a:endParaRPr lang="en-US" b="1" dirty="0" smtClean="0"/>
          </a:p>
          <a:p>
            <a:r>
              <a:rPr lang="en-US" dirty="0" smtClean="0"/>
              <a:t>2009 results:</a:t>
            </a:r>
          </a:p>
          <a:p>
            <a:r>
              <a:rPr lang="en-US" dirty="0" smtClean="0"/>
              <a:t>NDSU Overall = 78%; Department/Work Area = 77%</a:t>
            </a:r>
          </a:p>
          <a:p>
            <a:endParaRPr lang="en-US" dirty="0" smtClean="0"/>
          </a:p>
          <a:p>
            <a:r>
              <a:rPr lang="en-US" dirty="0" smtClean="0"/>
              <a:t>2003 results:</a:t>
            </a:r>
          </a:p>
          <a:p>
            <a:r>
              <a:rPr lang="en-US" dirty="0" smtClean="0"/>
              <a:t>NDSU Overall = 82%; Department/Work Area = 81%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B5AB7-20ED-4DF6-9227-8C60188A119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Largest difference here is</a:t>
            </a:r>
            <a:r>
              <a:rPr lang="en-US" b="1" baseline="0" dirty="0" smtClean="0"/>
              <a:t> in the faculty respondent group.</a:t>
            </a:r>
          </a:p>
          <a:p>
            <a:endParaRPr lang="en-US" b="1" baseline="0" dirty="0" smtClean="0"/>
          </a:p>
          <a:p>
            <a:r>
              <a:rPr lang="en-US" b="1" dirty="0" smtClean="0"/>
              <a:t>NOTE:  In order to protect the identities</a:t>
            </a:r>
            <a:r>
              <a:rPr lang="en-US" b="1" baseline="0" dirty="0" smtClean="0"/>
              <a:t> of groups with fewer than 5 respondents, no results are reported here for Transgender individuals.</a:t>
            </a:r>
          </a:p>
          <a:p>
            <a:endParaRPr lang="en-US" b="1" baseline="0" dirty="0" smtClean="0"/>
          </a:p>
          <a:p>
            <a:r>
              <a:rPr lang="en-US" dirty="0" smtClean="0"/>
              <a:t>2009 Results:</a:t>
            </a:r>
          </a:p>
          <a:p>
            <a:r>
              <a:rPr lang="en-US" dirty="0" smtClean="0"/>
              <a:t>Women Students – 84%</a:t>
            </a:r>
          </a:p>
          <a:p>
            <a:r>
              <a:rPr lang="en-US" dirty="0" smtClean="0"/>
              <a:t>Men Students</a:t>
            </a:r>
            <a:r>
              <a:rPr lang="en-US" baseline="0" dirty="0" smtClean="0"/>
              <a:t> – 80%</a:t>
            </a:r>
          </a:p>
          <a:p>
            <a:r>
              <a:rPr lang="en-US" baseline="0" dirty="0" smtClean="0"/>
              <a:t>Women Staff – 75%</a:t>
            </a:r>
          </a:p>
          <a:p>
            <a:r>
              <a:rPr lang="en-US" baseline="0" dirty="0" smtClean="0"/>
              <a:t>Men Staff – 82%</a:t>
            </a:r>
          </a:p>
          <a:p>
            <a:r>
              <a:rPr lang="en-US" baseline="0" dirty="0" smtClean="0"/>
              <a:t>Women Faculty – 60%</a:t>
            </a:r>
          </a:p>
          <a:p>
            <a:r>
              <a:rPr lang="en-US" baseline="0" dirty="0" smtClean="0"/>
              <a:t>Men Faculty – 72%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B5AB7-20ED-4DF6-9227-8C60188A119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Students,</a:t>
            </a:r>
            <a:r>
              <a:rPr lang="en-US" b="1" baseline="0" dirty="0" smtClean="0"/>
              <a:t> in general, are more comfortable across these groups.  People of color are less comfortable.</a:t>
            </a:r>
          </a:p>
          <a:p>
            <a:endParaRPr lang="en-US" b="1" dirty="0" smtClean="0"/>
          </a:p>
          <a:p>
            <a:r>
              <a:rPr lang="en-US" dirty="0" smtClean="0"/>
              <a:t>2009 Results:</a:t>
            </a:r>
          </a:p>
          <a:p>
            <a:r>
              <a:rPr lang="en-US" dirty="0" smtClean="0"/>
              <a:t>Students </a:t>
            </a:r>
          </a:p>
          <a:p>
            <a:r>
              <a:rPr lang="en-US" dirty="0" smtClean="0"/>
              <a:t>People of Color</a:t>
            </a:r>
            <a:r>
              <a:rPr lang="en-US" baseline="0" dirty="0" smtClean="0"/>
              <a:t> – 76%</a:t>
            </a:r>
          </a:p>
          <a:p>
            <a:r>
              <a:rPr lang="en-US" baseline="0" dirty="0" smtClean="0"/>
              <a:t>Non people of color – 85%</a:t>
            </a:r>
          </a:p>
          <a:p>
            <a:endParaRPr lang="en-US" baseline="0" dirty="0" smtClean="0"/>
          </a:p>
          <a:p>
            <a:r>
              <a:rPr lang="en-US" baseline="0" dirty="0" smtClean="0"/>
              <a:t>Staff </a:t>
            </a:r>
          </a:p>
          <a:p>
            <a:r>
              <a:rPr lang="en-US" baseline="0" dirty="0" smtClean="0"/>
              <a:t>People of Color – 69%</a:t>
            </a:r>
          </a:p>
          <a:p>
            <a:r>
              <a:rPr lang="en-US" baseline="0" dirty="0" smtClean="0"/>
              <a:t>Non people of color – 78%</a:t>
            </a:r>
          </a:p>
          <a:p>
            <a:endParaRPr lang="en-US" baseline="0" dirty="0" smtClean="0"/>
          </a:p>
          <a:p>
            <a:r>
              <a:rPr lang="en-US" baseline="0" dirty="0" smtClean="0"/>
              <a:t>Faculty</a:t>
            </a:r>
          </a:p>
          <a:p>
            <a:r>
              <a:rPr lang="en-US" baseline="0" dirty="0" smtClean="0"/>
              <a:t>People of Color – 64%</a:t>
            </a:r>
          </a:p>
          <a:p>
            <a:r>
              <a:rPr lang="en-US" baseline="0" dirty="0" smtClean="0"/>
              <a:t>Non people of color – 69%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B5AB7-20ED-4DF6-9227-8C60188A119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/>
              <a:t>NOTE: This slide refers to sexual orientation, therefore data was included</a:t>
            </a:r>
            <a:r>
              <a:rPr lang="en-US" b="1" baseline="0" dirty="0" smtClean="0"/>
              <a:t> for LGB (lesbian, gay, bisexual). Any significant information related to gender identity (transgender) would have been included in the gender slide.</a:t>
            </a:r>
            <a:endParaRPr lang="en-US" b="1" dirty="0" smtClean="0"/>
          </a:p>
          <a:p>
            <a:endParaRPr lang="en-US" dirty="0" smtClean="0"/>
          </a:p>
          <a:p>
            <a:r>
              <a:rPr lang="en-US" dirty="0" smtClean="0"/>
              <a:t>2009 Results:</a:t>
            </a:r>
          </a:p>
          <a:p>
            <a:r>
              <a:rPr lang="en-US" dirty="0" smtClean="0"/>
              <a:t>LGB Staff</a:t>
            </a:r>
            <a:r>
              <a:rPr lang="en-US" baseline="0" dirty="0" smtClean="0"/>
              <a:t> – 62%</a:t>
            </a:r>
          </a:p>
          <a:p>
            <a:r>
              <a:rPr lang="en-US" baseline="0" dirty="0" smtClean="0"/>
              <a:t>Heterosexual Staff – 78%</a:t>
            </a:r>
          </a:p>
          <a:p>
            <a:r>
              <a:rPr lang="en-US" baseline="0" dirty="0" smtClean="0"/>
              <a:t>LGB Faculty – 64%</a:t>
            </a:r>
          </a:p>
          <a:p>
            <a:r>
              <a:rPr lang="en-US" baseline="0" dirty="0" smtClean="0"/>
              <a:t>Heterosexual Faculty – 68%</a:t>
            </a:r>
          </a:p>
          <a:p>
            <a:endParaRPr lang="en-US" baseline="0" dirty="0" smtClean="0"/>
          </a:p>
          <a:p>
            <a:r>
              <a:rPr lang="en-US" baseline="0" dirty="0" smtClean="0"/>
              <a:t>No data was available from students based on sexual orientation.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B5AB7-20ED-4DF6-9227-8C60188A119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Respondents could answer more than once.</a:t>
            </a:r>
          </a:p>
          <a:p>
            <a:endParaRPr lang="en-US" dirty="0" smtClean="0"/>
          </a:p>
          <a:p>
            <a:r>
              <a:rPr lang="en-US" dirty="0" smtClean="0"/>
              <a:t>2009 results:</a:t>
            </a:r>
          </a:p>
          <a:p>
            <a:r>
              <a:rPr lang="en-US" dirty="0" smtClean="0"/>
              <a:t>Ignored/Excluded: 75% students;</a:t>
            </a:r>
            <a:r>
              <a:rPr lang="en-US" baseline="0" dirty="0" smtClean="0"/>
              <a:t> 93.8% faculty; 90.1% staff</a:t>
            </a:r>
          </a:p>
          <a:p>
            <a:r>
              <a:rPr lang="en-US" baseline="0" dirty="0" smtClean="0"/>
              <a:t>Derogatory Remarks: 32.1% students; 23.8% faculty; 29.8% staff</a:t>
            </a:r>
          </a:p>
          <a:p>
            <a:r>
              <a:rPr lang="en-US" baseline="0" dirty="0" smtClean="0"/>
              <a:t>Stares: 21.4% students; 6.3% faculty; 20.7% staff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Written Comments: 11.9% students; 26.3% faculty; 13.2% staff</a:t>
            </a:r>
          </a:p>
          <a:p>
            <a:endParaRPr lang="en-US" baseline="0" dirty="0" smtClean="0"/>
          </a:p>
          <a:p>
            <a:r>
              <a:rPr lang="en-US" baseline="0" dirty="0" smtClean="0"/>
              <a:t>2003 results:(respondents were combined)</a:t>
            </a:r>
          </a:p>
          <a:p>
            <a:r>
              <a:rPr lang="en-US" baseline="0" dirty="0" smtClean="0"/>
              <a:t>Ignored/Excluded: 75%</a:t>
            </a:r>
          </a:p>
          <a:p>
            <a:r>
              <a:rPr lang="en-US" baseline="0" dirty="0" smtClean="0"/>
              <a:t>Derogatory Remarks: 38%</a:t>
            </a:r>
          </a:p>
          <a:p>
            <a:r>
              <a:rPr lang="en-US" baseline="0" dirty="0" smtClean="0"/>
              <a:t>Stares: 24%</a:t>
            </a:r>
          </a:p>
          <a:p>
            <a:r>
              <a:rPr lang="en-US" dirty="0" smtClean="0"/>
              <a:t>Written Comments: 11%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B5AB7-20ED-4DF6-9227-8C60188A119C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B5AB7-20ED-4DF6-9227-8C60188A119C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bigNDSU.white.eps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49225"/>
            <a:ext cx="8318500" cy="316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 descr="NorthDakota7.eps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38300" y="2933700"/>
            <a:ext cx="56769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4450" y="4495800"/>
            <a:ext cx="6400800" cy="584200"/>
          </a:xfrm>
        </p:spPr>
        <p:txBody>
          <a:bodyPr>
            <a:normAutofit/>
          </a:bodyPr>
          <a:lstStyle>
            <a:lvl1pPr marL="0" indent="0" algn="ctr">
              <a:buNone/>
              <a:defRPr sz="2400" b="0" i="0">
                <a:solidFill>
                  <a:srgbClr val="FFFFFF"/>
                </a:solidFill>
                <a:latin typeface="Helvetica 55 Roman"/>
                <a:cs typeface="Helvetica 55 Roman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4A48B06-4EBC-42CA-82C5-9CA62FF142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4A48B06-4EBC-42CA-82C5-9CA62FF142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4A48B06-4EBC-42CA-82C5-9CA62FF142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4A48B06-4EBC-42CA-82C5-9CA62FF142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4A48B06-4EBC-42CA-82C5-9CA62FF142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4A48B06-4EBC-42CA-82C5-9CA62FF142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4A48B06-4EBC-42CA-82C5-9CA62FF142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4A48B06-4EBC-42CA-82C5-9CA62FF142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74E3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246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l" defTabSz="457200" rtl="0" eaLnBrk="1" fontAlgn="auto" latinLnBrk="0" hangingPunct="1">
              <a:spcBef>
                <a:spcPts val="0"/>
              </a:spcBef>
              <a:spcAft>
                <a:spcPts val="0"/>
              </a:spcAft>
              <a:defRPr lang="en-US" sz="1200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A48B06-4EBC-42CA-82C5-9CA62FF1423A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29" name="Picture 10" descr="NDSU logo.webyellow.eps"/>
          <p:cNvPicPr>
            <a:picLocks noChangeAspect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886200" y="6313488"/>
            <a:ext cx="1371600" cy="376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3200" kern="1200">
          <a:solidFill>
            <a:srgbClr val="FFFFFF"/>
          </a:solidFill>
          <a:latin typeface="Helvetica 55 Roman"/>
          <a:ea typeface="ＭＳ Ｐゴシック" pitchFamily="24" charset="-128"/>
          <a:cs typeface="Helvetica 55 Roman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rgbClr val="FFFFFF"/>
          </a:solidFill>
          <a:latin typeface="Helvetica 55 Roman" pitchFamily="24" charset="0"/>
          <a:ea typeface="ＭＳ Ｐゴシック" pitchFamily="24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rgbClr val="FFFFFF"/>
          </a:solidFill>
          <a:latin typeface="Helvetica 55 Roman" pitchFamily="24" charset="0"/>
          <a:ea typeface="ＭＳ Ｐゴシック" pitchFamily="24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rgbClr val="FFFFFF"/>
          </a:solidFill>
          <a:latin typeface="Helvetica 55 Roman" pitchFamily="24" charset="0"/>
          <a:ea typeface="ＭＳ Ｐゴシック" pitchFamily="24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rgbClr val="FFFFFF"/>
          </a:solidFill>
          <a:latin typeface="Helvetica 55 Roman" pitchFamily="24" charset="0"/>
          <a:ea typeface="ＭＳ Ｐゴシック" pitchFamily="24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rgbClr val="FFFFFF"/>
          </a:solidFill>
          <a:latin typeface="Helvetica 55 Roman" pitchFamily="24" charset="0"/>
          <a:ea typeface="ＭＳ Ｐゴシック" pitchFamily="24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rgbClr val="FFFFFF"/>
          </a:solidFill>
          <a:latin typeface="Helvetica 55 Roman" pitchFamily="24" charset="0"/>
          <a:ea typeface="ＭＳ Ｐゴシック" pitchFamily="24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rgbClr val="FFFFFF"/>
          </a:solidFill>
          <a:latin typeface="Helvetica 55 Roman" pitchFamily="24" charset="0"/>
          <a:ea typeface="ＭＳ Ｐゴシック" pitchFamily="24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rgbClr val="FFFFFF"/>
          </a:solidFill>
          <a:latin typeface="Helvetica 55 Roman" pitchFamily="24" charset="0"/>
          <a:ea typeface="ＭＳ Ｐゴシック" pitchFamily="24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itchFamily="24" charset="0"/>
        <a:buChar char="•"/>
        <a:defRPr sz="3000" kern="1200">
          <a:solidFill>
            <a:srgbClr val="FFFFFF"/>
          </a:solidFill>
          <a:latin typeface="Helvetica 45 Light"/>
          <a:ea typeface="ＭＳ Ｐゴシック" pitchFamily="24" charset="-128"/>
          <a:cs typeface="Helvetica 45 Light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itchFamily="24" charset="0"/>
        <a:buChar char="–"/>
        <a:defRPr sz="2600" kern="1200">
          <a:solidFill>
            <a:srgbClr val="FFFFFF"/>
          </a:solidFill>
          <a:latin typeface="Helvetica 45 Light"/>
          <a:ea typeface="ＭＳ Ｐゴシック" pitchFamily="24" charset="-128"/>
          <a:cs typeface="Helvetica 45 Light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24" charset="0"/>
        <a:buChar char="•"/>
        <a:defRPr sz="2300" kern="1200">
          <a:solidFill>
            <a:srgbClr val="FFFFFF"/>
          </a:solidFill>
          <a:latin typeface="Helvetica 45 Light"/>
          <a:ea typeface="ＭＳ Ｐゴシック" pitchFamily="24" charset="-128"/>
          <a:cs typeface="Helvetica 45 Light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24" charset="0"/>
        <a:buChar char="–"/>
        <a:defRPr sz="2000" kern="1200">
          <a:solidFill>
            <a:srgbClr val="FFFFFF"/>
          </a:solidFill>
          <a:latin typeface="Helvetica 45 Light"/>
          <a:ea typeface="ＭＳ Ｐゴシック" pitchFamily="24" charset="-128"/>
          <a:cs typeface="Helvetica 45 Light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24" charset="0"/>
        <a:buChar char="»"/>
        <a:defRPr sz="2000" kern="1200">
          <a:solidFill>
            <a:srgbClr val="FFFFFF"/>
          </a:solidFill>
          <a:latin typeface="Helvetica 45 Light"/>
          <a:ea typeface="ＭＳ Ｐゴシック" pitchFamily="24" charset="-128"/>
          <a:cs typeface="Helvetica 45 Light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4" Type="http://schemas.openxmlformats.org/officeDocument/2006/relationships/chart" Target="../charts/char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314450" y="4495800"/>
            <a:ext cx="6400800" cy="1295400"/>
          </a:xfrm>
        </p:spPr>
        <p:txBody>
          <a:bodyPr>
            <a:normAutofit/>
          </a:bodyPr>
          <a:lstStyle/>
          <a:p>
            <a:r>
              <a:rPr lang="en-US" dirty="0" smtClean="0"/>
              <a:t>Campus Climate Survey 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74E3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Forms of Harassment Experienced</a:t>
            </a:r>
            <a:endParaRPr lang="en-US" dirty="0">
              <a:solidFill>
                <a:srgbClr val="FFFF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09600" y="1524000"/>
          <a:ext cx="77724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04800" y="5638800"/>
            <a:ext cx="845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“Ignored/Excluded” category includes deliberate exclusion and exclusion from activities.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Faculty Experiences with Harassment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Over 1/3 of women respondents experience harassment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Sources of harassment are primarily other faculty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Where the harassment occurs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74% while working on campus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39% in meetings with a group of people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36% in a meeting with one other person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34% in a faculty office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Reporting harassing behaviors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30% made an official complaint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30% did not report for fear of retaliation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16% did not know where to go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Faculty Responses to </a:t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>Observed Harassment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45% of Faculty respondents reported observations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46% of those reported it was based on “sex”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27%  of those reported it was based on ethnicity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24% of those reported it was based on gender identity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If respondents experienced or were made aware of harassing conduct, “Who was the source of this conduct?”</a:t>
            </a:r>
            <a:endParaRPr lang="en-US" dirty="0">
              <a:solidFill>
                <a:srgbClr val="FFFF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09600" y="1905000"/>
          <a:ext cx="777240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University Addresses </a:t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>Issues of Diversity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981200" y="1447800"/>
            <a:ext cx="533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Respondents indicated “Agree” or “Strongly Agree”</a:t>
            </a:r>
          </a:p>
          <a:p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University Addresses </a:t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>Issues of Diversity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752600" y="1447800"/>
            <a:ext cx="5562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Respondents indicated “Agree” or “Strongly Agree”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University Addresses </a:t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>Issues of Diversity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62000" y="5791200"/>
            <a:ext cx="7467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Due to an error in the survey instrument, data was not available from students based on sexual orientation.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33600" y="1371600"/>
            <a:ext cx="525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Respondents indicated “Agree” or “Strongly Agree”</a:t>
            </a:r>
          </a:p>
          <a:p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NDSU Values my Involvement in Diversity Initiatives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828800" y="1447800"/>
            <a:ext cx="556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Respondents indicated “Agree” or “Strongly Agree”</a:t>
            </a:r>
          </a:p>
          <a:p>
            <a:pPr algn="ctr"/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NDSU Values my Involvement in Diversity Initiatives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905000" y="1295400"/>
            <a:ext cx="525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Respondents indicated “Agree” or “Strongly Agree”</a:t>
            </a:r>
          </a:p>
          <a:p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NDSU Values my Involvement in Diversity Initiatives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057400" y="1524000"/>
            <a:ext cx="518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Respondents indicated “Agree” or “Strongly Agree”</a:t>
            </a:r>
          </a:p>
          <a:p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Survey Participants</a:t>
            </a:r>
            <a:endParaRPr lang="en-US" dirty="0">
              <a:solidFill>
                <a:srgbClr val="FFFF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Attendance at Diversity Events</a:t>
            </a:r>
            <a:endParaRPr lang="en-US" dirty="0">
              <a:solidFill>
                <a:srgbClr val="FFFF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990600"/>
          <a:ext cx="82296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Conclusions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78% of survey participants are “comfortable” with climate for diversity at NDSU</a:t>
            </a:r>
          </a:p>
          <a:p>
            <a:r>
              <a:rPr lang="en-US" dirty="0" smtClean="0"/>
              <a:t>58-71% of key constituency groups feel that the University’s leadership visibly fosters diversity</a:t>
            </a:r>
          </a:p>
          <a:p>
            <a:endParaRPr lang="en-US" dirty="0" smtClean="0"/>
          </a:p>
          <a:p>
            <a:r>
              <a:rPr lang="en-US" dirty="0" smtClean="0"/>
              <a:t>BUT…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Conclusions, continued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28% of faculty, 23% of staff, and 10% of students </a:t>
            </a:r>
            <a:r>
              <a:rPr lang="en-US" u="sng" dirty="0" smtClean="0"/>
              <a:t>personally experienced harassment</a:t>
            </a:r>
            <a:r>
              <a:rPr lang="en-US" dirty="0" smtClean="0"/>
              <a:t> at NDSU</a:t>
            </a:r>
          </a:p>
          <a:p>
            <a:r>
              <a:rPr lang="en-US" dirty="0" smtClean="0"/>
              <a:t>Less than 1/3 of those who experienced harassment </a:t>
            </a:r>
            <a:r>
              <a:rPr lang="en-US" u="sng" dirty="0" smtClean="0"/>
              <a:t>reported the behavior</a:t>
            </a:r>
            <a:endParaRPr lang="en-US" dirty="0" smtClean="0"/>
          </a:p>
          <a:p>
            <a:r>
              <a:rPr lang="en-US" dirty="0" smtClean="0"/>
              <a:t>The majority of those who experienced harassment reported it was </a:t>
            </a:r>
            <a:r>
              <a:rPr lang="en-US" u="sng" dirty="0" smtClean="0"/>
              <a:t>perpetrated by members of their peer groups</a:t>
            </a:r>
            <a:endParaRPr lang="en-US" dirty="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Conclusions, continued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en-US" dirty="0" smtClean="0"/>
              <a:t>Among faculty and staff, the majority of incidents related to the individual’s </a:t>
            </a:r>
            <a:r>
              <a:rPr lang="en-US" u="sng" dirty="0" smtClean="0"/>
              <a:t>age, employment category, and sex</a:t>
            </a:r>
            <a:endParaRPr lang="en-US" dirty="0" smtClean="0"/>
          </a:p>
          <a:p>
            <a:r>
              <a:rPr lang="en-US" dirty="0" smtClean="0"/>
              <a:t>Among students, the majority of incidents related to the student’s </a:t>
            </a:r>
            <a:r>
              <a:rPr lang="en-US" u="sng" dirty="0" smtClean="0"/>
              <a:t>age, ethnicity, gender identity, race, and sex</a:t>
            </a:r>
            <a:endParaRPr lang="en-US" dirty="0" smtClean="0"/>
          </a:p>
          <a:p>
            <a:r>
              <a:rPr lang="en-US" dirty="0" smtClean="0"/>
              <a:t>Faculty (49%), staff (39%), and students (26%) </a:t>
            </a:r>
            <a:r>
              <a:rPr lang="en-US" u="sng" dirty="0" smtClean="0"/>
              <a:t>observed conduct</a:t>
            </a:r>
            <a:r>
              <a:rPr lang="en-US" dirty="0" smtClean="0"/>
              <a:t> on campus that created an offensive, hostile, or intimidating working or learning environment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More recommendations…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dirty="0" smtClean="0">
                <a:solidFill>
                  <a:schemeClr val="bg1"/>
                </a:solidFill>
              </a:rPr>
              <a:t>Recommendations for Faculty and Staff: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Need to create a university-wide family leave policy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Mentor and promote women to higher level academic leadership positions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Administrators need to talk individually with faculty to get their input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Offer domestic partner benefits, including same-sex domestic partner benefits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Need to integrate diversity into the classroom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More recommendations…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sz="3400" b="1" dirty="0" smtClean="0">
                <a:solidFill>
                  <a:schemeClr val="bg1"/>
                </a:solidFill>
              </a:rPr>
              <a:t>General Recommendations:</a:t>
            </a:r>
          </a:p>
          <a:p>
            <a:r>
              <a:rPr lang="en-US" sz="3400" dirty="0" smtClean="0">
                <a:solidFill>
                  <a:schemeClr val="bg1"/>
                </a:solidFill>
              </a:rPr>
              <a:t>Diversity programs predominately focus on race/ethnicity/country of origin to the exclusion of sexual orientation, disability and veterans</a:t>
            </a:r>
          </a:p>
          <a:p>
            <a:r>
              <a:rPr lang="en-US" sz="3400" dirty="0" smtClean="0">
                <a:solidFill>
                  <a:schemeClr val="bg1"/>
                </a:solidFill>
              </a:rPr>
              <a:t>Need to be more welcoming of diverse religious/spiritual affiliations</a:t>
            </a:r>
          </a:p>
          <a:p>
            <a:r>
              <a:rPr lang="en-US" sz="3400" dirty="0" smtClean="0">
                <a:solidFill>
                  <a:schemeClr val="bg1"/>
                </a:solidFill>
              </a:rPr>
              <a:t>More gender neutral/family restroom options on campus</a:t>
            </a:r>
          </a:p>
          <a:p>
            <a:r>
              <a:rPr lang="en-US" sz="3400" dirty="0" smtClean="0">
                <a:solidFill>
                  <a:schemeClr val="bg1"/>
                </a:solidFill>
              </a:rPr>
              <a:t>Diaper-changing stations in men’s and women’s restrooms</a:t>
            </a:r>
          </a:p>
          <a:p>
            <a:r>
              <a:rPr lang="en-US" sz="3400" dirty="0" smtClean="0">
                <a:solidFill>
                  <a:schemeClr val="bg1"/>
                </a:solidFill>
              </a:rPr>
              <a:t>More awareness/anti-bias training that is mandatory</a:t>
            </a:r>
          </a:p>
          <a:p>
            <a:r>
              <a:rPr lang="en-US" sz="3400" dirty="0" smtClean="0">
                <a:solidFill>
                  <a:schemeClr val="bg1"/>
                </a:solidFill>
              </a:rPr>
              <a:t>Improve awareness and acceptance of mental health issues</a:t>
            </a:r>
          </a:p>
          <a:p>
            <a:r>
              <a:rPr lang="en-US" sz="3400" dirty="0" smtClean="0">
                <a:solidFill>
                  <a:schemeClr val="bg1"/>
                </a:solidFill>
              </a:rPr>
              <a:t>Address concerns about “reverse discrimination”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Next Steps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Review findings in relation to Strategic Plan for Diversity, Equity &amp; Community, 2005-2010.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Revise &amp; create new Strategic Plan for Diversity, Equity &amp; Community, 2011-2016.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Analyze the impact of the diversity-related trainings and events that faculty, staff and students are attending.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Faculty Respondents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36.5% response rate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30 people of color; 256 non people of color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6 faculty identified with a physical disability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1 faculty identified with a learning disability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2 faculty identified with a psychological condition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14 faculty identified as LGB; 4 selected  “uncertain”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111 women; 166 men; 1 transgender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100 faculty identified spiritual affiliation as other than Christian (including no affiliation)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057400"/>
            <a:ext cx="7772400" cy="2438400"/>
          </a:xfrm>
        </p:spPr>
        <p:txBody>
          <a:bodyPr/>
          <a:lstStyle/>
          <a:p>
            <a:pPr algn="ctr"/>
            <a:r>
              <a:rPr lang="en-US" sz="4800" dirty="0" smtClean="0">
                <a:solidFill>
                  <a:srgbClr val="FFFF00"/>
                </a:solidFill>
              </a:rPr>
              <a:t>Results of 2009 Campus climate survey</a:t>
            </a:r>
            <a:endParaRPr lang="en-US" sz="4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Overall, How Comfortable are You with the Climate for Diversity?</a:t>
            </a:r>
            <a:endParaRPr lang="en-US" dirty="0">
              <a:solidFill>
                <a:srgbClr val="FFFF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524000" y="1447800"/>
            <a:ext cx="601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Respondents indicated “Comfortable” or “Very Comfortable”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28600" y="609600"/>
            <a:ext cx="87630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Who is reporting being “comfortable” or “very comfortable” with overall climate at NDSU? 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09600"/>
            <a:ext cx="86868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Who is reporting being “comfortable” or “very comfortable” with overall climate at NDSU? 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86868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Who is reporting being “comfortable” or “very comfortable” with overall climate at NDSU?</a:t>
            </a:r>
            <a:r>
              <a:rPr lang="en-US" sz="2200" dirty="0" smtClean="0">
                <a:solidFill>
                  <a:srgbClr val="FFFF00"/>
                </a:solidFill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5715000"/>
            <a:ext cx="815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Due to an error in the survey instrument, data were not available from students based on sexual orientation.</a:t>
            </a:r>
            <a:endParaRPr lang="en-US" dirty="0">
              <a:solidFill>
                <a:srgbClr val="FFFF00"/>
              </a:solidFill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39624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If you personally experienced harassment at NDSU…</a:t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/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>“How did you experience this conflict?”</a:t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/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sz="2800" dirty="0" smtClean="0">
                <a:solidFill>
                  <a:srgbClr val="FFFF00"/>
                </a:solidFill>
              </a:rPr>
              <a:t> Harassment is defined as: conduct you feel has created an offensive, hostile, or intimidating working or learning environment.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dsu-templat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3331</TotalTime>
  <Words>1896</Words>
  <Application>Microsoft Office PowerPoint</Application>
  <PresentationFormat>On-screen Show (4:3)</PresentationFormat>
  <Paragraphs>246</Paragraphs>
  <Slides>26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ndsu-template1</vt:lpstr>
      <vt:lpstr>Slide 1</vt:lpstr>
      <vt:lpstr>Survey Participants</vt:lpstr>
      <vt:lpstr>Faculty Respondents</vt:lpstr>
      <vt:lpstr>Results of 2009 Campus climate survey</vt:lpstr>
      <vt:lpstr>Overall, How Comfortable are You with the Climate for Diversity?</vt:lpstr>
      <vt:lpstr>Who is reporting being “comfortable” or “very comfortable” with overall climate at NDSU? </vt:lpstr>
      <vt:lpstr>Who is reporting being “comfortable” or “very comfortable” with overall climate at NDSU? </vt:lpstr>
      <vt:lpstr>Who is reporting being “comfortable” or “very comfortable” with overall climate at NDSU? </vt:lpstr>
      <vt:lpstr>If you personally experienced harassment at NDSU…  “How did you experience this conflict?”   Harassment is defined as: conduct you feel has created an offensive, hostile, or intimidating working or learning environment.</vt:lpstr>
      <vt:lpstr>Forms of Harassment Experienced</vt:lpstr>
      <vt:lpstr>Faculty Experiences with Harassment</vt:lpstr>
      <vt:lpstr>Faculty Responses to  Observed Harassment</vt:lpstr>
      <vt:lpstr>If respondents experienced or were made aware of harassing conduct, “Who was the source of this conduct?”</vt:lpstr>
      <vt:lpstr>University Addresses  Issues of Diversity</vt:lpstr>
      <vt:lpstr>University Addresses  Issues of Diversity</vt:lpstr>
      <vt:lpstr>University Addresses  Issues of Diversity</vt:lpstr>
      <vt:lpstr>NDSU Values my Involvement in Diversity Initiatives</vt:lpstr>
      <vt:lpstr>NDSU Values my Involvement in Diversity Initiatives</vt:lpstr>
      <vt:lpstr>NDSU Values my Involvement in Diversity Initiatives</vt:lpstr>
      <vt:lpstr>Attendance at Diversity Events</vt:lpstr>
      <vt:lpstr>Conclusions</vt:lpstr>
      <vt:lpstr>Conclusions, continued</vt:lpstr>
      <vt:lpstr>Conclusions, continued</vt:lpstr>
      <vt:lpstr>More recommendations…</vt:lpstr>
      <vt:lpstr>More recommendations…</vt:lpstr>
      <vt:lpstr>Next Steps</vt:lpstr>
    </vt:vector>
  </TitlesOfParts>
  <Company>North Dakota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2009 Campus Climate Survey</dc:title>
  <dc:creator>Kara.Gravley-stack</dc:creator>
  <cp:lastModifiedBy>Kara.Gravley-stack</cp:lastModifiedBy>
  <cp:revision>199</cp:revision>
  <dcterms:created xsi:type="dcterms:W3CDTF">2009-09-04T20:26:10Z</dcterms:created>
  <dcterms:modified xsi:type="dcterms:W3CDTF">2010-12-01T21:26:05Z</dcterms:modified>
</cp:coreProperties>
</file>