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  <p:sldMasterId id="2147483672" r:id="rId3"/>
  </p:sldMasterIdLst>
  <p:notesMasterIdLst>
    <p:notesMasterId r:id="rId39"/>
  </p:notesMasterIdLst>
  <p:sldIdLst>
    <p:sldId id="256" r:id="rId4"/>
    <p:sldId id="259" r:id="rId5"/>
    <p:sldId id="257" r:id="rId6"/>
    <p:sldId id="258" r:id="rId7"/>
    <p:sldId id="267" r:id="rId8"/>
    <p:sldId id="278" r:id="rId9"/>
    <p:sldId id="260" r:id="rId10"/>
    <p:sldId id="261" r:id="rId11"/>
    <p:sldId id="262" r:id="rId12"/>
    <p:sldId id="263" r:id="rId13"/>
    <p:sldId id="264" r:id="rId14"/>
    <p:sldId id="265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66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D4327-886E-4749-9BC4-5715882CBB2C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CA279-328A-481A-B1E3-C396D1F0E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48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952CFD-F5F9-4D36-82AD-DE036A63A85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4537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952CFD-F5F9-4D36-82AD-DE036A63A85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2755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952CFD-F5F9-4D36-82AD-DE036A63A85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50306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952CFD-F5F9-4D36-82AD-DE036A63A85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05571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952CFD-F5F9-4D36-82AD-DE036A63A85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25363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952CFD-F5F9-4D36-82AD-DE036A63A85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3927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7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19938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0802" y="1009653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30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5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70" y="5357595"/>
            <a:ext cx="1618428" cy="365125"/>
          </a:xfrm>
        </p:spPr>
        <p:txBody>
          <a:bodyPr/>
          <a:lstStyle/>
          <a:p>
            <a:fld id="{24D726BF-CC94-B548-8FE4-4E247294B4CF}" type="datetimeFigureOut">
              <a:rPr lang="en-US" smtClean="0">
                <a:solidFill>
                  <a:srgbClr val="465E9C"/>
                </a:solidFill>
              </a:rPr>
              <a:pPr/>
              <a:t>9/16/2016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4" y="5357595"/>
            <a:ext cx="6713127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2" y="5357595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0A0F52AE-45C4-3248-A86A-BA3313DA8FD4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6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726BF-CC94-B548-8FE4-4E247294B4CF}" type="datetimeFigureOut">
              <a:rPr lang="en-US" smtClean="0">
                <a:solidFill>
                  <a:srgbClr val="465E9C"/>
                </a:solidFill>
              </a:rPr>
              <a:pPr/>
              <a:t>9/16/2016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52AE-45C4-3248-A86A-BA3313DA8FD4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3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40" y="2239433"/>
            <a:ext cx="8338725" cy="1362075"/>
          </a:xfrm>
        </p:spPr>
        <p:txBody>
          <a:bodyPr anchor="b"/>
          <a:lstStyle>
            <a:lvl1pPr algn="ctr">
              <a:defRPr sz="3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1" y="3725337"/>
            <a:ext cx="8308623" cy="1309511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726BF-CC94-B548-8FE4-4E247294B4CF}" type="datetimeFigureOut">
              <a:rPr lang="en-US" smtClean="0">
                <a:solidFill>
                  <a:srgbClr val="465E9C"/>
                </a:solidFill>
              </a:rPr>
              <a:pPr/>
              <a:t>9/16/2016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52AE-45C4-3248-A86A-BA3313DA8FD4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03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726BF-CC94-B548-8FE4-4E247294B4CF}" type="datetimeFigureOut">
              <a:rPr lang="en-US" smtClean="0">
                <a:solidFill>
                  <a:srgbClr val="465E9C"/>
                </a:solidFill>
              </a:rPr>
              <a:pPr/>
              <a:t>9/16/2016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52AE-45C4-3248-A86A-BA3313DA8FD4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2340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1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726BF-CC94-B548-8FE4-4E247294B4CF}" type="datetimeFigureOut">
              <a:rPr lang="en-US" smtClean="0">
                <a:solidFill>
                  <a:srgbClr val="465E9C"/>
                </a:solidFill>
              </a:rPr>
              <a:pPr/>
              <a:t>9/16/2016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52AE-45C4-3248-A86A-BA3313DA8FD4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7913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726BF-CC94-B548-8FE4-4E247294B4CF}" type="datetimeFigureOut">
              <a:rPr lang="en-US" smtClean="0">
                <a:solidFill>
                  <a:srgbClr val="465E9C"/>
                </a:solidFill>
              </a:rPr>
              <a:pPr/>
              <a:t>9/16/2016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52AE-45C4-3248-A86A-BA3313DA8FD4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8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726BF-CC94-B548-8FE4-4E247294B4CF}" type="datetimeFigureOut">
              <a:rPr lang="en-US" smtClean="0">
                <a:solidFill>
                  <a:srgbClr val="465E9C"/>
                </a:solidFill>
              </a:rPr>
              <a:pPr/>
              <a:t>9/16/2016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52AE-45C4-3248-A86A-BA3313DA8FD4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50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5958498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5961890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998941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999746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5"/>
            <a:ext cx="4086436" cy="1503037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9" y="1150993"/>
            <a:ext cx="4027723" cy="4625489"/>
          </a:xfrm>
        </p:spPr>
        <p:txBody>
          <a:bodyPr anchor="ctr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5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9" y="5885675"/>
            <a:ext cx="1618428" cy="365125"/>
          </a:xfrm>
        </p:spPr>
        <p:txBody>
          <a:bodyPr/>
          <a:lstStyle/>
          <a:p>
            <a:fld id="{24D726BF-CC94-B548-8FE4-4E247294B4CF}" type="datetimeFigureOut">
              <a:rPr lang="en-US" smtClean="0">
                <a:solidFill>
                  <a:srgbClr val="465E9C"/>
                </a:solidFill>
              </a:rPr>
              <a:pPr/>
              <a:t>9/16/2016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8" y="5829264"/>
            <a:ext cx="4696809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20" y="5896964"/>
            <a:ext cx="738697" cy="365125"/>
          </a:xfrm>
        </p:spPr>
        <p:txBody>
          <a:bodyPr/>
          <a:lstStyle/>
          <a:p>
            <a:fld id="{0A0F52AE-45C4-3248-A86A-BA3313DA8FD4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02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998941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993413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5958498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5953026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9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50" y="5888740"/>
            <a:ext cx="1618428" cy="365125"/>
          </a:xfrm>
        </p:spPr>
        <p:txBody>
          <a:bodyPr/>
          <a:lstStyle/>
          <a:p>
            <a:fld id="{24D726BF-CC94-B548-8FE4-4E247294B4CF}" type="datetimeFigureOut">
              <a:rPr lang="en-US" smtClean="0">
                <a:solidFill>
                  <a:srgbClr val="465E9C"/>
                </a:solidFill>
              </a:rPr>
              <a:pPr/>
              <a:t>9/16/2016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7" y="5831040"/>
            <a:ext cx="4425391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8" y="5900029"/>
            <a:ext cx="738697" cy="365125"/>
          </a:xfrm>
        </p:spPr>
        <p:txBody>
          <a:bodyPr/>
          <a:lstStyle/>
          <a:p>
            <a:fld id="{0A0F52AE-45C4-3248-A86A-BA3313DA8FD4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693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726BF-CC94-B548-8FE4-4E247294B4CF}" type="datetimeFigureOut">
              <a:rPr lang="en-US" smtClean="0">
                <a:solidFill>
                  <a:srgbClr val="465E9C"/>
                </a:solidFill>
              </a:rPr>
              <a:pPr/>
              <a:t>9/16/2016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52AE-45C4-3248-A86A-BA3313DA8FD4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6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3" y="925693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3" y="1106315"/>
            <a:ext cx="690503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726BF-CC94-B548-8FE4-4E247294B4CF}" type="datetimeFigureOut">
              <a:rPr lang="en-US" smtClean="0">
                <a:solidFill>
                  <a:srgbClr val="465E9C"/>
                </a:solidFill>
              </a:rPr>
              <a:pPr/>
              <a:t>9/16/2016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52AE-45C4-3248-A86A-BA3313DA8FD4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69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7E4E-2A08-40FD-9617-103ECC2ED421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61E-2A75-41FB-85BF-F38C51117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4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7E4E-2A08-40FD-9617-103ECC2ED421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61E-2A75-41FB-85BF-F38C51117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41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7E4E-2A08-40FD-9617-103ECC2ED421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61E-2A75-41FB-85BF-F38C51117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00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7E4E-2A08-40FD-9617-103ECC2ED421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61E-2A75-41FB-85BF-F38C51117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52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7E4E-2A08-40FD-9617-103ECC2ED421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61E-2A75-41FB-85BF-F38C51117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529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7E4E-2A08-40FD-9617-103ECC2ED421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61E-2A75-41FB-85BF-F38C51117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52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7E4E-2A08-40FD-9617-103ECC2ED421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61E-2A75-41FB-85BF-F38C51117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0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7E4E-2A08-40FD-9617-103ECC2ED421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61E-2A75-41FB-85BF-F38C51117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84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7E4E-2A08-40FD-9617-103ECC2ED421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61E-2A75-41FB-85BF-F38C51117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08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7E4E-2A08-40FD-9617-103ECC2ED421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61E-2A75-41FB-85BF-F38C51117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91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7E4E-2A08-40FD-9617-103ECC2ED421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61E-2A75-41FB-85BF-F38C5111784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08788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7E4E-2A08-40FD-9617-103ECC2ED421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61E-2A75-41FB-85BF-F38C51117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26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7E4E-2A08-40FD-9617-103ECC2ED421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61E-2A75-41FB-85BF-F38C5111784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3480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7E4E-2A08-40FD-9617-103ECC2ED421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61E-2A75-41FB-85BF-F38C51117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296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7E4E-2A08-40FD-9617-103ECC2ED421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61E-2A75-41FB-85BF-F38C51117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740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7E4E-2A08-40FD-9617-103ECC2ED421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261E-2A75-41FB-85BF-F38C51117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5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2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90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3" y="817585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2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9" y="5809155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defTabSz="342900"/>
            <a:fld id="{24D726BF-CC94-B548-8FE4-4E247294B4CF}" type="datetimeFigureOut">
              <a:rPr lang="en-US" smtClean="0">
                <a:solidFill>
                  <a:srgbClr val="465E9C"/>
                </a:solidFill>
              </a:rPr>
              <a:pPr defTabSz="342900"/>
              <a:t>9/16/2016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3" y="5809155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defTabSz="342900"/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8" y="5809155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defTabSz="342900"/>
            <a:fld id="{0A0F52AE-45C4-3248-A86A-BA3313DA8FD4}" type="slidenum">
              <a:rPr lang="en-US" smtClean="0">
                <a:solidFill>
                  <a:srgbClr val="465E9C"/>
                </a:solidFill>
              </a:rPr>
              <a:pPr defTabSz="342900"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2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20574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77E4E-2A08-40FD-9617-103ECC2ED421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39261E-2A75-41FB-85BF-F38C51117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649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dsu.edu/" TargetMode="Externa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ndsu.sg.finance@ndsu.edu" TargetMode="External"/><Relationship Id="rId2" Type="http://schemas.openxmlformats.org/officeDocument/2006/relationships/hyperlink" Target="http://www.ndsu.edu/sg/finance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ndsusg.techcomm@gmail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eth.bisbee@ndsu.edu" TargetMode="External"/><Relationship Id="rId2" Type="http://schemas.openxmlformats.org/officeDocument/2006/relationships/hyperlink" Target="mailto:ndsu.signage@gmail.co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Congress of Student Organizations (CSO)</a:t>
            </a:r>
            <a:br>
              <a:rPr lang="en-US" sz="6600" dirty="0"/>
            </a:br>
            <a:br>
              <a:rPr lang="en-US" sz="6600" dirty="0"/>
            </a:b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4751097"/>
            <a:ext cx="8045373" cy="742279"/>
          </a:xfrm>
        </p:spPr>
        <p:txBody>
          <a:bodyPr>
            <a:noAutofit/>
          </a:bodyPr>
          <a:lstStyle/>
          <a:p>
            <a:r>
              <a:rPr lang="en-US" sz="3600" dirty="0"/>
              <a:t>Fall of 2016</a:t>
            </a:r>
          </a:p>
          <a:p>
            <a:r>
              <a:rPr lang="en-US" sz="3600" dirty="0"/>
              <a:t>Large Group Meeting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68688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Memorial Union Reservations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80149"/>
            <a:ext cx="10178322" cy="3593591"/>
          </a:xfrm>
        </p:spPr>
        <p:txBody>
          <a:bodyPr>
            <a:noAutofit/>
          </a:bodyPr>
          <a:lstStyle/>
          <a:p>
            <a:r>
              <a:rPr lang="en-US" dirty="0"/>
              <a:t>Temporary Organizations:</a:t>
            </a:r>
          </a:p>
          <a:p>
            <a:pPr lvl="1"/>
            <a:r>
              <a:rPr lang="en-US" sz="2000" dirty="0"/>
              <a:t>1 Hour meeting Reservations</a:t>
            </a:r>
          </a:p>
          <a:p>
            <a:pPr lvl="1"/>
            <a:r>
              <a:rPr lang="en-US" sz="2000" dirty="0"/>
              <a:t>3 Flyers</a:t>
            </a:r>
          </a:p>
          <a:p>
            <a:r>
              <a:rPr lang="en-US" dirty="0"/>
              <a:t>Full Status Organizations (3+)</a:t>
            </a:r>
          </a:p>
          <a:p>
            <a:pPr lvl="1"/>
            <a:r>
              <a:rPr lang="en-US" sz="2000" dirty="0"/>
              <a:t>6 Hours of Meeting Reservation</a:t>
            </a:r>
          </a:p>
          <a:p>
            <a:pPr lvl="1"/>
            <a:r>
              <a:rPr lang="en-US" sz="2000" dirty="0"/>
              <a:t>1 Major Event per Semester</a:t>
            </a:r>
          </a:p>
          <a:p>
            <a:pPr lvl="1"/>
            <a:r>
              <a:rPr lang="en-US" sz="2000" dirty="0"/>
              <a:t>3 Flyers</a:t>
            </a:r>
          </a:p>
          <a:p>
            <a:pPr lvl="1"/>
            <a:r>
              <a:rPr lang="en-US" sz="2000" dirty="0"/>
              <a:t>Only officers allowed to make reservation</a:t>
            </a:r>
          </a:p>
          <a:p>
            <a:r>
              <a:rPr lang="en-US" dirty="0"/>
              <a:t>Probationary Status (Status 1-2)</a:t>
            </a:r>
          </a:p>
          <a:p>
            <a:pPr lvl="1"/>
            <a:r>
              <a:rPr lang="en-US" sz="2000" dirty="0"/>
              <a:t>Restricted from any facility on campus</a:t>
            </a:r>
          </a:p>
          <a:p>
            <a:pPr lvl="1"/>
            <a:r>
              <a:rPr lang="en-US" sz="2000" dirty="0"/>
              <a:t>Set up a one-on-one meeting with CSO Commission</a:t>
            </a:r>
          </a:p>
          <a:p>
            <a:pPr lvl="1"/>
            <a:r>
              <a:rPr lang="en-US" sz="2000" dirty="0"/>
              <a:t>Any planned on or off campus events will be canceled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000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Dining Service Grant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Catering Grant</a:t>
            </a:r>
          </a:p>
          <a:p>
            <a:r>
              <a:rPr lang="en-US" sz="2800" dirty="0"/>
              <a:t>Apply Early/Take advantage</a:t>
            </a:r>
          </a:p>
          <a:p>
            <a:r>
              <a:rPr lang="en-US" sz="2800" b="1" dirty="0"/>
              <a:t>Needs</a:t>
            </a:r>
            <a:r>
              <a:rPr lang="en-US" sz="2800" dirty="0"/>
              <a:t> at least 10 days to process with Union Dining Services</a:t>
            </a:r>
          </a:p>
          <a:p>
            <a:r>
              <a:rPr lang="en-US" sz="2800" dirty="0"/>
              <a:t>Grant is only available M-F 8am-8pm</a:t>
            </a:r>
          </a:p>
          <a:p>
            <a:r>
              <a:rPr lang="en-US" sz="2800" dirty="0"/>
              <a:t>Your MU reservation must be complete before applying for the grant (reservation number needed to apply)</a:t>
            </a:r>
          </a:p>
          <a:p>
            <a:pPr lvl="1"/>
            <a:r>
              <a:rPr lang="en-US" sz="2800" dirty="0"/>
              <a:t>$6,000 per year</a:t>
            </a:r>
          </a:p>
          <a:p>
            <a:pPr lvl="1"/>
            <a:r>
              <a:rPr lang="en-US" sz="2800" dirty="0"/>
              <a:t>$150 per organization until funds are out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9114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Things you need to do:</a:t>
            </a:r>
          </a:p>
          <a:p>
            <a:pPr lvl="1"/>
            <a:r>
              <a:rPr lang="en-US" sz="2800" dirty="0"/>
              <a:t>Update Officers on Blackboard</a:t>
            </a:r>
          </a:p>
          <a:p>
            <a:pPr lvl="1"/>
            <a:r>
              <a:rPr lang="en-US" sz="2800" dirty="0"/>
              <a:t>Add all new members of the organization to your Blackboard</a:t>
            </a:r>
          </a:p>
          <a:p>
            <a:pPr lvl="1"/>
            <a:r>
              <a:rPr lang="en-US" sz="2800" dirty="0"/>
              <a:t>Update Constitution (make it available on Blackboard)</a:t>
            </a:r>
          </a:p>
          <a:p>
            <a:endParaRPr lang="en-US" sz="2800" dirty="0"/>
          </a:p>
          <a:p>
            <a:r>
              <a:rPr lang="en-US" sz="2800" dirty="0"/>
              <a:t>*Failure to do this will result in at least one Status Reduction</a:t>
            </a:r>
          </a:p>
          <a:p>
            <a:r>
              <a:rPr lang="en-US" sz="2800" dirty="0"/>
              <a:t>*Due date: October 1st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00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90" y="2025212"/>
            <a:ext cx="7033065" cy="222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66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does the Volunteer Network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Volunteer Network is a resource that connects NDSU students to volunteer opportunities in the community. </a:t>
            </a:r>
            <a:endParaRPr lang="en-US" sz="1800" dirty="0"/>
          </a:p>
          <a:p>
            <a:r>
              <a:rPr lang="en-US" sz="2000" dirty="0"/>
              <a:t>We put on various events throughout the year.</a:t>
            </a:r>
          </a:p>
          <a:p>
            <a:r>
              <a:rPr lang="en-US" sz="2000" dirty="0"/>
              <a:t>We log and track Bison Service Challenge hours.</a:t>
            </a:r>
          </a:p>
        </p:txBody>
      </p:sp>
    </p:spTree>
    <p:extLst>
      <p:ext uri="{BB962C8B-B14F-4D97-AF65-F5344CB8AC3E}">
        <p14:creationId xmlns:p14="http://schemas.microsoft.com/office/powerpoint/2010/main" val="3440713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https://www.ndsu.edu/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3835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Intake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Paper form and online.</a:t>
            </a:r>
          </a:p>
          <a:p>
            <a:r>
              <a:rPr lang="en-US" sz="2000" dirty="0"/>
              <a:t>Unsure of what opportunities are out there, we can narrow it down for you</a:t>
            </a:r>
          </a:p>
          <a:p>
            <a:pPr lvl="1"/>
            <a:r>
              <a:rPr lang="en-US" sz="1800" dirty="0"/>
              <a:t>Tailor your interests towards opportunities that will work for you</a:t>
            </a:r>
          </a:p>
          <a:p>
            <a:r>
              <a:rPr lang="en-US" sz="2000" dirty="0"/>
              <a:t>Fill it out, hand it in, wait for email. </a:t>
            </a:r>
          </a:p>
          <a:p>
            <a:r>
              <a:rPr lang="en-US" sz="2000" dirty="0"/>
              <a:t>Email arrives, see volunteer opportunities, engage on opportunities.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90705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Serve with the Herd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Occurs once a month. Our first one is happening on Wednesday September 21</a:t>
            </a:r>
            <a:r>
              <a:rPr lang="en-US" sz="2000" baseline="30000" dirty="0"/>
              <a:t>th</a:t>
            </a:r>
            <a:r>
              <a:rPr lang="en-US" sz="2000" dirty="0"/>
              <a:t>, 12:00 p.m. – 2:00 p.m. </a:t>
            </a:r>
          </a:p>
          <a:p>
            <a:r>
              <a:rPr lang="en-US" sz="2000" dirty="0"/>
              <a:t>Volunteer with: The Red River Zoo, Dakota Boys and Girls Thrift, and Rosewood on Broadway</a:t>
            </a:r>
          </a:p>
        </p:txBody>
      </p:sp>
    </p:spTree>
    <p:extLst>
      <p:ext uri="{BB962C8B-B14F-4D97-AF65-F5344CB8AC3E}">
        <p14:creationId xmlns:p14="http://schemas.microsoft.com/office/powerpoint/2010/main" val="833548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Boo! at NDSU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October 27th</a:t>
            </a:r>
          </a:p>
          <a:p>
            <a:r>
              <a:rPr lang="en-US" sz="2000" dirty="0"/>
              <a:t>Mathew LLC East &amp; West</a:t>
            </a:r>
          </a:p>
          <a:p>
            <a:r>
              <a:rPr lang="en-US" sz="2000" dirty="0"/>
              <a:t>This event is to let kids trick or treat early in a safe and friendly environment. </a:t>
            </a:r>
          </a:p>
          <a:p>
            <a:r>
              <a:rPr lang="en-US" sz="2000" dirty="0"/>
              <a:t>Student organizations volunteer to run various booths with fun Halloween themed games, crafts, and activities. </a:t>
            </a:r>
          </a:p>
          <a:p>
            <a:pPr lvl="1"/>
            <a:r>
              <a:rPr lang="en-US" sz="2000" dirty="0"/>
              <a:t>Email the Volunteer Network if your organization would like a booth.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1270000"/>
            <a:ext cx="2392855" cy="3589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8822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Hungry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November 20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Organizations volunteer “tributes” who compete against each other to become the “victor”</a:t>
            </a:r>
          </a:p>
          <a:p>
            <a:r>
              <a:rPr lang="en-US" dirty="0"/>
              <a:t>Collect the non-perishable food items to benefit tribute</a:t>
            </a:r>
          </a:p>
          <a:p>
            <a:pPr lvl="1"/>
            <a:r>
              <a:rPr lang="en-US" dirty="0"/>
              <a:t>Food donated to Fill the Dome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8533">
            <a:off x="8462143" y="1104343"/>
            <a:ext cx="2523365" cy="4485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4906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CSO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Resource for all organizations on campus</a:t>
            </a:r>
          </a:p>
          <a:p>
            <a:r>
              <a:rPr lang="en-US" sz="4400" dirty="0"/>
              <a:t>Commission Time: 7:30pm on Wednesdays</a:t>
            </a:r>
          </a:p>
          <a:p>
            <a:r>
              <a:rPr lang="en-US" sz="4400" dirty="0"/>
              <a:t>Contact email: ndsu.sg.cso@ndsu.edu</a:t>
            </a:r>
          </a:p>
        </p:txBody>
      </p:sp>
    </p:spTree>
    <p:extLst>
      <p:ext uri="{BB962C8B-B14F-4D97-AF65-F5344CB8AC3E}">
        <p14:creationId xmlns:p14="http://schemas.microsoft.com/office/powerpoint/2010/main" val="1773591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Martin Luther King Jr. Day of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When: MLK Day January 16</a:t>
            </a:r>
          </a:p>
          <a:p>
            <a:r>
              <a:rPr lang="en-US" dirty="0"/>
              <a:t>Students sign up ahead of time then on the day of they are sent out to different nonprofits in the community. </a:t>
            </a:r>
          </a:p>
          <a:p>
            <a:r>
              <a:rPr lang="en-US" dirty="0"/>
              <a:t>Smaller scale of the Big Event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593" y="3463816"/>
            <a:ext cx="4435366" cy="2494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048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Big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largest event the Volunteer Network organizes.</a:t>
            </a:r>
          </a:p>
          <a:p>
            <a:r>
              <a:rPr lang="en-US" sz="2000" dirty="0"/>
              <a:t>When: Thursday April 20th</a:t>
            </a:r>
          </a:p>
          <a:p>
            <a:r>
              <a:rPr lang="en-US" sz="2000" dirty="0"/>
              <a:t>Students sign up ahead of time then on the day of they are sent out to different nonprofits in the community.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572" y="3670241"/>
            <a:ext cx="3468413" cy="2601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0166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Bison Service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 of academic year, category winners will receive recognition.</a:t>
            </a:r>
          </a:p>
          <a:p>
            <a:r>
              <a:rPr lang="en-US" dirty="0"/>
              <a:t>Student organizations will be again split into service organizations and nonservice organizations. </a:t>
            </a:r>
          </a:p>
        </p:txBody>
      </p:sp>
    </p:spTree>
    <p:extLst>
      <p:ext uri="{BB962C8B-B14F-4D97-AF65-F5344CB8AC3E}">
        <p14:creationId xmlns:p14="http://schemas.microsoft.com/office/powerpoint/2010/main" val="462126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Listserv Email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Each week on Wednesday an email is sent out with volunteer opportunities.</a:t>
            </a:r>
          </a:p>
          <a:p>
            <a:r>
              <a:rPr lang="en-US" sz="2000" dirty="0"/>
              <a:t>Some are single day events, others are new ongoing things.  </a:t>
            </a:r>
          </a:p>
        </p:txBody>
      </p:sp>
    </p:spTree>
    <p:extLst>
      <p:ext uri="{BB962C8B-B14F-4D97-AF65-F5344CB8AC3E}">
        <p14:creationId xmlns:p14="http://schemas.microsoft.com/office/powerpoint/2010/main" val="66709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to like us on Facebook!</a:t>
            </a:r>
          </a:p>
          <a:p>
            <a:pPr lvl="1"/>
            <a:r>
              <a:rPr lang="en-US" dirty="0"/>
              <a:t>A good source of information of various events and opportunities that are going on.</a:t>
            </a:r>
          </a:p>
        </p:txBody>
      </p:sp>
    </p:spTree>
    <p:extLst>
      <p:ext uri="{BB962C8B-B14F-4D97-AF65-F5344CB8AC3E}">
        <p14:creationId xmlns:p14="http://schemas.microsoft.com/office/powerpoint/2010/main" val="4093090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51201" y="1794935"/>
            <a:ext cx="5723468" cy="1411904"/>
          </a:xfrm>
        </p:spPr>
        <p:txBody>
          <a:bodyPr>
            <a:normAutofit/>
          </a:bodyPr>
          <a:lstStyle/>
          <a:p>
            <a:r>
              <a:rPr lang="en-US" sz="3300" dirty="0"/>
              <a:t> Student Government Finance	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Mason Wenzel – Landon Holmquist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818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Tier II and III Organizations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042" y="1854559"/>
            <a:ext cx="6196405" cy="38685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/>
              <a:t>Tier II</a:t>
            </a:r>
          </a:p>
          <a:p>
            <a:pPr lvl="1">
              <a:buFont typeface="Wingdings" charset="2"/>
              <a:buChar char="§"/>
            </a:pPr>
            <a:r>
              <a:rPr lang="en-US" sz="1900" dirty="0"/>
              <a:t>Must be recognized by CSO</a:t>
            </a:r>
          </a:p>
          <a:p>
            <a:pPr lvl="1">
              <a:buFont typeface="Wingdings" charset="2"/>
              <a:buChar char="§"/>
            </a:pPr>
            <a:r>
              <a:rPr lang="en-US" sz="1900" dirty="0"/>
              <a:t>Must allow any student to be involved</a:t>
            </a:r>
          </a:p>
          <a:p>
            <a:pPr lvl="1">
              <a:buFont typeface="Wingdings" charset="2"/>
              <a:buChar char="§"/>
            </a:pPr>
            <a:r>
              <a:rPr lang="en-US" sz="1900" dirty="0"/>
              <a:t>Must be in good CSO standing to receive a budget</a:t>
            </a:r>
          </a:p>
          <a:p>
            <a:pPr lvl="1">
              <a:buFont typeface="Wingdings" charset="2"/>
              <a:buChar char="§"/>
            </a:pPr>
            <a:r>
              <a:rPr lang="en-US" sz="1900" dirty="0"/>
              <a:t>SAF dollars allocated based on recommendations from the Finance Commission</a:t>
            </a:r>
          </a:p>
          <a:p>
            <a:pPr lvl="1">
              <a:buFont typeface="Wingdings" charset="2"/>
              <a:buChar char="§"/>
            </a:pPr>
            <a:r>
              <a:rPr lang="en-US" sz="1900" dirty="0"/>
              <a:t>Budgets can be found on Blackboard</a:t>
            </a:r>
          </a:p>
          <a:p>
            <a:pPr marL="0" indent="0">
              <a:buNone/>
            </a:pPr>
            <a:r>
              <a:rPr lang="en-US" sz="2200" dirty="0"/>
              <a:t>Tier III</a:t>
            </a:r>
          </a:p>
          <a:p>
            <a:pPr lvl="1">
              <a:buFont typeface="Wingdings" charset="2"/>
              <a:buChar char="§"/>
            </a:pPr>
            <a:r>
              <a:rPr lang="en-US" sz="1900" dirty="0"/>
              <a:t>Must be recognized by CSO</a:t>
            </a:r>
          </a:p>
          <a:p>
            <a:pPr lvl="1">
              <a:buFont typeface="Wingdings" charset="2"/>
              <a:buChar char="§"/>
            </a:pPr>
            <a:r>
              <a:rPr lang="en-US" sz="1900" dirty="0"/>
              <a:t>Have restrictions on who may be involved</a:t>
            </a:r>
          </a:p>
          <a:p>
            <a:pPr lvl="1">
              <a:buFont typeface="Wingdings" charset="2"/>
              <a:buChar char="§"/>
            </a:pPr>
            <a:r>
              <a:rPr lang="en-US" sz="1900" dirty="0"/>
              <a:t>E.g. Greek Life, honor societies</a:t>
            </a:r>
          </a:p>
          <a:p>
            <a:pPr lvl="1">
              <a:buFont typeface="Wingdings" charset="2"/>
              <a:buChar char="§"/>
            </a:pPr>
            <a:r>
              <a:rPr lang="en-US" sz="1900" dirty="0"/>
              <a:t>Only eligible for SP’s &amp; RR’s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43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Non-Competitive Org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3444" y="2119257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Standard operating expenses</a:t>
            </a:r>
          </a:p>
          <a:p>
            <a:pPr marL="0" indent="0">
              <a:buNone/>
            </a:pPr>
            <a:r>
              <a:rPr lang="en-US" sz="2400" dirty="0"/>
              <a:t>One non-competitive conference for </a:t>
            </a:r>
            <a:r>
              <a:rPr lang="en-US" sz="2400" i="1" dirty="0"/>
              <a:t>six</a:t>
            </a:r>
            <a:r>
              <a:rPr lang="en-US" sz="2400" dirty="0"/>
              <a:t> people</a:t>
            </a:r>
          </a:p>
          <a:p>
            <a:pPr lvl="1">
              <a:buFont typeface="Wingdings" charset="2"/>
              <a:buChar char="§"/>
            </a:pPr>
            <a:r>
              <a:rPr lang="en-US" sz="2000" dirty="0"/>
              <a:t>Travel</a:t>
            </a:r>
          </a:p>
          <a:p>
            <a:pPr lvl="1">
              <a:buFont typeface="Wingdings" charset="2"/>
              <a:buChar char="§"/>
            </a:pPr>
            <a:r>
              <a:rPr lang="en-US" sz="2000" dirty="0"/>
              <a:t>Lodging</a:t>
            </a:r>
          </a:p>
          <a:p>
            <a:pPr lvl="1">
              <a:buFont typeface="Wingdings" charset="2"/>
              <a:buChar char="§"/>
            </a:pPr>
            <a:r>
              <a:rPr lang="en-US" sz="2000" dirty="0"/>
              <a:t>Registration</a:t>
            </a:r>
          </a:p>
          <a:p>
            <a:pPr marL="0" indent="0">
              <a:buNone/>
            </a:pPr>
            <a:r>
              <a:rPr lang="en-US" sz="2400" dirty="0"/>
              <a:t>Additional requests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4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Competitive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3444" y="2020069"/>
            <a:ext cx="6196405" cy="3603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Standard operating expenses</a:t>
            </a:r>
          </a:p>
          <a:p>
            <a:pPr marL="0" indent="0">
              <a:buNone/>
            </a:pPr>
            <a:r>
              <a:rPr lang="en-US" sz="2400" dirty="0"/>
              <a:t>Equipment</a:t>
            </a:r>
          </a:p>
          <a:p>
            <a:pPr marL="0" indent="0">
              <a:buNone/>
            </a:pPr>
            <a:r>
              <a:rPr lang="en-US" sz="2400" dirty="0"/>
              <a:t>Funding for the five least expensive away games and five home games</a:t>
            </a:r>
          </a:p>
          <a:p>
            <a:pPr lvl="1">
              <a:buFont typeface="Wingdings" charset="2"/>
              <a:buChar char="§"/>
            </a:pPr>
            <a:r>
              <a:rPr lang="en-US" sz="2000" dirty="0"/>
              <a:t>Travel for away games</a:t>
            </a:r>
          </a:p>
          <a:p>
            <a:pPr lvl="1">
              <a:buFont typeface="Wingdings" charset="2"/>
              <a:buChar char="§"/>
            </a:pPr>
            <a:r>
              <a:rPr lang="en-US" sz="2000" dirty="0"/>
              <a:t>Lodging for away games</a:t>
            </a:r>
          </a:p>
          <a:p>
            <a:pPr lvl="1">
              <a:buFont typeface="Wingdings" charset="2"/>
              <a:buChar char="§"/>
            </a:pPr>
            <a:r>
              <a:rPr lang="en-US" sz="2000" dirty="0"/>
              <a:t>Registration for both home and away</a:t>
            </a:r>
          </a:p>
          <a:p>
            <a:pPr marL="0" indent="0">
              <a:buNone/>
            </a:pPr>
            <a:r>
              <a:rPr lang="en-US" sz="2400" dirty="0"/>
              <a:t>Funding for a team and a half</a:t>
            </a:r>
          </a:p>
          <a:p>
            <a:pPr marL="0" indent="0">
              <a:buNone/>
            </a:pPr>
            <a:r>
              <a:rPr lang="en-US" sz="2400" dirty="0"/>
              <a:t>One level of dues</a:t>
            </a:r>
          </a:p>
          <a:p>
            <a:pPr marL="0" indent="0">
              <a:buNone/>
            </a:pPr>
            <a:r>
              <a:rPr lang="en-US" sz="2400" dirty="0"/>
              <a:t>Practices</a:t>
            </a:r>
          </a:p>
        </p:txBody>
      </p:sp>
    </p:spTree>
    <p:extLst>
      <p:ext uri="{BB962C8B-B14F-4D97-AF65-F5344CB8AC3E}">
        <p14:creationId xmlns:p14="http://schemas.microsoft.com/office/powerpoint/2010/main" val="3712445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 out the </a:t>
            </a:r>
            <a:r>
              <a:rPr lang="en-US" dirty="0" err="1"/>
              <a:t>Contigency</a:t>
            </a:r>
            <a:r>
              <a:rPr lang="en-US" dirty="0"/>
              <a:t> Request form found on the Finance webpage (</a:t>
            </a:r>
            <a:r>
              <a:rPr lang="en-US" dirty="0">
                <a:hlinkClick r:id="rId2"/>
              </a:rPr>
              <a:t>www.ndsu.edu/sg/finance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Fill out all of the relevant information and then email it to the Finance Email (</a:t>
            </a:r>
            <a:r>
              <a:rPr lang="en-US" dirty="0">
                <a:hlinkClick r:id="rId3"/>
              </a:rPr>
              <a:t>ndsu.sg.finance@ndsu.edu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Landon will set up a meeting for you to meet with the Finance Commission and it will then be sent to Senate to be approved.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12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71601"/>
            <a:ext cx="10178322" cy="3593591"/>
          </a:xfrm>
        </p:spPr>
        <p:txBody>
          <a:bodyPr>
            <a:noAutofit/>
          </a:bodyPr>
          <a:lstStyle/>
          <a:p>
            <a:r>
              <a:rPr lang="en-US" sz="2400" dirty="0"/>
              <a:t>Each time your organization travels…</a:t>
            </a:r>
          </a:p>
          <a:p>
            <a:endParaRPr lang="en-US" sz="2400" dirty="0"/>
          </a:p>
          <a:p>
            <a:r>
              <a:rPr lang="en-US" sz="2400" dirty="0"/>
              <a:t>1) Trip Leader must fill out the Student Travel Notification </a:t>
            </a:r>
          </a:p>
          <a:p>
            <a:pPr lvl="1"/>
            <a:r>
              <a:rPr lang="en-US" sz="2200" dirty="0"/>
              <a:t>On Blackboard (it is under the tab “Travel Authorization”)</a:t>
            </a:r>
          </a:p>
          <a:p>
            <a:pPr lvl="1"/>
            <a:r>
              <a:rPr lang="en-US" sz="2200" dirty="0"/>
              <a:t>Once it is submitted, the Student Activities Office receives it</a:t>
            </a:r>
            <a:endParaRPr lang="en-US" sz="2400" dirty="0"/>
          </a:p>
          <a:p>
            <a:r>
              <a:rPr lang="en-US" sz="2400" dirty="0"/>
              <a:t>2)</a:t>
            </a:r>
            <a:r>
              <a:rPr lang="en-US" sz="2400" b="1" dirty="0"/>
              <a:t> Each </a:t>
            </a:r>
            <a:r>
              <a:rPr lang="en-US" sz="2400" dirty="0"/>
              <a:t>student traveling must fill out: “Student Field Trip Informed Consent, Assumption of Risk and Release Form”</a:t>
            </a:r>
          </a:p>
          <a:p>
            <a:pPr lvl="1"/>
            <a:r>
              <a:rPr lang="en-US" sz="2200" dirty="0"/>
              <a:t>On the CSO Blackboard portal directly above the Travel Notification Form</a:t>
            </a:r>
          </a:p>
          <a:p>
            <a:pPr lvl="1"/>
            <a:r>
              <a:rPr lang="en-US" sz="2200" dirty="0"/>
              <a:t>ONLY USE THIS ONLINE FORM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3483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MEP 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New Fund that has replaced Special Projects.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Must be submitted a minimum of 3 weeks prior to the event.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will now need to discuss the following areas to receive parts of your funding.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If it is free and affordable to all NDSU students.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How it is being effectively marketed to the student body.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How it is conveniently located to students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How it is an educational experience for students attending.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92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Printing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9017" y="2020070"/>
            <a:ext cx="5785258" cy="34589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#1. Make sure you have submitted a budget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#2. Fill out the Printing Card form</a:t>
            </a:r>
          </a:p>
          <a:p>
            <a:pPr marL="385763" indent="-385763">
              <a:buNone/>
            </a:pPr>
            <a:r>
              <a:rPr lang="en-US" sz="2000" dirty="0"/>
              <a:t>	on CSO page of SG website </a:t>
            </a:r>
          </a:p>
          <a:p>
            <a:pPr marL="385763" indent="-385763">
              <a:buNone/>
            </a:pPr>
            <a:endParaRPr lang="en-US" sz="2000" dirty="0"/>
          </a:p>
          <a:p>
            <a:pPr marL="385763" indent="-385763">
              <a:buNone/>
            </a:pPr>
            <a:r>
              <a:rPr lang="en-US" sz="2000" dirty="0"/>
              <a:t>#3. You will receive an email notifying you that your card is ready to be picked up from Student Government office.</a:t>
            </a:r>
          </a:p>
          <a:p>
            <a:pPr marL="274320" lvl="1" indent="0">
              <a:buNone/>
            </a:pP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570231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not funded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Food or drink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Equipment that will not remain with group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Prizes, t-shirts, and other giveaways.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Others can be found in Finance Code</a:t>
            </a:r>
          </a:p>
        </p:txBody>
      </p:sp>
    </p:spTree>
    <p:extLst>
      <p:ext uri="{BB962C8B-B14F-4D97-AF65-F5344CB8AC3E}">
        <p14:creationId xmlns:p14="http://schemas.microsoft.com/office/powerpoint/2010/main" val="3001285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Reimbursement Request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34273" y="2006623"/>
            <a:ext cx="6534747" cy="3193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Be sure to attach </a:t>
            </a:r>
            <a:r>
              <a:rPr lang="en-US" sz="2400" b="1" dirty="0"/>
              <a:t>all</a:t>
            </a:r>
            <a:r>
              <a:rPr lang="en-US" sz="2400" dirty="0"/>
              <a:t> receipts!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Be sure to sign the reimbursement form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Our official means of communication is </a:t>
            </a:r>
            <a:r>
              <a:rPr lang="en-US" sz="2400" b="1" dirty="0"/>
              <a:t>E-MAIL</a:t>
            </a:r>
          </a:p>
          <a:p>
            <a:pPr lvl="1"/>
            <a:r>
              <a:rPr lang="en-US" sz="2400" dirty="0"/>
              <a:t>ndsu.sg.finance@ndsu.edu</a:t>
            </a:r>
          </a:p>
          <a:p>
            <a:pPr marL="0" indent="0">
              <a:buNone/>
            </a:pPr>
            <a:endParaRPr lang="en-US" sz="2100" dirty="0"/>
          </a:p>
          <a:p>
            <a:pPr lvl="1"/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26817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Deposit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 organizations are</a:t>
            </a:r>
            <a:r>
              <a:rPr lang="en-US" b="1" dirty="0"/>
              <a:t> required </a:t>
            </a:r>
            <a:r>
              <a:rPr lang="en-US" dirty="0"/>
              <a:t>to have direct deposit set up if they are to receive funding from Finance.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already have direct deposit set up, you have nothing to worry about.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do not have direct deposit set up….</a:t>
            </a:r>
          </a:p>
          <a:p>
            <a:pPr marL="342900" indent="-342900">
              <a:buAutoNum type="arabicPeriod"/>
            </a:pPr>
            <a:r>
              <a:rPr lang="en-US" dirty="0"/>
              <a:t>Fill out the form found on the Finance page of the SG website. </a:t>
            </a:r>
          </a:p>
          <a:p>
            <a:pPr marL="342900" indent="-342900">
              <a:buAutoNum type="arabicPeriod"/>
            </a:pPr>
            <a:r>
              <a:rPr lang="en-US" dirty="0"/>
              <a:t>Submit the form to Finance to be finalized.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66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the Club Sports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8295" y="1128450"/>
            <a:ext cx="5983705" cy="5729550"/>
          </a:xfrm>
        </p:spPr>
        <p:txBody>
          <a:bodyPr>
            <a:normAutofit/>
          </a:bodyPr>
          <a:lstStyle/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r>
              <a:rPr lang="en-US" sz="2600" b="1" dirty="0">
                <a:solidFill>
                  <a:prstClr val="black"/>
                </a:solidFill>
                <a:latin typeface="Times New Roman"/>
                <a:cs typeface="Times New Roman"/>
              </a:rPr>
              <a:t>NDSU Swim Club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r>
              <a:rPr lang="en-US" sz="2600" b="1" dirty="0">
                <a:solidFill>
                  <a:prstClr val="black"/>
                </a:solidFill>
                <a:latin typeface="Times New Roman"/>
                <a:cs typeface="Times New Roman"/>
              </a:rPr>
              <a:t>NDSU Women’s Nordic Skiing Club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r>
              <a:rPr lang="en-US" sz="2600" b="1" dirty="0">
                <a:solidFill>
                  <a:prstClr val="black"/>
                </a:solidFill>
                <a:latin typeface="Times New Roman"/>
                <a:cs typeface="Times New Roman"/>
              </a:rPr>
              <a:t>Paintball Club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r>
              <a:rPr lang="en-US" sz="2600" b="1" dirty="0">
                <a:solidFill>
                  <a:prstClr val="black"/>
                </a:solidFill>
                <a:latin typeface="Times New Roman"/>
                <a:cs typeface="Times New Roman"/>
              </a:rPr>
              <a:t>Racquetball Club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r>
              <a:rPr lang="en-US" sz="2600" b="1" dirty="0">
                <a:solidFill>
                  <a:prstClr val="black"/>
                </a:solidFill>
                <a:latin typeface="Times New Roman"/>
                <a:cs typeface="Times New Roman"/>
              </a:rPr>
              <a:t>Rock Climbing Club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r>
              <a:rPr lang="en-US" sz="2600" b="1" dirty="0">
                <a:solidFill>
                  <a:prstClr val="black"/>
                </a:solidFill>
                <a:latin typeface="Times New Roman"/>
                <a:cs typeface="Times New Roman"/>
              </a:rPr>
              <a:t>Rodeo Club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r>
              <a:rPr lang="en-US" sz="2600" b="1" dirty="0">
                <a:solidFill>
                  <a:prstClr val="black"/>
                </a:solidFill>
                <a:latin typeface="Times New Roman"/>
                <a:cs typeface="Times New Roman"/>
              </a:rPr>
              <a:t>Rugby Club (Men’s and Women’s)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r>
              <a:rPr lang="en-US" sz="2600" b="1" dirty="0">
                <a:solidFill>
                  <a:prstClr val="black"/>
                </a:solidFill>
                <a:latin typeface="Times New Roman"/>
                <a:cs typeface="Times New Roman"/>
              </a:rPr>
              <a:t>Soccer Club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r>
              <a:rPr lang="en-US" sz="2600" b="1" dirty="0">
                <a:solidFill>
                  <a:prstClr val="black"/>
                </a:solidFill>
                <a:latin typeface="Times New Roman"/>
                <a:cs typeface="Times New Roman"/>
              </a:rPr>
              <a:t>Softball Club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r>
              <a:rPr lang="en-US" sz="2600" b="1" dirty="0">
                <a:solidFill>
                  <a:prstClr val="black"/>
                </a:solidFill>
                <a:latin typeface="Times New Roman"/>
                <a:cs typeface="Times New Roman"/>
              </a:rPr>
              <a:t>Ultimate Frisbee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r>
              <a:rPr lang="en-US" sz="2600" b="1" dirty="0">
                <a:solidFill>
                  <a:prstClr val="black"/>
                </a:solidFill>
                <a:latin typeface="Times New Roman"/>
                <a:cs typeface="Times New Roman"/>
              </a:rPr>
              <a:t>Volleyball Club (Men’s and Women’s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r>
              <a:rPr lang="en-US" sz="2600" b="1" dirty="0">
                <a:solidFill>
                  <a:prstClr val="black"/>
                </a:solidFill>
                <a:latin typeface="Times New Roman"/>
                <a:cs typeface="Times New Roman"/>
              </a:rPr>
              <a:t>Freestyle Ski and Snowboard Club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endParaRPr lang="en-US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39387" y="1128451"/>
            <a:ext cx="5233076" cy="58659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Bison Dance Team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Club Baseball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Club Tennis Team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Cricket Club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Cycling Club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Hockey Club (Men’s and Women’s)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Horseman’s Club (Equine Club)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Intercollegiate Bowling Team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Lacrosse Club (Men’s and Women’s)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Marksmanship Club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NDSU Fencing Club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NDSU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Men’s Nordic Skiing Club</a:t>
            </a:r>
          </a:p>
        </p:txBody>
      </p:sp>
    </p:spTree>
    <p:extLst>
      <p:ext uri="{BB962C8B-B14F-4D97-AF65-F5344CB8AC3E}">
        <p14:creationId xmlns:p14="http://schemas.microsoft.com/office/powerpoint/2010/main" val="160075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Facility Use Agreement/alcohol Risk Management and </a:t>
            </a:r>
            <a:r>
              <a:rPr lang="en-US" dirty="0" err="1"/>
              <a:t>Assement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600" dirty="0"/>
              <a:t>Reserving Space in Union- staff will help your organization through the process </a:t>
            </a:r>
          </a:p>
          <a:p>
            <a:r>
              <a:rPr lang="en-US" sz="2600" dirty="0"/>
              <a:t>Reserving any other spaces (including outdoors) – organizations need to fill out a Facilities Use Agreement on BB (under the tab “Forms”) </a:t>
            </a:r>
          </a:p>
          <a:p>
            <a:r>
              <a:rPr lang="en-US" sz="2600" dirty="0"/>
              <a:t>When planning an event off campus with Alcohol, please complete the Alcohol Risk Management and Assessment (ARMA) Form (under the tab “Forms”) </a:t>
            </a:r>
          </a:p>
          <a:p>
            <a:r>
              <a:rPr lang="en-US" sz="2600" dirty="0"/>
              <a:t>These forms require Adviser signatures.  Please contact the Student Activities Staff for more information or assistance.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990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Listserv &amp; Digital Signage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55559"/>
            <a:ext cx="10178322" cy="5141494"/>
          </a:xfrm>
        </p:spPr>
        <p:txBody>
          <a:bodyPr>
            <a:normAutofit/>
          </a:bodyPr>
          <a:lstStyle/>
          <a:p>
            <a:r>
              <a:rPr lang="en-US" dirty="0"/>
              <a:t>New Listserv format</a:t>
            </a:r>
          </a:p>
          <a:p>
            <a:pPr lvl="1"/>
            <a:r>
              <a:rPr lang="en-US" dirty="0"/>
              <a:t>Emails will be converted into pdf format</a:t>
            </a:r>
          </a:p>
          <a:p>
            <a:pPr lvl="2"/>
            <a:r>
              <a:rPr lang="en-US" dirty="0"/>
              <a:t>If sending an infographic or image – please include it in the body of the email. </a:t>
            </a:r>
          </a:p>
          <a:p>
            <a:pPr lvl="2"/>
            <a:r>
              <a:rPr lang="en-US" dirty="0"/>
              <a:t>Most attachments have been working, however some have not. </a:t>
            </a:r>
          </a:p>
          <a:p>
            <a:pPr lvl="2"/>
            <a:r>
              <a:rPr lang="en-US" dirty="0"/>
              <a:t>Traditional email format will still work. </a:t>
            </a:r>
          </a:p>
          <a:p>
            <a:pPr lvl="1"/>
            <a:r>
              <a:rPr lang="en-US" dirty="0"/>
              <a:t>Send requests to: </a:t>
            </a:r>
            <a:r>
              <a:rPr lang="en-US" dirty="0" err="1">
                <a:hlinkClick r:id="rId2"/>
              </a:rPr>
              <a:t>ndsusg.techcomm@gmailcom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 Tier II &amp; III CSO status:</a:t>
            </a:r>
          </a:p>
          <a:p>
            <a:pPr lvl="2"/>
            <a:r>
              <a:rPr lang="en-US" dirty="0"/>
              <a:t>5 = 5 emails per semester</a:t>
            </a:r>
          </a:p>
          <a:p>
            <a:pPr lvl="2"/>
            <a:r>
              <a:rPr lang="en-US" dirty="0"/>
              <a:t>4 = 4 emails per semester</a:t>
            </a:r>
          </a:p>
          <a:p>
            <a:pPr lvl="2"/>
            <a:r>
              <a:rPr lang="en-US" dirty="0"/>
              <a:t>3 = 3 emails per semester </a:t>
            </a:r>
          </a:p>
          <a:p>
            <a:pPr lvl="2"/>
            <a:r>
              <a:rPr lang="en-US" dirty="0"/>
              <a:t>2, 1, 0 = 1 email per semester for recruitment purposes only  </a:t>
            </a:r>
          </a:p>
          <a:p>
            <a:pPr lvl="1"/>
            <a:r>
              <a:rPr lang="en-US" dirty="0"/>
              <a:t>Tier 1 organizations: emails will be sent separately </a:t>
            </a:r>
          </a:p>
          <a:p>
            <a:pPr lvl="1"/>
            <a:r>
              <a:rPr lang="en-US" dirty="0"/>
              <a:t>Guidelines will be updated soon and placed on the website (ndsu.edu/sg)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34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Listserv &amp; Digital Signage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55559"/>
            <a:ext cx="10178322" cy="5141494"/>
          </a:xfrm>
        </p:spPr>
        <p:txBody>
          <a:bodyPr>
            <a:normAutofit/>
          </a:bodyPr>
          <a:lstStyle/>
          <a:p>
            <a:r>
              <a:rPr lang="en-US" dirty="0"/>
              <a:t>Digital Signage</a:t>
            </a:r>
          </a:p>
          <a:p>
            <a:pPr lvl="1"/>
            <a:r>
              <a:rPr lang="en-US" dirty="0"/>
              <a:t>Send any signage requests to: </a:t>
            </a:r>
            <a:r>
              <a:rPr lang="en-US" dirty="0">
                <a:hlinkClick r:id="rId2"/>
              </a:rPr>
              <a:t>ndsu.signage@gmail.com</a:t>
            </a:r>
            <a:endParaRPr lang="en-US" dirty="0"/>
          </a:p>
          <a:p>
            <a:pPr lvl="1"/>
            <a:r>
              <a:rPr lang="en-US" dirty="0"/>
              <a:t>Guidelines will be updated soon and placed on the website (ndsu.edu/sg)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Seth Bisbee, Executive Commissioner of Technology </a:t>
            </a:r>
          </a:p>
          <a:p>
            <a:pPr lvl="1"/>
            <a:r>
              <a:rPr lang="en-US" dirty="0">
                <a:hlinkClick r:id="rId3"/>
              </a:rPr>
              <a:t>seth.bisbee@ndsu.edu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Please contact me with any questions!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62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(how to remain in good standing with CSO)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Enrollment on </a:t>
            </a:r>
            <a:r>
              <a:rPr lang="en-US" sz="3200" dirty="0" err="1"/>
              <a:t>BlackBoard</a:t>
            </a:r>
            <a:endParaRPr lang="en-US" sz="3200" dirty="0"/>
          </a:p>
          <a:p>
            <a:pPr lvl="1"/>
            <a:r>
              <a:rPr lang="en-US" sz="3200" dirty="0"/>
              <a:t>President, Vice-President, Treasurer, and Adviser</a:t>
            </a:r>
          </a:p>
          <a:p>
            <a:r>
              <a:rPr lang="en-US" sz="3200" dirty="0"/>
              <a:t>Constitution must be updated every three years</a:t>
            </a:r>
          </a:p>
          <a:p>
            <a:r>
              <a:rPr lang="en-US" sz="3200" dirty="0"/>
              <a:t>One Large Group per semester (Fall and Spring)</a:t>
            </a:r>
          </a:p>
          <a:p>
            <a:r>
              <a:rPr lang="en-US" sz="3200" dirty="0"/>
              <a:t>Check mailbox often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50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Officer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Undergraduate students must be enrolled in 9 credits and have successfully completed 9 credits the previous semester </a:t>
            </a:r>
          </a:p>
          <a:p>
            <a:r>
              <a:rPr lang="en-US" sz="2800" dirty="0"/>
              <a:t>Graduate Students must be full time according to their program</a:t>
            </a:r>
          </a:p>
          <a:p>
            <a:r>
              <a:rPr lang="en-US" sz="2800" dirty="0"/>
              <a:t>Must have a minimum 2.0 CUM GPA </a:t>
            </a:r>
          </a:p>
          <a:p>
            <a:r>
              <a:rPr lang="en-US" sz="2800" dirty="0"/>
              <a:t>Be in good conduct standing with the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267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CSO gives Full status Orgs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Ability to reserve Memorial Union Space (rooms, contact tables, cages) Limited to SIX hours per week and one Special Event per semester</a:t>
            </a:r>
          </a:p>
          <a:p>
            <a:r>
              <a:rPr lang="en-US" sz="2400" dirty="0"/>
              <a:t>Ability to reserve space in </a:t>
            </a:r>
            <a:r>
              <a:rPr lang="en-US" sz="2400" dirty="0" err="1"/>
              <a:t>Wallman</a:t>
            </a:r>
            <a:r>
              <a:rPr lang="en-US" sz="2400" dirty="0"/>
              <a:t> Wellness Center and any other academic building on campus</a:t>
            </a:r>
          </a:p>
          <a:p>
            <a:r>
              <a:rPr lang="en-US" sz="2400" dirty="0"/>
              <a:t>Student Organization Checking Account</a:t>
            </a:r>
          </a:p>
          <a:p>
            <a:r>
              <a:rPr lang="en-US" sz="2400" dirty="0"/>
              <a:t>Usage of Student </a:t>
            </a:r>
            <a:r>
              <a:rPr lang="en-US" sz="2400" dirty="0" err="1"/>
              <a:t>ANNOUNCEment</a:t>
            </a:r>
            <a:r>
              <a:rPr lang="en-US" sz="2400" dirty="0"/>
              <a:t> Listserv</a:t>
            </a:r>
          </a:p>
          <a:p>
            <a:r>
              <a:rPr lang="en-US" sz="2400" dirty="0"/>
              <a:t>Dining Service Grant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27598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124</TotalTime>
  <Words>1533</Words>
  <Application>Microsoft Office PowerPoint</Application>
  <PresentationFormat>Widescreen</PresentationFormat>
  <Paragraphs>249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Arial</vt:lpstr>
      <vt:lpstr>Brush Script MT</vt:lpstr>
      <vt:lpstr>Calibri</vt:lpstr>
      <vt:lpstr>Constantia</vt:lpstr>
      <vt:lpstr>Franklin Gothic Book</vt:lpstr>
      <vt:lpstr>Gill Sans MT</vt:lpstr>
      <vt:lpstr>Impact</vt:lpstr>
      <vt:lpstr>Rage Italic</vt:lpstr>
      <vt:lpstr>Times New Roman</vt:lpstr>
      <vt:lpstr>Trebuchet MS</vt:lpstr>
      <vt:lpstr>Wingdings</vt:lpstr>
      <vt:lpstr>Wingdings 3</vt:lpstr>
      <vt:lpstr>Badge</vt:lpstr>
      <vt:lpstr>Pushpin</vt:lpstr>
      <vt:lpstr>Facet</vt:lpstr>
      <vt:lpstr>Congress of Student Organizations (CSO)  </vt:lpstr>
      <vt:lpstr>CSO Information</vt:lpstr>
      <vt:lpstr>Travel Policy</vt:lpstr>
      <vt:lpstr>Facility Use Agreement/alcohol Risk Management and Assement</vt:lpstr>
      <vt:lpstr>Listserv &amp; Digital Signage</vt:lpstr>
      <vt:lpstr>Listserv &amp; Digital Signage</vt:lpstr>
      <vt:lpstr>Requirements (how to remain in good standing with CSO)</vt:lpstr>
      <vt:lpstr>Officer Eligibility</vt:lpstr>
      <vt:lpstr>Benefits CSO gives Full status Orgs</vt:lpstr>
      <vt:lpstr>Memorial Union Reservations</vt:lpstr>
      <vt:lpstr>Dining Service Grant</vt:lpstr>
      <vt:lpstr>What to do next?</vt:lpstr>
      <vt:lpstr>PowerPoint Presentation</vt:lpstr>
      <vt:lpstr>What does the Volunteer Network do?</vt:lpstr>
      <vt:lpstr>Our website</vt:lpstr>
      <vt:lpstr>Intake Forms</vt:lpstr>
      <vt:lpstr>Serve with the Herd</vt:lpstr>
      <vt:lpstr>Boo! at NDSU</vt:lpstr>
      <vt:lpstr>Hungry Games</vt:lpstr>
      <vt:lpstr>Martin Luther King Jr. Day of Service</vt:lpstr>
      <vt:lpstr>The Big Event</vt:lpstr>
      <vt:lpstr>Bison Service Challenge</vt:lpstr>
      <vt:lpstr>Listserv Email</vt:lpstr>
      <vt:lpstr>Facebook</vt:lpstr>
      <vt:lpstr> Student Government Finance </vt:lpstr>
      <vt:lpstr>Tier II and III Organizations</vt:lpstr>
      <vt:lpstr>Non-Competitive Org Budget</vt:lpstr>
      <vt:lpstr>Competitive Budget</vt:lpstr>
      <vt:lpstr>Getting Funding</vt:lpstr>
      <vt:lpstr>MEP Fund</vt:lpstr>
      <vt:lpstr>Printing Cards</vt:lpstr>
      <vt:lpstr>Items not funded</vt:lpstr>
      <vt:lpstr>Reimbursement Request</vt:lpstr>
      <vt:lpstr>Direct Deposit</vt:lpstr>
      <vt:lpstr>List of the Club Sports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 of Student Organizations (CSO)</dc:title>
  <dc:creator>Mathew Warsocki</dc:creator>
  <cp:lastModifiedBy>Seth Bisbee</cp:lastModifiedBy>
  <cp:revision>10</cp:revision>
  <dcterms:created xsi:type="dcterms:W3CDTF">2016-09-07T18:52:34Z</dcterms:created>
  <dcterms:modified xsi:type="dcterms:W3CDTF">2016-09-16T05:16:19Z</dcterms:modified>
</cp:coreProperties>
</file>