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6" r:id="rId2"/>
    <p:sldId id="266" r:id="rId3"/>
    <p:sldId id="257" r:id="rId4"/>
    <p:sldId id="258" r:id="rId5"/>
    <p:sldId id="259" r:id="rId6"/>
    <p:sldId id="267" r:id="rId7"/>
    <p:sldId id="268" r:id="rId8"/>
    <p:sldId id="265" r:id="rId9"/>
    <p:sldId id="269" r:id="rId1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94" autoAdjust="0"/>
    <p:restoredTop sz="94707" autoAdjust="0"/>
  </p:normalViewPr>
  <p:slideViewPr>
    <p:cSldViewPr snapToGrid="0">
      <p:cViewPr varScale="1">
        <p:scale>
          <a:sx n="64" d="100"/>
          <a:sy n="64" d="100"/>
        </p:scale>
        <p:origin x="59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FB4136-E757-4F51-BE87-59FDD22CC23D}" type="datetimeFigureOut">
              <a:rPr lang="en-US" smtClean="0"/>
              <a:t>1/25/2017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6F6A88A3-5EC7-4052-9F2B-AB2E00C6E073}" type="slidenum">
              <a:rPr lang="en-US" smtClean="0"/>
              <a:t>‹#›</a:t>
            </a:fld>
            <a:endParaRPr lang="en-US"/>
          </a:p>
        </p:txBody>
      </p:sp>
    </p:spTree>
    <p:extLst>
      <p:ext uri="{BB962C8B-B14F-4D97-AF65-F5344CB8AC3E}">
        <p14:creationId xmlns:p14="http://schemas.microsoft.com/office/powerpoint/2010/main" val="13461022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dirty="0"/>
            </a:br>
            <a:r>
              <a:rPr lang="en-US" dirty="0"/>
              <a:t>NDSU Libraries </a:t>
            </a:r>
            <a:br>
              <a:rPr lang="en-US" dirty="0"/>
            </a:br>
            <a:r>
              <a:rPr lang="en-US" sz="4400" dirty="0"/>
              <a:t>Alissa Kuntz </a:t>
            </a:r>
            <a:br>
              <a:rPr lang="en-US" sz="4400" dirty="0"/>
            </a:br>
            <a:r>
              <a:rPr lang="en-US" sz="4400" dirty="0"/>
              <a:t>Assistant to the Dean of Libraries</a:t>
            </a:r>
          </a:p>
        </p:txBody>
      </p:sp>
    </p:spTree>
    <p:extLst>
      <p:ext uri="{BB962C8B-B14F-4D97-AF65-F5344CB8AC3E}">
        <p14:creationId xmlns:p14="http://schemas.microsoft.com/office/powerpoint/2010/main" val="163547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NDSU Libraries </a:t>
            </a:r>
          </a:p>
        </p:txBody>
      </p:sp>
      <p:sp>
        <p:nvSpPr>
          <p:cNvPr id="3" name="Content Placeholder 2"/>
          <p:cNvSpPr>
            <a:spLocks noGrp="1"/>
          </p:cNvSpPr>
          <p:nvPr>
            <p:ph idx="1"/>
          </p:nvPr>
        </p:nvSpPr>
        <p:spPr>
          <a:xfrm>
            <a:off x="677334" y="1359242"/>
            <a:ext cx="8596668" cy="5041557"/>
          </a:xfrm>
        </p:spPr>
        <p:txBody>
          <a:bodyPr>
            <a:normAutofit/>
          </a:bodyPr>
          <a:lstStyle/>
          <a:p>
            <a:r>
              <a:rPr lang="en-US" sz="2400" dirty="0"/>
              <a:t>Student Support? </a:t>
            </a:r>
          </a:p>
          <a:p>
            <a:pPr lvl="1"/>
            <a:r>
              <a:rPr lang="en-US" sz="2000" dirty="0"/>
              <a:t>Academic support services</a:t>
            </a:r>
          </a:p>
          <a:p>
            <a:pPr lvl="1"/>
            <a:r>
              <a:rPr lang="en-US" sz="2000" dirty="0"/>
              <a:t>Dynamic spaces</a:t>
            </a:r>
          </a:p>
          <a:p>
            <a:pPr lvl="1"/>
            <a:r>
              <a:rPr lang="en-US" sz="2000" dirty="0"/>
              <a:t>Scholarly resources</a:t>
            </a:r>
          </a:p>
          <a:p>
            <a:r>
              <a:rPr lang="en-US" sz="2400" dirty="0"/>
              <a:t>Current Budget? </a:t>
            </a:r>
          </a:p>
          <a:p>
            <a:pPr lvl="1"/>
            <a:r>
              <a:rPr lang="en-US" sz="2200" dirty="0"/>
              <a:t>Minimal funding available for book budget; only supplemental funds</a:t>
            </a:r>
          </a:p>
          <a:p>
            <a:r>
              <a:rPr lang="en-US" sz="2400" dirty="0"/>
              <a:t>Future Impact? </a:t>
            </a:r>
          </a:p>
          <a:p>
            <a:pPr lvl="1"/>
            <a:r>
              <a:rPr lang="en-US" sz="2200" dirty="0"/>
              <a:t>The requested increase would build our physical collection so students can access information that may only be found in books</a:t>
            </a:r>
          </a:p>
        </p:txBody>
      </p:sp>
    </p:spTree>
    <p:extLst>
      <p:ext uri="{BB962C8B-B14F-4D97-AF65-F5344CB8AC3E}">
        <p14:creationId xmlns:p14="http://schemas.microsoft.com/office/powerpoint/2010/main" val="65510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Student Fees Funding</a:t>
            </a:r>
          </a:p>
        </p:txBody>
      </p:sp>
      <p:sp>
        <p:nvSpPr>
          <p:cNvPr id="3" name="Content Placeholder 2"/>
          <p:cNvSpPr>
            <a:spLocks noGrp="1"/>
          </p:cNvSpPr>
          <p:nvPr>
            <p:ph idx="1"/>
          </p:nvPr>
        </p:nvSpPr>
        <p:spPr>
          <a:xfrm>
            <a:off x="677334" y="1453243"/>
            <a:ext cx="8596668" cy="4588119"/>
          </a:xfrm>
        </p:spPr>
        <p:txBody>
          <a:bodyPr/>
          <a:lstStyle/>
          <a:p>
            <a:r>
              <a:rPr lang="en-US" dirty="0"/>
              <a:t>Current SLF? </a:t>
            </a:r>
          </a:p>
          <a:p>
            <a:pPr lvl="1"/>
            <a:r>
              <a:rPr lang="en-US" dirty="0"/>
              <a:t>Currently the Libraries receive $3.32/credit</a:t>
            </a:r>
          </a:p>
          <a:p>
            <a:endParaRPr lang="en-US" dirty="0"/>
          </a:p>
          <a:p>
            <a:r>
              <a:rPr lang="en-US" dirty="0"/>
              <a:t>Portion of the student fees?</a:t>
            </a:r>
          </a:p>
          <a:p>
            <a:pPr lvl="1"/>
            <a:r>
              <a:rPr lang="en-US" dirty="0"/>
              <a:t>The Libraries receive 8.4% of total NDSU Student Fees</a:t>
            </a:r>
          </a:p>
          <a:p>
            <a:endParaRPr lang="en-US" dirty="0"/>
          </a:p>
          <a:p>
            <a:r>
              <a:rPr lang="en-US" dirty="0"/>
              <a:t>How is it spent? </a:t>
            </a:r>
          </a:p>
          <a:p>
            <a:pPr lvl="1"/>
            <a:r>
              <a:rPr lang="en-US" dirty="0"/>
              <a:t>The Libraries apply 100% of the SLF towards purchasing research material </a:t>
            </a:r>
          </a:p>
          <a:p>
            <a:pPr lvl="1"/>
            <a:r>
              <a:rPr lang="en-US" dirty="0"/>
              <a:t>The last SLF increase in fall 2013 funded additional electronic resources to support students’ education.</a:t>
            </a:r>
          </a:p>
          <a:p>
            <a:endParaRPr lang="en-US" dirty="0"/>
          </a:p>
          <a:p>
            <a:endParaRPr lang="en-US" dirty="0"/>
          </a:p>
          <a:p>
            <a:endParaRPr lang="en-US" dirty="0"/>
          </a:p>
        </p:txBody>
      </p:sp>
    </p:spTree>
    <p:extLst>
      <p:ext uri="{BB962C8B-B14F-4D97-AF65-F5344CB8AC3E}">
        <p14:creationId xmlns:p14="http://schemas.microsoft.com/office/powerpoint/2010/main" val="115055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for Fee Increase Request</a:t>
            </a:r>
          </a:p>
        </p:txBody>
      </p:sp>
      <p:sp>
        <p:nvSpPr>
          <p:cNvPr id="3" name="Content Placeholder 2"/>
          <p:cNvSpPr>
            <a:spLocks noGrp="1"/>
          </p:cNvSpPr>
          <p:nvPr>
            <p:ph idx="1"/>
          </p:nvPr>
        </p:nvSpPr>
        <p:spPr>
          <a:xfrm>
            <a:off x="677334" y="1224643"/>
            <a:ext cx="8596668" cy="5470071"/>
          </a:xfrm>
        </p:spPr>
        <p:txBody>
          <a:bodyPr>
            <a:normAutofit fontScale="77500" lnSpcReduction="20000"/>
          </a:bodyPr>
          <a:lstStyle/>
          <a:p>
            <a:r>
              <a:rPr lang="en-US" dirty="0"/>
              <a:t>Why?</a:t>
            </a:r>
          </a:p>
          <a:p>
            <a:pPr lvl="1"/>
            <a:r>
              <a:rPr lang="en-US" dirty="0"/>
              <a:t>The Libraries need additional funds to develop and sustain a physical research collection that supports student scholarship and success</a:t>
            </a:r>
          </a:p>
          <a:p>
            <a:pPr lvl="1"/>
            <a:r>
              <a:rPr lang="en-US" dirty="0"/>
              <a:t>Our current collection is outdated</a:t>
            </a:r>
          </a:p>
          <a:p>
            <a:pPr>
              <a:lnSpc>
                <a:spcPct val="110000"/>
              </a:lnSpc>
            </a:pPr>
            <a:r>
              <a:rPr lang="en-US" dirty="0"/>
              <a:t>How much? </a:t>
            </a:r>
          </a:p>
          <a:p>
            <a:pPr lvl="1">
              <a:lnSpc>
                <a:spcPct val="110000"/>
              </a:lnSpc>
            </a:pPr>
            <a:r>
              <a:rPr lang="en-US" dirty="0"/>
              <a:t>The Libraries are asking for $0.53/credit as our primary request; $0.28/credit as our secondary</a:t>
            </a:r>
          </a:p>
          <a:p>
            <a:pPr lvl="1">
              <a:lnSpc>
                <a:spcPct val="110000"/>
              </a:lnSpc>
            </a:pPr>
            <a:r>
              <a:rPr lang="en-US" dirty="0"/>
              <a:t>This would net approx. $162,000 in annual revenue; over 3 ½ times the current budget; or ~$85,600 for secondary</a:t>
            </a:r>
          </a:p>
          <a:p>
            <a:pPr>
              <a:lnSpc>
                <a:spcPct val="110000"/>
              </a:lnSpc>
            </a:pPr>
            <a:r>
              <a:rPr lang="en-US" dirty="0"/>
              <a:t>Current Deficiencies? </a:t>
            </a:r>
          </a:p>
          <a:p>
            <a:pPr lvl="1"/>
            <a:r>
              <a:rPr lang="en-US" dirty="0"/>
              <a:t>Gaps in collection</a:t>
            </a:r>
          </a:p>
          <a:p>
            <a:pPr lvl="1"/>
            <a:r>
              <a:rPr lang="en-US" dirty="0"/>
              <a:t>Weren’t always the research university we are now; insufficient collections for re-accreditation</a:t>
            </a:r>
          </a:p>
          <a:p>
            <a:pPr lvl="1"/>
            <a:r>
              <a:rPr lang="en-US" dirty="0"/>
              <a:t>~$405 spent on each subject</a:t>
            </a:r>
          </a:p>
          <a:p>
            <a:pPr lvl="1"/>
            <a:r>
              <a:rPr lang="en-US" dirty="0"/>
              <a:t>Each year’s inflation typically equals a deficit; 1% of inflation (FY17) is ~$34,000</a:t>
            </a:r>
          </a:p>
          <a:p>
            <a:pPr>
              <a:lnSpc>
                <a:spcPct val="110000"/>
              </a:lnSpc>
            </a:pPr>
            <a:r>
              <a:rPr lang="en-US" dirty="0"/>
              <a:t>Challenges?</a:t>
            </a:r>
          </a:p>
          <a:p>
            <a:pPr lvl="1">
              <a:lnSpc>
                <a:spcPct val="110000"/>
              </a:lnSpc>
            </a:pPr>
            <a:r>
              <a:rPr lang="en-US" dirty="0"/>
              <a:t>The Libraries cannot increase the book budget without cutting other resources </a:t>
            </a:r>
          </a:p>
          <a:p>
            <a:pPr lvl="1">
              <a:lnSpc>
                <a:spcPct val="110000"/>
              </a:lnSpc>
            </a:pPr>
            <a:r>
              <a:rPr lang="en-US" dirty="0"/>
              <a:t>The average cost of a book is going up. In FY16 it was $107.29, in FY14 it was $81.77</a:t>
            </a:r>
          </a:p>
          <a:p>
            <a:pPr>
              <a:lnSpc>
                <a:spcPct val="110000"/>
              </a:lnSpc>
            </a:pPr>
            <a:r>
              <a:rPr lang="en-US" dirty="0"/>
              <a:t>External Factors? </a:t>
            </a:r>
          </a:p>
          <a:p>
            <a:pPr lvl="1">
              <a:lnSpc>
                <a:spcPct val="110000"/>
              </a:lnSpc>
            </a:pPr>
            <a:r>
              <a:rPr lang="en-US" dirty="0"/>
              <a:t>State wide budget cuts; if any funds exist at year-end, there is insufficient time to purchase books</a:t>
            </a:r>
          </a:p>
          <a:p>
            <a:pPr>
              <a:lnSpc>
                <a:spcPct val="200000"/>
              </a:lnSpc>
            </a:pPr>
            <a:endParaRPr lang="en-US" dirty="0"/>
          </a:p>
          <a:p>
            <a:pPr marL="0" indent="0">
              <a:lnSpc>
                <a:spcPct val="200000"/>
              </a:lnSpc>
              <a:buNone/>
            </a:pPr>
            <a:endParaRPr lang="en-US" dirty="0"/>
          </a:p>
          <a:p>
            <a:pPr marL="0" indent="0">
              <a:lnSpc>
                <a:spcPct val="200000"/>
              </a:lnSpc>
              <a:buNone/>
            </a:pPr>
            <a:endParaRPr lang="en-US" dirty="0"/>
          </a:p>
        </p:txBody>
      </p:sp>
    </p:spTree>
    <p:extLst>
      <p:ext uri="{BB962C8B-B14F-4D97-AF65-F5344CB8AC3E}">
        <p14:creationId xmlns:p14="http://schemas.microsoft.com/office/powerpoint/2010/main" val="53894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Student Fees</a:t>
            </a:r>
          </a:p>
        </p:txBody>
      </p:sp>
      <p:sp>
        <p:nvSpPr>
          <p:cNvPr id="3" name="Content Placeholder 2"/>
          <p:cNvSpPr>
            <a:spLocks noGrp="1"/>
          </p:cNvSpPr>
          <p:nvPr>
            <p:ph idx="1"/>
          </p:nvPr>
        </p:nvSpPr>
        <p:spPr>
          <a:xfrm>
            <a:off x="677334" y="1502229"/>
            <a:ext cx="8596668" cy="4539133"/>
          </a:xfrm>
        </p:spPr>
        <p:txBody>
          <a:bodyPr>
            <a:normAutofit/>
          </a:bodyPr>
          <a:lstStyle/>
          <a:p>
            <a:r>
              <a:rPr lang="en-US" dirty="0"/>
              <a:t>Why is the SLF essential? </a:t>
            </a:r>
          </a:p>
          <a:p>
            <a:pPr lvl="1"/>
            <a:r>
              <a:rPr lang="en-US" dirty="0"/>
              <a:t>Our state appropriations and SLF = 98% of our material budget</a:t>
            </a:r>
          </a:p>
          <a:p>
            <a:pPr lvl="1"/>
            <a:r>
              <a:rPr lang="en-US" dirty="0"/>
              <a:t>Historical inflation at 5.64%</a:t>
            </a:r>
            <a:endParaRPr lang="en-US" dirty="0">
              <a:solidFill>
                <a:srgbClr val="FF0000"/>
              </a:solidFill>
            </a:endParaRPr>
          </a:p>
          <a:p>
            <a:pPr lvl="1"/>
            <a:r>
              <a:rPr lang="en-US" sz="1500" dirty="0"/>
              <a:t>The resources added in 2013 are used heavily; at least 15% of the full-text requests in FY15</a:t>
            </a:r>
          </a:p>
          <a:p>
            <a:pPr lvl="2"/>
            <a:r>
              <a:rPr lang="en-US" sz="1500" dirty="0"/>
              <a:t>We make sure the SLF is being utilized</a:t>
            </a:r>
          </a:p>
          <a:p>
            <a:pPr marL="914400" lvl="2" indent="0">
              <a:buNone/>
            </a:pPr>
            <a:endParaRPr lang="en-US" sz="1500" dirty="0"/>
          </a:p>
          <a:p>
            <a:r>
              <a:rPr lang="en-US" dirty="0"/>
              <a:t>Other sources of revenue? </a:t>
            </a:r>
          </a:p>
          <a:p>
            <a:pPr lvl="1"/>
            <a:r>
              <a:rPr lang="en-US" dirty="0" err="1"/>
              <a:t>Misc</a:t>
            </a:r>
            <a:r>
              <a:rPr lang="en-US" dirty="0"/>
              <a:t> fines &amp; fees; endowment interest; grants; cost transfers; </a:t>
            </a:r>
            <a:r>
              <a:rPr lang="en-US" dirty="0" err="1"/>
              <a:t>misc</a:t>
            </a:r>
            <a:r>
              <a:rPr lang="en-US" dirty="0"/>
              <a:t> sales</a:t>
            </a:r>
          </a:p>
          <a:p>
            <a:pPr marL="457200" lvl="1" indent="0">
              <a:buNone/>
            </a:pPr>
            <a:endParaRPr lang="en-US" dirty="0"/>
          </a:p>
          <a:p>
            <a:r>
              <a:rPr lang="en-US" dirty="0"/>
              <a:t>Why are these sources insufficient? </a:t>
            </a:r>
          </a:p>
          <a:p>
            <a:pPr lvl="1"/>
            <a:r>
              <a:rPr lang="en-US" dirty="0"/>
              <a:t>They are either limited, inconsistent, or restricted</a:t>
            </a:r>
          </a:p>
        </p:txBody>
      </p:sp>
    </p:spTree>
    <p:extLst>
      <p:ext uri="{BB962C8B-B14F-4D97-AF65-F5344CB8AC3E}">
        <p14:creationId xmlns:p14="http://schemas.microsoft.com/office/powerpoint/2010/main" val="149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Context of Student Fees</a:t>
            </a:r>
          </a:p>
        </p:txBody>
      </p:sp>
      <p:sp>
        <p:nvSpPr>
          <p:cNvPr id="3" name="Content Placeholder 2"/>
          <p:cNvSpPr>
            <a:spLocks noGrp="1"/>
          </p:cNvSpPr>
          <p:nvPr>
            <p:ph idx="1"/>
          </p:nvPr>
        </p:nvSpPr>
        <p:spPr>
          <a:xfrm>
            <a:off x="677334" y="1371601"/>
            <a:ext cx="8596668" cy="5331278"/>
          </a:xfrm>
        </p:spPr>
        <p:txBody>
          <a:bodyPr>
            <a:normAutofit/>
          </a:bodyPr>
          <a:lstStyle/>
          <a:p>
            <a:r>
              <a:rPr lang="en-US" dirty="0"/>
              <a:t>Last Student Library Fee Increase? </a:t>
            </a:r>
          </a:p>
          <a:p>
            <a:pPr lvl="1"/>
            <a:r>
              <a:rPr lang="en-US" dirty="0"/>
              <a:t>The last SLF increase was in fiscal year 2013-2014; effective fall 2013</a:t>
            </a:r>
          </a:p>
          <a:p>
            <a:endParaRPr lang="en-US" dirty="0"/>
          </a:p>
          <a:p>
            <a:r>
              <a:rPr lang="en-US" dirty="0"/>
              <a:t>Performance from that increase: </a:t>
            </a:r>
          </a:p>
          <a:p>
            <a:pPr lvl="1"/>
            <a:r>
              <a:rPr lang="en-US" dirty="0"/>
              <a:t>The Libraries subscribed to multiple journal packages, such as Education Source, Lexis Nexis, and SciTech Collection </a:t>
            </a:r>
            <a:endParaRPr lang="en-US" dirty="0">
              <a:solidFill>
                <a:srgbClr val="FF0000"/>
              </a:solidFill>
            </a:endParaRPr>
          </a:p>
          <a:p>
            <a:pPr lvl="1"/>
            <a:r>
              <a:rPr lang="en-US" dirty="0"/>
              <a:t>Librarians use these resources daily for their reference services, individual consultations, and instruction</a:t>
            </a:r>
          </a:p>
          <a:p>
            <a:pPr lvl="2"/>
            <a:endParaRPr lang="en-US" dirty="0"/>
          </a:p>
          <a:p>
            <a:r>
              <a:rPr lang="en-US" dirty="0"/>
              <a:t>Student Response? </a:t>
            </a:r>
          </a:p>
          <a:p>
            <a:pPr lvl="1"/>
            <a:r>
              <a:rPr lang="en-US" dirty="0"/>
              <a:t>Student use is increasing </a:t>
            </a:r>
          </a:p>
          <a:p>
            <a:pPr lvl="2"/>
            <a:r>
              <a:rPr lang="en-US" dirty="0"/>
              <a:t>In FY16, we had 247,088 catalog searches; 7,987 ref questions; and 5,226 students reached during instruction sessions</a:t>
            </a:r>
          </a:p>
          <a:p>
            <a:pPr lvl="2"/>
            <a:r>
              <a:rPr lang="en-US" dirty="0"/>
              <a:t>And in spring of 2016 alone, we had 168,370 visitors</a:t>
            </a:r>
          </a:p>
        </p:txBody>
      </p:sp>
    </p:spTree>
    <p:extLst>
      <p:ext uri="{BB962C8B-B14F-4D97-AF65-F5344CB8AC3E}">
        <p14:creationId xmlns:p14="http://schemas.microsoft.com/office/powerpoint/2010/main" val="420248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Contingency Plan</a:t>
            </a:r>
          </a:p>
        </p:txBody>
      </p:sp>
      <p:sp>
        <p:nvSpPr>
          <p:cNvPr id="3" name="Content Placeholder 2"/>
          <p:cNvSpPr>
            <a:spLocks noGrp="1"/>
          </p:cNvSpPr>
          <p:nvPr>
            <p:ph idx="1"/>
          </p:nvPr>
        </p:nvSpPr>
        <p:spPr>
          <a:xfrm>
            <a:off x="677334" y="1534887"/>
            <a:ext cx="8596668" cy="4506476"/>
          </a:xfrm>
        </p:spPr>
        <p:txBody>
          <a:bodyPr/>
          <a:lstStyle/>
          <a:p>
            <a:endParaRPr lang="en-US" dirty="0"/>
          </a:p>
          <a:p>
            <a:r>
              <a:rPr lang="en-US" dirty="0"/>
              <a:t>Secondary Increase? </a:t>
            </a:r>
          </a:p>
          <a:p>
            <a:pPr lvl="1"/>
            <a:r>
              <a:rPr lang="en-US" dirty="0"/>
              <a:t>With a partial fee increase, the Libraries could approach the previous book budget of approximately $100,000/year, rather than the current $46,500</a:t>
            </a:r>
          </a:p>
          <a:p>
            <a:pPr lvl="1"/>
            <a:r>
              <a:rPr lang="en-US" dirty="0"/>
              <a:t>It would create a permanent and dependable budget</a:t>
            </a:r>
          </a:p>
          <a:p>
            <a:r>
              <a:rPr lang="en-US" dirty="0"/>
              <a:t>No Increase? </a:t>
            </a:r>
          </a:p>
          <a:p>
            <a:pPr lvl="1"/>
            <a:r>
              <a:rPr lang="en-US" dirty="0"/>
              <a:t>The Libraries will do our due diligence to provide as much to a book budget as we can</a:t>
            </a:r>
          </a:p>
          <a:p>
            <a:pPr lvl="1"/>
            <a:r>
              <a:rPr lang="en-US" dirty="0"/>
              <a:t>The most likely means will continue to come from supplemental funding </a:t>
            </a:r>
          </a:p>
        </p:txBody>
      </p:sp>
    </p:spTree>
    <p:extLst>
      <p:ext uri="{BB962C8B-B14F-4D97-AF65-F5344CB8AC3E}">
        <p14:creationId xmlns:p14="http://schemas.microsoft.com/office/powerpoint/2010/main" val="70740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Plan to Improve</a:t>
            </a:r>
          </a:p>
        </p:txBody>
      </p:sp>
      <p:sp>
        <p:nvSpPr>
          <p:cNvPr id="3" name="Content Placeholder 2"/>
          <p:cNvSpPr>
            <a:spLocks noGrp="1"/>
          </p:cNvSpPr>
          <p:nvPr>
            <p:ph idx="1"/>
          </p:nvPr>
        </p:nvSpPr>
        <p:spPr>
          <a:xfrm>
            <a:off x="677334" y="1494065"/>
            <a:ext cx="8596668" cy="4547298"/>
          </a:xfrm>
        </p:spPr>
        <p:txBody>
          <a:bodyPr/>
          <a:lstStyle/>
          <a:p>
            <a:r>
              <a:rPr lang="en-US" dirty="0"/>
              <a:t>Library Improvements? </a:t>
            </a:r>
          </a:p>
          <a:p>
            <a:pPr lvl="1"/>
            <a:r>
              <a:rPr lang="en-US" dirty="0"/>
              <a:t>Continued assessment of services and student feedback in order to meet the research resources and services essential for student success. </a:t>
            </a:r>
          </a:p>
          <a:p>
            <a:pPr lvl="1"/>
            <a:r>
              <a:rPr lang="en-US" dirty="0"/>
              <a:t>More intense interactions with colleges and departments. </a:t>
            </a:r>
          </a:p>
          <a:p>
            <a:pPr marL="457200" lvl="1" indent="0">
              <a:buNone/>
            </a:pPr>
            <a:endParaRPr lang="en-US" dirty="0"/>
          </a:p>
          <a:p>
            <a:r>
              <a:rPr lang="en-US" dirty="0"/>
              <a:t>Current Initiatives? </a:t>
            </a:r>
          </a:p>
          <a:p>
            <a:pPr lvl="1"/>
            <a:r>
              <a:rPr lang="en-US" dirty="0"/>
              <a:t>Continued collection assessment and subscription negotiations</a:t>
            </a:r>
          </a:p>
          <a:p>
            <a:pPr lvl="1"/>
            <a:r>
              <a:rPr lang="en-US" dirty="0"/>
              <a:t>Upgraded spaces and resources </a:t>
            </a:r>
          </a:p>
          <a:p>
            <a:pPr marL="457200" lvl="1" indent="0">
              <a:buNone/>
            </a:pPr>
            <a:endParaRPr lang="en-US" dirty="0"/>
          </a:p>
          <a:p>
            <a:r>
              <a:rPr lang="en-US" dirty="0"/>
              <a:t>Future Student Service? </a:t>
            </a:r>
          </a:p>
          <a:p>
            <a:pPr lvl="1"/>
            <a:r>
              <a:rPr lang="en-US" dirty="0"/>
              <a:t>Increase instruction and research assistance</a:t>
            </a:r>
          </a:p>
          <a:p>
            <a:pPr lvl="1"/>
            <a:r>
              <a:rPr lang="en-US" dirty="0"/>
              <a:t>24/7 Planning and other student events </a:t>
            </a:r>
          </a:p>
          <a:p>
            <a:endParaRPr lang="en-US" dirty="0"/>
          </a:p>
        </p:txBody>
      </p:sp>
    </p:spTree>
    <p:extLst>
      <p:ext uri="{BB962C8B-B14F-4D97-AF65-F5344CB8AC3E}">
        <p14:creationId xmlns:p14="http://schemas.microsoft.com/office/powerpoint/2010/main" val="944406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1806"/>
            <a:ext cx="8596668" cy="691978"/>
          </a:xfrm>
        </p:spPr>
        <p:txBody>
          <a:bodyPr/>
          <a:lstStyle/>
          <a:p>
            <a:pPr algn="ctr"/>
            <a:r>
              <a:rPr lang="en-US" dirty="0"/>
              <a:t>Thank You! </a:t>
            </a:r>
          </a:p>
        </p:txBody>
      </p:sp>
      <p:sp>
        <p:nvSpPr>
          <p:cNvPr id="3" name="Content Placeholder 2"/>
          <p:cNvSpPr>
            <a:spLocks noGrp="1"/>
          </p:cNvSpPr>
          <p:nvPr>
            <p:ph idx="1"/>
          </p:nvPr>
        </p:nvSpPr>
        <p:spPr>
          <a:xfrm>
            <a:off x="677334" y="749642"/>
            <a:ext cx="8596668" cy="5947719"/>
          </a:xfrm>
        </p:spPr>
        <p:txBody>
          <a:bodyPr>
            <a:normAutofit/>
          </a:bodyPr>
          <a:lstStyle/>
          <a:p>
            <a:r>
              <a:rPr lang="en-US" dirty="0"/>
              <a:t>NDSU Libraries = Patron Success! </a:t>
            </a:r>
          </a:p>
          <a:p>
            <a:pPr lvl="1"/>
            <a:r>
              <a:rPr lang="en-US" dirty="0"/>
              <a:t>“My library is important because the best thing a college can do for the education of its students, professors, and staff members is provide the means to educate themselves as much as they can imagine. Our library is that means.” – Sara Cramer, Senior in Management Information Systems</a:t>
            </a:r>
          </a:p>
          <a:p>
            <a:pPr lvl="1"/>
            <a:r>
              <a:rPr lang="en-US" dirty="0"/>
              <a:t>“The booth style seating in the lower level of the library provides the perfect place to do homework, talk, laugh, and eat ramen, all by romantic (fake) candle light. Thanks NDSU Libraries for providing us college students with ways to make those long nights of studying more enjoyable!” – Natalia Martinez, Senior in English</a:t>
            </a:r>
          </a:p>
          <a:p>
            <a:pPr lvl="1"/>
            <a:r>
              <a:rPr lang="en-US" dirty="0"/>
              <a:t>“Our scholars meet one-on-one with library mentors (librarians) to support them in their individual research activities and for guidance through the research process. This builds the confidence of our scholars and aides in their progression through the TRIO McNair Scholars Program which in turn increase their retention.” – Anna Sheppard, Asst. Director of TRIO</a:t>
            </a:r>
          </a:p>
          <a:p>
            <a:pPr lvl="1"/>
            <a:r>
              <a:rPr lang="en-US" dirty="0"/>
              <a:t>When asked “why is the library important to you?”, we rec’d “cause books”, “the spirit of learning”, “it is a place where you can relax and discover a new world of information” - Anonymous</a:t>
            </a:r>
          </a:p>
          <a:p>
            <a:r>
              <a:rPr lang="en-US" dirty="0"/>
              <a:t>Questions? </a:t>
            </a:r>
          </a:p>
        </p:txBody>
      </p:sp>
    </p:spTree>
    <p:extLst>
      <p:ext uri="{BB962C8B-B14F-4D97-AF65-F5344CB8AC3E}">
        <p14:creationId xmlns:p14="http://schemas.microsoft.com/office/powerpoint/2010/main" val="42658654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26992</TotalTime>
  <Words>852</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 NDSU Libraries  Alissa Kuntz  Assistant to the Dean of Libraries</vt:lpstr>
      <vt:lpstr>NDSU Libraries </vt:lpstr>
      <vt:lpstr>Current Student Fees Funding</vt:lpstr>
      <vt:lpstr>Reason for Fee Increase Request</vt:lpstr>
      <vt:lpstr>Impact of Student Fees</vt:lpstr>
      <vt:lpstr>Historical Context of Student Fees</vt:lpstr>
      <vt:lpstr>Contingency Plan</vt:lpstr>
      <vt:lpstr>How We Plan to Improve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HERE”</dc:title>
  <dc:creator>Mason Wenzel</dc:creator>
  <cp:lastModifiedBy>Seth Bisbee</cp:lastModifiedBy>
  <cp:revision>80</cp:revision>
  <cp:lastPrinted>2017-01-19T20:15:19Z</cp:lastPrinted>
  <dcterms:created xsi:type="dcterms:W3CDTF">2016-10-21T19:57:29Z</dcterms:created>
  <dcterms:modified xsi:type="dcterms:W3CDTF">2017-01-25T17:38:12Z</dcterms:modified>
</cp:coreProperties>
</file>