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69" r:id="rId2"/>
    <p:sldId id="270" r:id="rId3"/>
    <p:sldId id="273" r:id="rId4"/>
    <p:sldId id="278" r:id="rId5"/>
    <p:sldId id="280" r:id="rId6"/>
    <p:sldId id="281" r:id="rId7"/>
    <p:sldId id="282" r:id="rId8"/>
    <p:sldId id="274" r:id="rId9"/>
    <p:sldId id="283" r:id="rId10"/>
    <p:sldId id="288" r:id="rId11"/>
    <p:sldId id="284" r:id="rId12"/>
    <p:sldId id="300" r:id="rId13"/>
    <p:sldId id="258" r:id="rId14"/>
    <p:sldId id="299" r:id="rId15"/>
    <p:sldId id="301" r:id="rId16"/>
    <p:sldId id="287" r:id="rId17"/>
    <p:sldId id="286" r:id="rId18"/>
    <p:sldId id="291" r:id="rId19"/>
    <p:sldId id="289" r:id="rId20"/>
    <p:sldId id="292" r:id="rId21"/>
    <p:sldId id="293" r:id="rId22"/>
    <p:sldId id="267" r:id="rId23"/>
    <p:sldId id="294" r:id="rId24"/>
    <p:sldId id="295" r:id="rId25"/>
    <p:sldId id="297" r:id="rId26"/>
    <p:sldId id="268" r:id="rId27"/>
    <p:sldId id="265" r:id="rId28"/>
    <p:sldId id="298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35" autoAdjust="0"/>
    <p:restoredTop sz="50000"/>
  </p:normalViewPr>
  <p:slideViewPr>
    <p:cSldViewPr snapToGrid="0">
      <p:cViewPr varScale="1">
        <p:scale>
          <a:sx n="34" d="100"/>
          <a:sy n="34" d="100"/>
        </p:scale>
        <p:origin x="174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D4D3B-1B34-3545-9581-C561AAF9274D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F9B8C-6A67-A34B-AED1-0E3E2B089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16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9B8C-6A67-A34B-AED1-0E3E2B0890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99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9B8C-6A67-A34B-AED1-0E3E2B0890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95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9B8C-6A67-A34B-AED1-0E3E2B0890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41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9B8C-6A67-A34B-AED1-0E3E2B0890E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19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9B8C-6A67-A34B-AED1-0E3E2B0890E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66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2"/>
                </a:solidFill>
              </a:rPr>
              <a:t>Technology Fee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Advisory Committee</a:t>
            </a:r>
            <a:br>
              <a:rPr lang="en-US" dirty="0">
                <a:solidFill>
                  <a:schemeClr val="accent2"/>
                </a:solidFill>
              </a:rPr>
            </a:br>
            <a:br>
              <a:rPr lang="en-US" dirty="0"/>
            </a:br>
            <a:r>
              <a:rPr lang="en-US" dirty="0"/>
              <a:t>Fee Request</a:t>
            </a:r>
          </a:p>
        </p:txBody>
      </p:sp>
    </p:spTree>
    <p:extLst>
      <p:ext uri="{BB962C8B-B14F-4D97-AF65-F5344CB8AC3E}">
        <p14:creationId xmlns:p14="http://schemas.microsoft.com/office/powerpoint/2010/main" val="676948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Technology Fee Funding (Cont.)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7334" y="1741489"/>
            <a:ext cx="8596668" cy="413861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3800" dirty="0"/>
              <a:t>Install base:</a:t>
            </a:r>
          </a:p>
          <a:p>
            <a:pPr>
              <a:spcBef>
                <a:spcPts val="0"/>
              </a:spcBef>
            </a:pPr>
            <a:endParaRPr lang="en-US" sz="3800" dirty="0"/>
          </a:p>
          <a:p>
            <a:pPr>
              <a:spcBef>
                <a:spcPts val="0"/>
              </a:spcBef>
            </a:pPr>
            <a:r>
              <a:rPr lang="en-US" sz="3300" dirty="0"/>
              <a:t>172 classrooms (155 general purpose)</a:t>
            </a:r>
          </a:p>
          <a:p>
            <a:pPr>
              <a:spcBef>
                <a:spcPts val="0"/>
              </a:spcBef>
            </a:pPr>
            <a:endParaRPr lang="en-US" sz="3300" dirty="0"/>
          </a:p>
          <a:p>
            <a:pPr>
              <a:spcBef>
                <a:spcPts val="0"/>
              </a:spcBef>
            </a:pPr>
            <a:r>
              <a:rPr lang="en-US" sz="3300" dirty="0"/>
              <a:t>33 computer labs in 22 buildings (26)</a:t>
            </a:r>
          </a:p>
          <a:p>
            <a:pPr>
              <a:spcBef>
                <a:spcPts val="0"/>
              </a:spcBef>
            </a:pPr>
            <a:endParaRPr lang="en-US" sz="3300" dirty="0"/>
          </a:p>
          <a:p>
            <a:pPr>
              <a:spcBef>
                <a:spcPts val="0"/>
              </a:spcBef>
            </a:pPr>
            <a:r>
              <a:rPr lang="en-US" sz="3300" dirty="0"/>
              <a:t>41 student </a:t>
            </a:r>
            <a:r>
              <a:rPr lang="en-US" sz="3300" dirty="0" err="1"/>
              <a:t>collab</a:t>
            </a:r>
            <a:r>
              <a:rPr lang="en-US" sz="3300" dirty="0"/>
              <a:t> and general use locations</a:t>
            </a:r>
          </a:p>
          <a:p>
            <a:pPr>
              <a:spcBef>
                <a:spcPts val="0"/>
              </a:spcBef>
            </a:pPr>
            <a:endParaRPr lang="en-US" sz="3300" dirty="0"/>
          </a:p>
          <a:p>
            <a:pPr>
              <a:spcBef>
                <a:spcPts val="0"/>
              </a:spcBef>
            </a:pPr>
            <a:r>
              <a:rPr lang="en-US" sz="3300" dirty="0"/>
              <a:t>1,123 classroom and lab computers</a:t>
            </a:r>
          </a:p>
          <a:p>
            <a:pPr>
              <a:spcBef>
                <a:spcPts val="0"/>
              </a:spcBef>
            </a:pPr>
            <a:endParaRPr lang="en-US" sz="3300" dirty="0"/>
          </a:p>
          <a:p>
            <a:pPr>
              <a:spcBef>
                <a:spcPts val="0"/>
              </a:spcBef>
            </a:pPr>
            <a:r>
              <a:rPr lang="en-US" sz="3300" dirty="0"/>
              <a:t>57 </a:t>
            </a:r>
            <a:r>
              <a:rPr lang="en-US" sz="3300" dirty="0" err="1"/>
              <a:t>GoPrint</a:t>
            </a:r>
            <a:r>
              <a:rPr lang="en-US" sz="3300" dirty="0"/>
              <a:t> pay stations and 61 student printers</a:t>
            </a:r>
          </a:p>
          <a:p>
            <a:pPr>
              <a:spcBef>
                <a:spcPts val="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54930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Fee Increase Request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4769"/>
              </p:ext>
            </p:extLst>
          </p:nvPr>
        </p:nvGraphicFramePr>
        <p:xfrm>
          <a:off x="771464" y="2752715"/>
          <a:ext cx="8039100" cy="2286000"/>
        </p:xfrm>
        <a:graphic>
          <a:graphicData uri="http://schemas.openxmlformats.org/drawingml/2006/table">
            <a:tbl>
              <a:tblPr firstRow="1" lastRow="1" bandRow="1">
                <a:tableStyleId>{9DCAF9ED-07DC-4A11-8D7F-57B35C25682E}</a:tableStyleId>
              </a:tblPr>
              <a:tblGrid>
                <a:gridCol w="4555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4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Amount per 12 Credits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A.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Glenn Hill Center (STEM)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$7.56  ($.63)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30 Additional Classrooms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$0  ($.00)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Student</a:t>
                      </a:r>
                      <a:r>
                        <a:rPr lang="en-US" sz="2400" baseline="0" dirty="0"/>
                        <a:t> Salary Increase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$3.36  ($.28)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Total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$10.92 ($.91)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677334" y="1930401"/>
            <a:ext cx="8596668" cy="797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3200" dirty="0"/>
              <a:t>Proposal One – Detail to $.91 Credit Request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0420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Fee Increase Request (Cont.)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77334" y="1930401"/>
            <a:ext cx="8596668" cy="797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3200" dirty="0"/>
              <a:t>Proposal One – Request Calculations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714904"/>
              </p:ext>
            </p:extLst>
          </p:nvPr>
        </p:nvGraphicFramePr>
        <p:xfrm>
          <a:off x="677334" y="2840566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Calculation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Request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Credit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$8.44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$9.35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12-Credit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$101.22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$10.92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$112.14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$202.44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$21.84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$224.28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4806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Fee Increase Request (Cont.)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7334" y="17414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600" dirty="0"/>
              <a:t>Fee per credit - $9.35 ($.91 increase)</a:t>
            </a:r>
          </a:p>
          <a:p>
            <a:pPr>
              <a:spcBef>
                <a:spcPts val="0"/>
              </a:spcBef>
            </a:pPr>
            <a:endParaRPr lang="en-US" sz="3600" dirty="0"/>
          </a:p>
          <a:p>
            <a:pPr>
              <a:spcBef>
                <a:spcPts val="0"/>
              </a:spcBef>
            </a:pPr>
            <a:r>
              <a:rPr lang="en-US" sz="3600" dirty="0"/>
              <a:t>Fee per semester - $112.14 ($10.92)</a:t>
            </a:r>
          </a:p>
          <a:p>
            <a:pPr>
              <a:spcBef>
                <a:spcPts val="0"/>
              </a:spcBef>
            </a:pPr>
            <a:endParaRPr lang="en-US" sz="3600" dirty="0"/>
          </a:p>
          <a:p>
            <a:pPr>
              <a:spcBef>
                <a:spcPts val="0"/>
              </a:spcBef>
            </a:pPr>
            <a:r>
              <a:rPr lang="en-US" sz="3600" dirty="0"/>
              <a:t>Fee per year - $224.28 ($21.72)</a:t>
            </a:r>
          </a:p>
          <a:p>
            <a:pPr>
              <a:spcBef>
                <a:spcPts val="0"/>
              </a:spcBef>
            </a:pPr>
            <a:endParaRPr lang="en-US" sz="3600" dirty="0"/>
          </a:p>
          <a:p>
            <a:pPr>
              <a:spcBef>
                <a:spcPts val="0"/>
              </a:spcBef>
            </a:pPr>
            <a:r>
              <a:rPr lang="en-US" sz="3600" dirty="0"/>
              <a:t>Estimated collections - $2.8m</a:t>
            </a:r>
          </a:p>
          <a:p>
            <a:pPr>
              <a:spcBef>
                <a:spcPts val="0"/>
              </a:spcBef>
            </a:pPr>
            <a:endParaRPr lang="en-US" sz="3600" dirty="0"/>
          </a:p>
          <a:p>
            <a:pPr>
              <a:spcBef>
                <a:spcPts val="0"/>
              </a:spcBef>
            </a:pPr>
            <a:r>
              <a:rPr lang="en-US" sz="3600" dirty="0"/>
              <a:t>Percentage increase from last year’s fee – 11%</a:t>
            </a:r>
          </a:p>
          <a:p>
            <a:pPr>
              <a:spcBef>
                <a:spcPts val="0"/>
              </a:spcBef>
            </a:pPr>
            <a:endParaRPr lang="en-US" sz="3600" dirty="0"/>
          </a:p>
          <a:p>
            <a:pPr>
              <a:spcBef>
                <a:spcPts val="0"/>
              </a:spcBef>
            </a:pPr>
            <a:r>
              <a:rPr lang="en-US" sz="3600" dirty="0"/>
              <a:t>Overall percentage of Student Fee stays – 16%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38949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Fee Increase Request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7334" y="17414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3500" dirty="0"/>
              <a:t>No provision for STEM project refresh:</a:t>
            </a:r>
          </a:p>
          <a:p>
            <a:pPr>
              <a:spcBef>
                <a:spcPts val="0"/>
              </a:spcBef>
            </a:pPr>
            <a:endParaRPr lang="en-US" sz="3000" dirty="0"/>
          </a:p>
          <a:p>
            <a:pPr>
              <a:spcBef>
                <a:spcPts val="0"/>
              </a:spcBef>
            </a:pPr>
            <a:r>
              <a:rPr lang="en-US" sz="3000" dirty="0"/>
              <a:t>30 general purpose classrooms</a:t>
            </a:r>
          </a:p>
          <a:p>
            <a:pPr>
              <a:spcBef>
                <a:spcPts val="0"/>
              </a:spcBef>
            </a:pPr>
            <a:endParaRPr lang="en-US" sz="3000" dirty="0"/>
          </a:p>
          <a:p>
            <a:pPr>
              <a:spcBef>
                <a:spcPts val="0"/>
              </a:spcBef>
            </a:pPr>
            <a:r>
              <a:rPr lang="en-US" sz="3000" dirty="0"/>
              <a:t>Advanced classrooms – SCALE-UP, wet labs, etc.</a:t>
            </a:r>
          </a:p>
          <a:p>
            <a:pPr>
              <a:spcBef>
                <a:spcPts val="0"/>
              </a:spcBef>
            </a:pPr>
            <a:endParaRPr lang="en-US" sz="3000" dirty="0"/>
          </a:p>
          <a:p>
            <a:pPr>
              <a:spcBef>
                <a:spcPts val="0"/>
              </a:spcBef>
            </a:pPr>
            <a:r>
              <a:rPr lang="en-US" sz="3000" dirty="0"/>
              <a:t>48-person computer lab</a:t>
            </a:r>
          </a:p>
          <a:p>
            <a:pPr>
              <a:spcBef>
                <a:spcPts val="0"/>
              </a:spcBef>
            </a:pPr>
            <a:endParaRPr lang="en-US" sz="3000" dirty="0"/>
          </a:p>
          <a:p>
            <a:pPr>
              <a:spcBef>
                <a:spcPts val="0"/>
              </a:spcBef>
            </a:pPr>
            <a:r>
              <a:rPr lang="en-US" sz="3000" dirty="0"/>
              <a:t>Many general use computers, print station, and huddle room systems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8213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Fee Increase Request (Cont.)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7334" y="17414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3200" dirty="0"/>
              <a:t>Full instrumented classrooms:</a:t>
            </a:r>
          </a:p>
          <a:p>
            <a:pPr>
              <a:spcBef>
                <a:spcPts val="0"/>
              </a:spcBef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59" y="2357438"/>
            <a:ext cx="6291850" cy="439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22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Fee Increase Request (Cont.)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7334" y="17414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3200" dirty="0"/>
              <a:t>Retain IT student workers: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IT needs tech-savvy students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Lost good student workers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Walmart starts at $10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Schedule flexibility matched off-campus</a:t>
            </a:r>
          </a:p>
          <a:p>
            <a:pPr>
              <a:spcBef>
                <a:spcPts val="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2059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Fee Increase Request (Cont.)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7334" y="193040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3500" dirty="0"/>
              <a:t>Funding hasn’t kept pace:</a:t>
            </a:r>
          </a:p>
          <a:p>
            <a:pPr>
              <a:spcBef>
                <a:spcPts val="0"/>
              </a:spcBef>
            </a:pPr>
            <a:endParaRPr lang="en-US" sz="3500" dirty="0"/>
          </a:p>
          <a:p>
            <a:pPr>
              <a:spcBef>
                <a:spcPts val="0"/>
              </a:spcBef>
            </a:pPr>
            <a:r>
              <a:rPr lang="en-US" sz="3000" dirty="0"/>
              <a:t>Expenses are over 50% higher than collections</a:t>
            </a:r>
          </a:p>
          <a:p>
            <a:pPr>
              <a:spcBef>
                <a:spcPts val="0"/>
              </a:spcBef>
            </a:pPr>
            <a:endParaRPr lang="en-US" sz="3000" dirty="0"/>
          </a:p>
          <a:p>
            <a:pPr>
              <a:spcBef>
                <a:spcPts val="0"/>
              </a:spcBef>
            </a:pPr>
            <a:r>
              <a:rPr lang="en-US" sz="3000" dirty="0"/>
              <a:t>Central University resources bolster until FY2019</a:t>
            </a:r>
          </a:p>
          <a:p>
            <a:pPr>
              <a:spcBef>
                <a:spcPts val="0"/>
              </a:spcBef>
            </a:pPr>
            <a:endParaRPr lang="en-US" sz="3000" dirty="0"/>
          </a:p>
          <a:p>
            <a:pPr>
              <a:spcBef>
                <a:spcPts val="0"/>
              </a:spcBef>
            </a:pPr>
            <a:r>
              <a:rPr lang="en-US" sz="3000" dirty="0"/>
              <a:t>Maintenance cost increase by ~5% annually</a:t>
            </a:r>
          </a:p>
          <a:p>
            <a:pPr>
              <a:spcBef>
                <a:spcPts val="0"/>
              </a:spcBef>
            </a:pPr>
            <a:endParaRPr lang="en-US" sz="3000" dirty="0"/>
          </a:p>
          <a:p>
            <a:pPr>
              <a:spcBef>
                <a:spcPts val="0"/>
              </a:spcBef>
            </a:pPr>
            <a:r>
              <a:rPr lang="en-US" sz="3000" dirty="0"/>
              <a:t>Starting 7/18, funding is in deficit</a:t>
            </a:r>
          </a:p>
          <a:p>
            <a:pPr>
              <a:spcBef>
                <a:spcPts val="0"/>
              </a:spcBef>
            </a:pPr>
            <a:endParaRPr lang="en-US" sz="3000" dirty="0"/>
          </a:p>
          <a:p>
            <a:pPr>
              <a:spcBef>
                <a:spcPts val="0"/>
              </a:spcBef>
            </a:pPr>
            <a:r>
              <a:rPr lang="en-US" sz="3000" dirty="0"/>
              <a:t>NDUS service agreements dramatically reduced</a:t>
            </a:r>
            <a:endParaRPr lang="en-US" sz="2800" dirty="0"/>
          </a:p>
          <a:p>
            <a:pPr>
              <a:spcBef>
                <a:spcPts val="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6417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Fee Increase Request (Cont.)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930401"/>
            <a:ext cx="7364007" cy="442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08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89089"/>
            <a:ext cx="8596668" cy="388077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A. Glenn Hill Center premised on technology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Market realities for entry level worker rates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Shifting of NDUS costs to NDSU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Functional Consolidation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Maintenance cost increase by ~5% annually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9357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T PPT White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422" y="2246656"/>
            <a:ext cx="8662629" cy="299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03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Technology Fee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7334" y="193040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3200" dirty="0"/>
              <a:t>Technology Fee is essential for IT Division: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40% of budget which can support student technologies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100% of student worker funding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Has allowed requests such as wireless to permeate more quickly</a:t>
            </a:r>
          </a:p>
        </p:txBody>
      </p:sp>
    </p:spTree>
    <p:extLst>
      <p:ext uri="{BB962C8B-B14F-4D97-AF65-F5344CB8AC3E}">
        <p14:creationId xmlns:p14="http://schemas.microsoft.com/office/powerpoint/2010/main" val="816636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Technology Fee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7334" y="193040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3200" dirty="0"/>
              <a:t>Other revenue sources and Tech Fee impact: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b="1" dirty="0"/>
              <a:t>Appropriated funds </a:t>
            </a:r>
            <a:r>
              <a:rPr lang="en-US" sz="2800" dirty="0"/>
              <a:t>– diminishing and not intended to replace Technology Fee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b="1" dirty="0"/>
              <a:t>NDUS service agreements </a:t>
            </a:r>
            <a:r>
              <a:rPr lang="en-US" sz="2800" dirty="0"/>
              <a:t>– diminished rapidly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b="1" dirty="0"/>
              <a:t>Local funds </a:t>
            </a:r>
            <a:r>
              <a:rPr lang="en-US" sz="2800" dirty="0"/>
              <a:t>– cannot be used for anything other than intended purposes</a:t>
            </a:r>
          </a:p>
        </p:txBody>
      </p:sp>
    </p:spTree>
    <p:extLst>
      <p:ext uri="{BB962C8B-B14F-4D97-AF65-F5344CB8AC3E}">
        <p14:creationId xmlns:p14="http://schemas.microsoft.com/office/powerpoint/2010/main" val="1483469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Context of Technology Fee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58573"/>
              </p:ext>
            </p:extLst>
          </p:nvPr>
        </p:nvGraphicFramePr>
        <p:xfrm>
          <a:off x="677334" y="1930400"/>
          <a:ext cx="8128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8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1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8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Credit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Semester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Pre-2004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2004 – 2007 approved staged increase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2012 approved increase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2013 approved increase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2016 increase not approved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$9.61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$230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2017 request (proposal one)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$9.35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$224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2482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Context of Technology Fee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7334" y="193040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3200" dirty="0"/>
              <a:t>Current performance and student response: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Continued to adjust to drastic budget changes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Increased wireless performance and coverage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Classroom technology is now consistently high and expanded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Consistent refreshes and staff growth</a:t>
            </a:r>
          </a:p>
        </p:txBody>
      </p:sp>
    </p:spTree>
    <p:extLst>
      <p:ext uri="{BB962C8B-B14F-4D97-AF65-F5344CB8AC3E}">
        <p14:creationId xmlns:p14="http://schemas.microsoft.com/office/powerpoint/2010/main" val="1276234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Context of Technology Fee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7334" y="193040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3200" dirty="0"/>
              <a:t>2015 rates in North Dakota: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5" y="2475571"/>
            <a:ext cx="6947148" cy="416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62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Contingency Plan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670688"/>
              </p:ext>
            </p:extLst>
          </p:nvPr>
        </p:nvGraphicFramePr>
        <p:xfrm>
          <a:off x="771464" y="2752715"/>
          <a:ext cx="8039100" cy="2286000"/>
        </p:xfrm>
        <a:graphic>
          <a:graphicData uri="http://schemas.openxmlformats.org/drawingml/2006/table">
            <a:tbl>
              <a:tblPr firstRow="1" lastRow="1" bandRow="1">
                <a:tableStyleId>{9DCAF9ED-07DC-4A11-8D7F-57B35C25682E}</a:tableStyleId>
              </a:tblPr>
              <a:tblGrid>
                <a:gridCol w="4555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4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Amount per 12 Credits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A. Glenn Hill Center (STEM)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$7.57  ($.63)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30 Additional Classrooms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$0  ($.00)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Student</a:t>
                      </a:r>
                      <a:r>
                        <a:rPr lang="en-US" sz="2400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Salary Increase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$0  ($.00)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Total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$7.57 ($.63)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677334" y="1930401"/>
            <a:ext cx="8596668" cy="797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3200" dirty="0"/>
              <a:t>Proposal Two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5554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Contingency Plan (Cont.)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7334" y="193040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3200" dirty="0"/>
              <a:t>No additional Technology Fee funds: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Continue to explore alternative funding sources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Prioritize refreshes as funds available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Move to break/fix model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Lower standard of classroom technology</a:t>
            </a:r>
          </a:p>
        </p:txBody>
      </p:sp>
    </p:spTree>
    <p:extLst>
      <p:ext uri="{BB962C8B-B14F-4D97-AF65-F5344CB8AC3E}">
        <p14:creationId xmlns:p14="http://schemas.microsoft.com/office/powerpoint/2010/main" val="707409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Plan to Improve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7334" y="143285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dirty="0"/>
              <a:t>Streamlined resources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More focus on service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People extenders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New account management system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Continued virtualization pilot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Piloting emerging technology</a:t>
            </a:r>
          </a:p>
        </p:txBody>
      </p:sp>
    </p:spTree>
    <p:extLst>
      <p:ext uri="{BB962C8B-B14F-4D97-AF65-F5344CB8AC3E}">
        <p14:creationId xmlns:p14="http://schemas.microsoft.com/office/powerpoint/2010/main" val="9444066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Feedback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7334" y="143285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9032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Serve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89089"/>
            <a:ext cx="8596668" cy="388077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200" dirty="0"/>
              <a:t>Core technologies for all students, including: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/>
          </a:p>
          <a:p>
            <a:pPr>
              <a:spcBef>
                <a:spcPts val="0"/>
              </a:spcBef>
            </a:pPr>
            <a:r>
              <a:rPr lang="en-US" sz="2800" dirty="0"/>
              <a:t>Lab computing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Instrumented classrooms 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Active learning spaces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951" y="2681778"/>
            <a:ext cx="3457749" cy="339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3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Serve Students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89089"/>
            <a:ext cx="8596668" cy="388077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200" dirty="0"/>
              <a:t>Core technologies for all students (Cont.):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Advanced classroom tools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Learning management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Residential technologies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300" y="2652718"/>
            <a:ext cx="4042218" cy="292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88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Serve Students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89089"/>
            <a:ext cx="8596668" cy="388077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200" dirty="0"/>
              <a:t>Core technologies for all students (Cont.):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Real time help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Equipment checkout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Training and workshops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Student Technology Services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668" y="2652718"/>
            <a:ext cx="3439571" cy="315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5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IT Division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89089"/>
            <a:ext cx="8596668" cy="388077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Have continued to grow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Meeting current needs with staff losses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Shifting of NDUS costs to NDSU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Functional Consolidation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226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Division’s Future Impact on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89089"/>
            <a:ext cx="8596668" cy="388077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Continued growth in network resources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Continued growth in support and training services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Classroom technology needs continue to grow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Expanding possibilities integrating between classroom and outside of class services</a:t>
            </a:r>
            <a:endParaRPr lang="en-US" sz="2600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9542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Technology Fee 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Fee per credit - $8.44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Fee per semester - $101.28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Fee per year - $202.56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Estimated collections - $2.6m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Overall percentage of Student Fee – 16%</a:t>
            </a:r>
          </a:p>
        </p:txBody>
      </p:sp>
    </p:spTree>
    <p:extLst>
      <p:ext uri="{BB962C8B-B14F-4D97-AF65-F5344CB8AC3E}">
        <p14:creationId xmlns:p14="http://schemas.microsoft.com/office/powerpoint/2010/main" val="1371499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Technology Fee Funding (Cont.)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5" y="1385793"/>
            <a:ext cx="6510668" cy="535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906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570</TotalTime>
  <Words>834</Words>
  <Application>Microsoft Office PowerPoint</Application>
  <PresentationFormat>Widescreen</PresentationFormat>
  <Paragraphs>254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Trebuchet MS</vt:lpstr>
      <vt:lpstr>Wingdings 3</vt:lpstr>
      <vt:lpstr>Facet</vt:lpstr>
      <vt:lpstr>Technology Fee  Advisory Committee  Fee Request</vt:lpstr>
      <vt:lpstr>PowerPoint Presentation</vt:lpstr>
      <vt:lpstr>How We Serve Students</vt:lpstr>
      <vt:lpstr>How We Serve Students (Cont.)</vt:lpstr>
      <vt:lpstr>How We Serve Students (Cont.)</vt:lpstr>
      <vt:lpstr>State of the IT Division</vt:lpstr>
      <vt:lpstr>IT Division’s Future Impact on Students</vt:lpstr>
      <vt:lpstr>Current Technology Fee Funding</vt:lpstr>
      <vt:lpstr>Current Technology Fee Funding (Cont.)</vt:lpstr>
      <vt:lpstr>Current Technology Fee Funding (Cont.)</vt:lpstr>
      <vt:lpstr>Technology Fee Increase Request</vt:lpstr>
      <vt:lpstr>Technology Fee Increase Request (Cont.)</vt:lpstr>
      <vt:lpstr>Technology Fee Increase Request (Cont.)</vt:lpstr>
      <vt:lpstr>Reasons for Fee Increase Request</vt:lpstr>
      <vt:lpstr>Reasons for Fee Increase Request (Cont.)</vt:lpstr>
      <vt:lpstr>Reasons for Fee Increase Request (Cont.)</vt:lpstr>
      <vt:lpstr>Reasons for Fee Increase Request (Cont.)</vt:lpstr>
      <vt:lpstr>Reasons for Fee Increase Request (Cont.)</vt:lpstr>
      <vt:lpstr>External Factors</vt:lpstr>
      <vt:lpstr>Impact of Technology Fee</vt:lpstr>
      <vt:lpstr>Impact of Technology Fee</vt:lpstr>
      <vt:lpstr>Historical Context of Technology Fee</vt:lpstr>
      <vt:lpstr>Historical Context of Technology Fee</vt:lpstr>
      <vt:lpstr>Historical Context of Technology Fee</vt:lpstr>
      <vt:lpstr>Contingency Plan</vt:lpstr>
      <vt:lpstr>Contingency Plan (Cont.)</vt:lpstr>
      <vt:lpstr>How We Plan to Improve</vt:lpstr>
      <vt:lpstr>Questions and 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“NAME HERE”</dc:title>
  <dc:creator>Mason Wenzel</dc:creator>
  <cp:lastModifiedBy>Seth Bisbee</cp:lastModifiedBy>
  <cp:revision>67</cp:revision>
  <dcterms:created xsi:type="dcterms:W3CDTF">2016-10-21T19:57:29Z</dcterms:created>
  <dcterms:modified xsi:type="dcterms:W3CDTF">2017-02-15T04:23:29Z</dcterms:modified>
</cp:coreProperties>
</file>