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71" r:id="rId3"/>
    <p:sldId id="267" r:id="rId4"/>
    <p:sldId id="257" r:id="rId5"/>
    <p:sldId id="269" r:id="rId6"/>
    <p:sldId id="259" r:id="rId7"/>
    <p:sldId id="258" r:id="rId8"/>
    <p:sldId id="260" r:id="rId9"/>
    <p:sldId id="261" r:id="rId10"/>
    <p:sldId id="262" r:id="rId11"/>
    <p:sldId id="263" r:id="rId12"/>
    <p:sldId id="270" r:id="rId13"/>
    <p:sldId id="265" r:id="rId14"/>
    <p:sldId id="266" r:id="rId15"/>
    <p:sldId id="26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4F79D-2152-47AE-A414-B573C60338F1}" v="7" dt="2025-02-16T22:35:44.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2" d="100"/>
          <a:sy n="112" d="100"/>
        </p:scale>
        <p:origin x="22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F210E-95B0-4869-AF5C-BDA86DCE3C8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2C43F9E-3AEA-4811-9CF7-39A55324A3E9}">
      <dgm:prSet/>
      <dgm:spPr/>
      <dgm:t>
        <a:bodyPr/>
        <a:lstStyle/>
        <a:p>
          <a:r>
            <a:rPr lang="en-US"/>
            <a:t>How do National Guard students describe their experiences of re-entry into college after an academic disruption?</a:t>
          </a:r>
        </a:p>
      </dgm:t>
    </dgm:pt>
    <dgm:pt modelId="{9430908B-A4C3-40DC-8991-70591FB4C01C}" type="parTrans" cxnId="{64B7A773-EF83-4A7B-9B88-CD6BA9F0BC1C}">
      <dgm:prSet/>
      <dgm:spPr/>
      <dgm:t>
        <a:bodyPr/>
        <a:lstStyle/>
        <a:p>
          <a:endParaRPr lang="en-US"/>
        </a:p>
      </dgm:t>
    </dgm:pt>
    <dgm:pt modelId="{3053BF16-4CD5-4F08-9B53-2F2E77F088D2}" type="sibTrans" cxnId="{64B7A773-EF83-4A7B-9B88-CD6BA9F0BC1C}">
      <dgm:prSet/>
      <dgm:spPr/>
      <dgm:t>
        <a:bodyPr/>
        <a:lstStyle/>
        <a:p>
          <a:endParaRPr lang="en-US"/>
        </a:p>
      </dgm:t>
    </dgm:pt>
    <dgm:pt modelId="{1EEBDE67-8EC1-444D-8859-47C21EB54930}">
      <dgm:prSet/>
      <dgm:spPr/>
      <dgm:t>
        <a:bodyPr/>
        <a:lstStyle/>
        <a:p>
          <a:r>
            <a:rPr lang="en-US"/>
            <a:t>How do academic disruptions due to military service affect National Guard students’ ability to re-enroll in college?</a:t>
          </a:r>
        </a:p>
      </dgm:t>
    </dgm:pt>
    <dgm:pt modelId="{2B49A7EA-9D63-4BEF-8B49-9620FFAB50D8}" type="parTrans" cxnId="{D219D10F-49F8-4EA8-98A2-F7C77876C1B9}">
      <dgm:prSet/>
      <dgm:spPr/>
      <dgm:t>
        <a:bodyPr/>
        <a:lstStyle/>
        <a:p>
          <a:endParaRPr lang="en-US"/>
        </a:p>
      </dgm:t>
    </dgm:pt>
    <dgm:pt modelId="{5BDDF9C2-3FE8-473A-9BD4-14797C64AFC7}" type="sibTrans" cxnId="{D219D10F-49F8-4EA8-98A2-F7C77876C1B9}">
      <dgm:prSet/>
      <dgm:spPr/>
      <dgm:t>
        <a:bodyPr/>
        <a:lstStyle/>
        <a:p>
          <a:endParaRPr lang="en-US"/>
        </a:p>
      </dgm:t>
    </dgm:pt>
    <dgm:pt modelId="{F898CA05-7AD8-448D-B7CD-E7B849166F49}">
      <dgm:prSet/>
      <dgm:spPr/>
      <dgm:t>
        <a:bodyPr/>
        <a:lstStyle/>
        <a:p>
          <a:r>
            <a:rPr lang="en-US"/>
            <a:t>How do administrators perceive the impact of institutional policies and procedures on their ability to help National Guard students re-enroll in college after an academic disruption? </a:t>
          </a:r>
        </a:p>
      </dgm:t>
    </dgm:pt>
    <dgm:pt modelId="{30DAAB6B-FD52-4AE0-BACB-BA729CC47F83}" type="parTrans" cxnId="{B3E673A7-3A6A-4CAA-9023-708EB6C013BB}">
      <dgm:prSet/>
      <dgm:spPr/>
      <dgm:t>
        <a:bodyPr/>
        <a:lstStyle/>
        <a:p>
          <a:endParaRPr lang="en-US"/>
        </a:p>
      </dgm:t>
    </dgm:pt>
    <dgm:pt modelId="{D35FD607-4450-4DBD-B067-2AAD3D6E5EB2}" type="sibTrans" cxnId="{B3E673A7-3A6A-4CAA-9023-708EB6C013BB}">
      <dgm:prSet/>
      <dgm:spPr/>
      <dgm:t>
        <a:bodyPr/>
        <a:lstStyle/>
        <a:p>
          <a:endParaRPr lang="en-US"/>
        </a:p>
      </dgm:t>
    </dgm:pt>
    <dgm:pt modelId="{3C433AF3-1636-4CB3-BB6A-F76E40B5B728}" type="pres">
      <dgm:prSet presAssocID="{28FF210E-95B0-4869-AF5C-BDA86DCE3C8A}" presName="root" presStyleCnt="0">
        <dgm:presLayoutVars>
          <dgm:dir/>
          <dgm:resizeHandles val="exact"/>
        </dgm:presLayoutVars>
      </dgm:prSet>
      <dgm:spPr/>
    </dgm:pt>
    <dgm:pt modelId="{9ED4FFB5-A72A-42AE-95CE-95BA28745F5E}" type="pres">
      <dgm:prSet presAssocID="{F2C43F9E-3AEA-4811-9CF7-39A55324A3E9}" presName="compNode" presStyleCnt="0"/>
      <dgm:spPr/>
    </dgm:pt>
    <dgm:pt modelId="{E53B92EF-6C23-4134-9D26-48F8713D6AA5}" type="pres">
      <dgm:prSet presAssocID="{F2C43F9E-3AEA-4811-9CF7-39A55324A3E9}" presName="bgRect" presStyleLbl="bgShp" presStyleIdx="0" presStyleCnt="3"/>
      <dgm:spPr/>
    </dgm:pt>
    <dgm:pt modelId="{83A893AC-A5F8-4E49-9993-765D1CF0D81C}" type="pres">
      <dgm:prSet presAssocID="{F2C43F9E-3AEA-4811-9CF7-39A55324A3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DEADBD7C-0237-472D-A8DA-F173D2E8744F}" type="pres">
      <dgm:prSet presAssocID="{F2C43F9E-3AEA-4811-9CF7-39A55324A3E9}" presName="spaceRect" presStyleCnt="0"/>
      <dgm:spPr/>
    </dgm:pt>
    <dgm:pt modelId="{9F8316D0-7977-4FEE-80FB-06CC31125D96}" type="pres">
      <dgm:prSet presAssocID="{F2C43F9E-3AEA-4811-9CF7-39A55324A3E9}" presName="parTx" presStyleLbl="revTx" presStyleIdx="0" presStyleCnt="3">
        <dgm:presLayoutVars>
          <dgm:chMax val="0"/>
          <dgm:chPref val="0"/>
        </dgm:presLayoutVars>
      </dgm:prSet>
      <dgm:spPr/>
    </dgm:pt>
    <dgm:pt modelId="{0DAC1197-B553-448F-B923-5E9E49067C0E}" type="pres">
      <dgm:prSet presAssocID="{3053BF16-4CD5-4F08-9B53-2F2E77F088D2}" presName="sibTrans" presStyleCnt="0"/>
      <dgm:spPr/>
    </dgm:pt>
    <dgm:pt modelId="{0134801F-D0BB-44A8-A1E6-61738D101135}" type="pres">
      <dgm:prSet presAssocID="{1EEBDE67-8EC1-444D-8859-47C21EB54930}" presName="compNode" presStyleCnt="0"/>
      <dgm:spPr/>
    </dgm:pt>
    <dgm:pt modelId="{AAF4C34C-AECD-4E49-A681-D8851154C753}" type="pres">
      <dgm:prSet presAssocID="{1EEBDE67-8EC1-444D-8859-47C21EB54930}" presName="bgRect" presStyleLbl="bgShp" presStyleIdx="1" presStyleCnt="3"/>
      <dgm:spPr/>
    </dgm:pt>
    <dgm:pt modelId="{389DC846-4AF4-49F6-9445-9ED34983232A}" type="pres">
      <dgm:prSet presAssocID="{1EEBDE67-8EC1-444D-8859-47C21EB549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274E2458-5BDD-4158-A4B8-605308E15D0F}" type="pres">
      <dgm:prSet presAssocID="{1EEBDE67-8EC1-444D-8859-47C21EB54930}" presName="spaceRect" presStyleCnt="0"/>
      <dgm:spPr/>
    </dgm:pt>
    <dgm:pt modelId="{7C3B1502-F39B-4027-9BBB-A1A19EDDF084}" type="pres">
      <dgm:prSet presAssocID="{1EEBDE67-8EC1-444D-8859-47C21EB54930}" presName="parTx" presStyleLbl="revTx" presStyleIdx="1" presStyleCnt="3">
        <dgm:presLayoutVars>
          <dgm:chMax val="0"/>
          <dgm:chPref val="0"/>
        </dgm:presLayoutVars>
      </dgm:prSet>
      <dgm:spPr/>
    </dgm:pt>
    <dgm:pt modelId="{1E3F3721-699F-4D63-A69B-123B8EB6ADFF}" type="pres">
      <dgm:prSet presAssocID="{5BDDF9C2-3FE8-473A-9BD4-14797C64AFC7}" presName="sibTrans" presStyleCnt="0"/>
      <dgm:spPr/>
    </dgm:pt>
    <dgm:pt modelId="{93359325-A531-4E0D-B127-804B1E7FFD0F}" type="pres">
      <dgm:prSet presAssocID="{F898CA05-7AD8-448D-B7CD-E7B849166F49}" presName="compNode" presStyleCnt="0"/>
      <dgm:spPr/>
    </dgm:pt>
    <dgm:pt modelId="{4F1B3980-CCEA-46E4-9BE6-F943EB1ADBCC}" type="pres">
      <dgm:prSet presAssocID="{F898CA05-7AD8-448D-B7CD-E7B849166F49}" presName="bgRect" presStyleLbl="bgShp" presStyleIdx="2" presStyleCnt="3"/>
      <dgm:spPr/>
    </dgm:pt>
    <dgm:pt modelId="{5A0F8F23-FE76-4451-A08F-3670E5FBE1F8}" type="pres">
      <dgm:prSet presAssocID="{F898CA05-7AD8-448D-B7CD-E7B849166F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4825714B-4E29-4611-B1CA-E30F10F409A1}" type="pres">
      <dgm:prSet presAssocID="{F898CA05-7AD8-448D-B7CD-E7B849166F49}" presName="spaceRect" presStyleCnt="0"/>
      <dgm:spPr/>
    </dgm:pt>
    <dgm:pt modelId="{9E7D1AE5-A0BA-430F-A88D-2314A1234A5F}" type="pres">
      <dgm:prSet presAssocID="{F898CA05-7AD8-448D-B7CD-E7B849166F49}" presName="parTx" presStyleLbl="revTx" presStyleIdx="2" presStyleCnt="3">
        <dgm:presLayoutVars>
          <dgm:chMax val="0"/>
          <dgm:chPref val="0"/>
        </dgm:presLayoutVars>
      </dgm:prSet>
      <dgm:spPr/>
    </dgm:pt>
  </dgm:ptLst>
  <dgm:cxnLst>
    <dgm:cxn modelId="{72164A0B-BCFD-42C0-9337-7CD3D31B957E}" type="presOf" srcId="{F898CA05-7AD8-448D-B7CD-E7B849166F49}" destId="{9E7D1AE5-A0BA-430F-A88D-2314A1234A5F}" srcOrd="0" destOrd="0" presId="urn:microsoft.com/office/officeart/2018/2/layout/IconVerticalSolidList"/>
    <dgm:cxn modelId="{D219D10F-49F8-4EA8-98A2-F7C77876C1B9}" srcId="{28FF210E-95B0-4869-AF5C-BDA86DCE3C8A}" destId="{1EEBDE67-8EC1-444D-8859-47C21EB54930}" srcOrd="1" destOrd="0" parTransId="{2B49A7EA-9D63-4BEF-8B49-9620FFAB50D8}" sibTransId="{5BDDF9C2-3FE8-473A-9BD4-14797C64AFC7}"/>
    <dgm:cxn modelId="{64B7A773-EF83-4A7B-9B88-CD6BA9F0BC1C}" srcId="{28FF210E-95B0-4869-AF5C-BDA86DCE3C8A}" destId="{F2C43F9E-3AEA-4811-9CF7-39A55324A3E9}" srcOrd="0" destOrd="0" parTransId="{9430908B-A4C3-40DC-8991-70591FB4C01C}" sibTransId="{3053BF16-4CD5-4F08-9B53-2F2E77F088D2}"/>
    <dgm:cxn modelId="{C690CD7D-569E-421F-992C-73E031E7A626}" type="presOf" srcId="{1EEBDE67-8EC1-444D-8859-47C21EB54930}" destId="{7C3B1502-F39B-4027-9BBB-A1A19EDDF084}" srcOrd="0" destOrd="0" presId="urn:microsoft.com/office/officeart/2018/2/layout/IconVerticalSolidList"/>
    <dgm:cxn modelId="{B3E673A7-3A6A-4CAA-9023-708EB6C013BB}" srcId="{28FF210E-95B0-4869-AF5C-BDA86DCE3C8A}" destId="{F898CA05-7AD8-448D-B7CD-E7B849166F49}" srcOrd="2" destOrd="0" parTransId="{30DAAB6B-FD52-4AE0-BACB-BA729CC47F83}" sibTransId="{D35FD607-4450-4DBD-B067-2AAD3D6E5EB2}"/>
    <dgm:cxn modelId="{A64A98E5-4E18-4521-ABA5-60A75B0A85D5}" type="presOf" srcId="{F2C43F9E-3AEA-4811-9CF7-39A55324A3E9}" destId="{9F8316D0-7977-4FEE-80FB-06CC31125D96}" srcOrd="0" destOrd="0" presId="urn:microsoft.com/office/officeart/2018/2/layout/IconVerticalSolidList"/>
    <dgm:cxn modelId="{30BEF1F3-9246-42D7-8074-48ED017C4E7E}" type="presOf" srcId="{28FF210E-95B0-4869-AF5C-BDA86DCE3C8A}" destId="{3C433AF3-1636-4CB3-BB6A-F76E40B5B728}" srcOrd="0" destOrd="0" presId="urn:microsoft.com/office/officeart/2018/2/layout/IconVerticalSolidList"/>
    <dgm:cxn modelId="{2EED2DB2-07D0-4F47-9D40-6B5E9B8B27D7}" type="presParOf" srcId="{3C433AF3-1636-4CB3-BB6A-F76E40B5B728}" destId="{9ED4FFB5-A72A-42AE-95CE-95BA28745F5E}" srcOrd="0" destOrd="0" presId="urn:microsoft.com/office/officeart/2018/2/layout/IconVerticalSolidList"/>
    <dgm:cxn modelId="{186B100B-F260-4CAC-89C8-4EA2B3BCDAE9}" type="presParOf" srcId="{9ED4FFB5-A72A-42AE-95CE-95BA28745F5E}" destId="{E53B92EF-6C23-4134-9D26-48F8713D6AA5}" srcOrd="0" destOrd="0" presId="urn:microsoft.com/office/officeart/2018/2/layout/IconVerticalSolidList"/>
    <dgm:cxn modelId="{22BAF678-0181-47D8-8890-52A5BC198001}" type="presParOf" srcId="{9ED4FFB5-A72A-42AE-95CE-95BA28745F5E}" destId="{83A893AC-A5F8-4E49-9993-765D1CF0D81C}" srcOrd="1" destOrd="0" presId="urn:microsoft.com/office/officeart/2018/2/layout/IconVerticalSolidList"/>
    <dgm:cxn modelId="{42ADDD1B-2410-4EA6-B512-7B6737579832}" type="presParOf" srcId="{9ED4FFB5-A72A-42AE-95CE-95BA28745F5E}" destId="{DEADBD7C-0237-472D-A8DA-F173D2E8744F}" srcOrd="2" destOrd="0" presId="urn:microsoft.com/office/officeart/2018/2/layout/IconVerticalSolidList"/>
    <dgm:cxn modelId="{4223EA4D-C878-46A3-B350-F6014CD89216}" type="presParOf" srcId="{9ED4FFB5-A72A-42AE-95CE-95BA28745F5E}" destId="{9F8316D0-7977-4FEE-80FB-06CC31125D96}" srcOrd="3" destOrd="0" presId="urn:microsoft.com/office/officeart/2018/2/layout/IconVerticalSolidList"/>
    <dgm:cxn modelId="{8AA8EF08-8F50-4719-BAFE-6C750EACCF99}" type="presParOf" srcId="{3C433AF3-1636-4CB3-BB6A-F76E40B5B728}" destId="{0DAC1197-B553-448F-B923-5E9E49067C0E}" srcOrd="1" destOrd="0" presId="urn:microsoft.com/office/officeart/2018/2/layout/IconVerticalSolidList"/>
    <dgm:cxn modelId="{472BB881-16D1-4D2A-AA73-D55FC8082DBA}" type="presParOf" srcId="{3C433AF3-1636-4CB3-BB6A-F76E40B5B728}" destId="{0134801F-D0BB-44A8-A1E6-61738D101135}" srcOrd="2" destOrd="0" presId="urn:microsoft.com/office/officeart/2018/2/layout/IconVerticalSolidList"/>
    <dgm:cxn modelId="{62FD416F-0050-4482-919A-5C2726DE8E57}" type="presParOf" srcId="{0134801F-D0BB-44A8-A1E6-61738D101135}" destId="{AAF4C34C-AECD-4E49-A681-D8851154C753}" srcOrd="0" destOrd="0" presId="urn:microsoft.com/office/officeart/2018/2/layout/IconVerticalSolidList"/>
    <dgm:cxn modelId="{B446F652-7370-45C3-B4D2-37AEEBA22D55}" type="presParOf" srcId="{0134801F-D0BB-44A8-A1E6-61738D101135}" destId="{389DC846-4AF4-49F6-9445-9ED34983232A}" srcOrd="1" destOrd="0" presId="urn:microsoft.com/office/officeart/2018/2/layout/IconVerticalSolidList"/>
    <dgm:cxn modelId="{4A06CD71-D996-4C3D-A873-158895004609}" type="presParOf" srcId="{0134801F-D0BB-44A8-A1E6-61738D101135}" destId="{274E2458-5BDD-4158-A4B8-605308E15D0F}" srcOrd="2" destOrd="0" presId="urn:microsoft.com/office/officeart/2018/2/layout/IconVerticalSolidList"/>
    <dgm:cxn modelId="{EFA514E0-9D92-4B8A-BFC5-51A031C5D16C}" type="presParOf" srcId="{0134801F-D0BB-44A8-A1E6-61738D101135}" destId="{7C3B1502-F39B-4027-9BBB-A1A19EDDF084}" srcOrd="3" destOrd="0" presId="urn:microsoft.com/office/officeart/2018/2/layout/IconVerticalSolidList"/>
    <dgm:cxn modelId="{3934CDDA-BCD6-4872-AB27-565EA8A0316C}" type="presParOf" srcId="{3C433AF3-1636-4CB3-BB6A-F76E40B5B728}" destId="{1E3F3721-699F-4D63-A69B-123B8EB6ADFF}" srcOrd="3" destOrd="0" presId="urn:microsoft.com/office/officeart/2018/2/layout/IconVerticalSolidList"/>
    <dgm:cxn modelId="{0AEC993F-7BC2-430B-AA88-25EE831E3251}" type="presParOf" srcId="{3C433AF3-1636-4CB3-BB6A-F76E40B5B728}" destId="{93359325-A531-4E0D-B127-804B1E7FFD0F}" srcOrd="4" destOrd="0" presId="urn:microsoft.com/office/officeart/2018/2/layout/IconVerticalSolidList"/>
    <dgm:cxn modelId="{46EEA6AD-6CEE-42C2-8C40-0B2E6224DDB8}" type="presParOf" srcId="{93359325-A531-4E0D-B127-804B1E7FFD0F}" destId="{4F1B3980-CCEA-46E4-9BE6-F943EB1ADBCC}" srcOrd="0" destOrd="0" presId="urn:microsoft.com/office/officeart/2018/2/layout/IconVerticalSolidList"/>
    <dgm:cxn modelId="{ABC4D0EC-35D1-4946-8E2F-97930C4CCD03}" type="presParOf" srcId="{93359325-A531-4E0D-B127-804B1E7FFD0F}" destId="{5A0F8F23-FE76-4451-A08F-3670E5FBE1F8}" srcOrd="1" destOrd="0" presId="urn:microsoft.com/office/officeart/2018/2/layout/IconVerticalSolidList"/>
    <dgm:cxn modelId="{73CC80E3-87B1-4BB2-98C0-4156903C10C8}" type="presParOf" srcId="{93359325-A531-4E0D-B127-804B1E7FFD0F}" destId="{4825714B-4E29-4611-B1CA-E30F10F409A1}" srcOrd="2" destOrd="0" presId="urn:microsoft.com/office/officeart/2018/2/layout/IconVerticalSolidList"/>
    <dgm:cxn modelId="{CF5D16A8-41B2-4F5C-BD0B-0E0652E9D053}" type="presParOf" srcId="{93359325-A531-4E0D-B127-804B1E7FFD0F}" destId="{9E7D1AE5-A0BA-430F-A88D-2314A1234A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91ADC-E2A6-4228-A4CF-1467BA0A9015}" type="doc">
      <dgm:prSet loTypeId="urn:microsoft.com/office/officeart/2018/2/layout/IconVerticalSolidList" loCatId="icon" qsTypeId="urn:microsoft.com/office/officeart/2005/8/quickstyle/simple1" qsCatId="simple" csTypeId="urn:microsoft.com/office/officeart/2018/5/colors/Iconchunking_neutralicontext_accent1_2" csCatId="accent1" phldr="1"/>
      <dgm:spPr/>
      <dgm:t>
        <a:bodyPr/>
        <a:lstStyle/>
        <a:p>
          <a:endParaRPr lang="en-US"/>
        </a:p>
      </dgm:t>
    </dgm:pt>
    <dgm:pt modelId="{FAA88FF8-F03D-4F3D-B77C-7FB9C0A84F86}">
      <dgm:prSet/>
      <dgm:spPr/>
      <dgm:t>
        <a:bodyPr/>
        <a:lstStyle/>
        <a:p>
          <a:pPr>
            <a:lnSpc>
              <a:spcPct val="100000"/>
            </a:lnSpc>
          </a:pPr>
          <a:r>
            <a:rPr lang="en-US" dirty="0">
              <a:latin typeface="Times New Roman"/>
              <a:cs typeface="Times New Roman"/>
            </a:rPr>
            <a:t>Case study of Jacksonville State University (AL)</a:t>
          </a:r>
        </a:p>
      </dgm:t>
    </dgm:pt>
    <dgm:pt modelId="{C8B5C447-EC01-4B9A-AA4F-54B84AE98F9B}" type="parTrans" cxnId="{15376790-81DB-432C-9BAD-1BA8E42BB328}">
      <dgm:prSet/>
      <dgm:spPr/>
      <dgm:t>
        <a:bodyPr/>
        <a:lstStyle/>
        <a:p>
          <a:endParaRPr lang="en-US"/>
        </a:p>
      </dgm:t>
    </dgm:pt>
    <dgm:pt modelId="{27F5853D-8711-4CF4-81DC-CA61CC9A2C11}" type="sibTrans" cxnId="{15376790-81DB-432C-9BAD-1BA8E42BB328}">
      <dgm:prSet/>
      <dgm:spPr/>
      <dgm:t>
        <a:bodyPr/>
        <a:lstStyle/>
        <a:p>
          <a:endParaRPr lang="en-US"/>
        </a:p>
      </dgm:t>
    </dgm:pt>
    <dgm:pt modelId="{CC9B4E5D-3B83-469A-8235-31F176657690}">
      <dgm:prSet/>
      <dgm:spPr/>
      <dgm:t>
        <a:bodyPr/>
        <a:lstStyle/>
        <a:p>
          <a:pPr rtl="0">
            <a:lnSpc>
              <a:spcPct val="100000"/>
            </a:lnSpc>
          </a:pPr>
          <a:r>
            <a:rPr lang="en-US" dirty="0">
              <a:latin typeface="Times New Roman"/>
              <a:cs typeface="Times New Roman"/>
            </a:rPr>
            <a:t>Participants – current National Guard students who withdrew from at least one semester due to military service and administrators who support them</a:t>
          </a:r>
        </a:p>
      </dgm:t>
    </dgm:pt>
    <dgm:pt modelId="{933DE5EB-B458-4E67-ACB7-F49E0BD410C3}" type="parTrans" cxnId="{493635CF-6C53-4FE1-B212-49A8D7C361CA}">
      <dgm:prSet/>
      <dgm:spPr/>
      <dgm:t>
        <a:bodyPr/>
        <a:lstStyle/>
        <a:p>
          <a:endParaRPr lang="en-US"/>
        </a:p>
      </dgm:t>
    </dgm:pt>
    <dgm:pt modelId="{2C4506A8-4B6C-440A-A53B-F6728C2ADE08}" type="sibTrans" cxnId="{493635CF-6C53-4FE1-B212-49A8D7C361CA}">
      <dgm:prSet/>
      <dgm:spPr/>
      <dgm:t>
        <a:bodyPr/>
        <a:lstStyle/>
        <a:p>
          <a:endParaRPr lang="en-US"/>
        </a:p>
      </dgm:t>
    </dgm:pt>
    <dgm:pt modelId="{AFC510D4-CA29-479B-9272-833CF7FA93DC}">
      <dgm:prSet/>
      <dgm:spPr/>
      <dgm:t>
        <a:bodyPr/>
        <a:lstStyle/>
        <a:p>
          <a:pPr>
            <a:lnSpc>
              <a:spcPct val="100000"/>
            </a:lnSpc>
          </a:pPr>
          <a:r>
            <a:rPr lang="en-US" dirty="0">
              <a:latin typeface="Times New Roman"/>
              <a:cs typeface="Times New Roman"/>
            </a:rPr>
            <a:t>Data Collection – semi-structured interviews and review of university catalogs and relevant web sites</a:t>
          </a:r>
        </a:p>
      </dgm:t>
    </dgm:pt>
    <dgm:pt modelId="{ECEDAE3B-B311-4381-BD24-C14B3A8BBDAD}" type="parTrans" cxnId="{A4A439E0-BBD8-42A8-BCC6-5908C783197A}">
      <dgm:prSet/>
      <dgm:spPr/>
      <dgm:t>
        <a:bodyPr/>
        <a:lstStyle/>
        <a:p>
          <a:endParaRPr lang="en-US"/>
        </a:p>
      </dgm:t>
    </dgm:pt>
    <dgm:pt modelId="{467EBE43-1F92-45A6-89C7-EC40B3B1E3B8}" type="sibTrans" cxnId="{A4A439E0-BBD8-42A8-BCC6-5908C783197A}">
      <dgm:prSet/>
      <dgm:spPr/>
      <dgm:t>
        <a:bodyPr/>
        <a:lstStyle/>
        <a:p>
          <a:endParaRPr lang="en-US"/>
        </a:p>
      </dgm:t>
    </dgm:pt>
    <dgm:pt modelId="{CCFA9D5F-2AAD-4F95-B09E-D20E68980403}">
      <dgm:prSet/>
      <dgm:spPr/>
      <dgm:t>
        <a:bodyPr/>
        <a:lstStyle/>
        <a:p>
          <a:pPr>
            <a:lnSpc>
              <a:spcPct val="100000"/>
            </a:lnSpc>
          </a:pPr>
          <a:r>
            <a:rPr lang="en-US" dirty="0">
              <a:latin typeface="Times New Roman"/>
              <a:cs typeface="Times New Roman"/>
            </a:rPr>
            <a:t>Data Analysis – Interpretative Phenomenological Analysis</a:t>
          </a:r>
        </a:p>
      </dgm:t>
    </dgm:pt>
    <dgm:pt modelId="{B9AD87F4-E544-464C-A8C9-EDDDB84E3BE9}" type="parTrans" cxnId="{FA156B2F-7AFB-4AB4-B7F1-020320386E46}">
      <dgm:prSet/>
      <dgm:spPr/>
      <dgm:t>
        <a:bodyPr/>
        <a:lstStyle/>
        <a:p>
          <a:endParaRPr lang="en-US"/>
        </a:p>
      </dgm:t>
    </dgm:pt>
    <dgm:pt modelId="{A1BC9A7F-1A02-41DF-BA73-BC3379776017}" type="sibTrans" cxnId="{FA156B2F-7AFB-4AB4-B7F1-020320386E46}">
      <dgm:prSet/>
      <dgm:spPr/>
      <dgm:t>
        <a:bodyPr/>
        <a:lstStyle/>
        <a:p>
          <a:endParaRPr lang="en-US"/>
        </a:p>
      </dgm:t>
    </dgm:pt>
    <dgm:pt modelId="{BC46BE33-1A93-4353-8A3C-78D1D34874A4}">
      <dgm:prSet/>
      <dgm:spPr/>
      <dgm:t>
        <a:bodyPr/>
        <a:lstStyle/>
        <a:p>
          <a:pPr>
            <a:lnSpc>
              <a:spcPct val="100000"/>
            </a:lnSpc>
          </a:pPr>
          <a:r>
            <a:rPr lang="en-US" dirty="0">
              <a:latin typeface="Times New Roman"/>
              <a:cs typeface="Times New Roman"/>
            </a:rPr>
            <a:t>Phase 1 – Identify observations and distinctive phrases</a:t>
          </a:r>
        </a:p>
      </dgm:t>
    </dgm:pt>
    <dgm:pt modelId="{A3EB9711-3E83-43A8-BC4B-BDE36F75525B}" type="parTrans" cxnId="{53BE366A-C2C3-4515-B778-6F98642EB59E}">
      <dgm:prSet/>
      <dgm:spPr/>
      <dgm:t>
        <a:bodyPr/>
        <a:lstStyle/>
        <a:p>
          <a:endParaRPr lang="en-US"/>
        </a:p>
      </dgm:t>
    </dgm:pt>
    <dgm:pt modelId="{3300D5BB-7513-420F-A2BF-A2019758EEDC}" type="sibTrans" cxnId="{53BE366A-C2C3-4515-B778-6F98642EB59E}">
      <dgm:prSet/>
      <dgm:spPr/>
      <dgm:t>
        <a:bodyPr/>
        <a:lstStyle/>
        <a:p>
          <a:endParaRPr lang="en-US"/>
        </a:p>
      </dgm:t>
    </dgm:pt>
    <dgm:pt modelId="{710634E6-045F-4E39-93B9-430EFC3F2B32}">
      <dgm:prSet/>
      <dgm:spPr/>
      <dgm:t>
        <a:bodyPr/>
        <a:lstStyle/>
        <a:p>
          <a:pPr>
            <a:lnSpc>
              <a:spcPct val="100000"/>
            </a:lnSpc>
          </a:pPr>
          <a:r>
            <a:rPr lang="en-US" dirty="0">
              <a:latin typeface="Times New Roman"/>
              <a:cs typeface="Times New Roman"/>
            </a:rPr>
            <a:t>Phase 2 – Identify emerging themes</a:t>
          </a:r>
        </a:p>
      </dgm:t>
    </dgm:pt>
    <dgm:pt modelId="{E1128F45-71A0-4EF3-9FAA-309256C03034}" type="parTrans" cxnId="{4CA93B25-E87A-4849-BAF1-FAC89D34B42F}">
      <dgm:prSet/>
      <dgm:spPr/>
      <dgm:t>
        <a:bodyPr/>
        <a:lstStyle/>
        <a:p>
          <a:endParaRPr lang="en-US"/>
        </a:p>
      </dgm:t>
    </dgm:pt>
    <dgm:pt modelId="{E9C6852D-22B0-4004-870C-D6E980AA05F4}" type="sibTrans" cxnId="{4CA93B25-E87A-4849-BAF1-FAC89D34B42F}">
      <dgm:prSet/>
      <dgm:spPr/>
      <dgm:t>
        <a:bodyPr/>
        <a:lstStyle/>
        <a:p>
          <a:endParaRPr lang="en-US"/>
        </a:p>
      </dgm:t>
    </dgm:pt>
    <dgm:pt modelId="{4B12F654-925A-44CF-AC2B-4915F35ACB37}">
      <dgm:prSet/>
      <dgm:spPr/>
      <dgm:t>
        <a:bodyPr/>
        <a:lstStyle/>
        <a:p>
          <a:pPr>
            <a:lnSpc>
              <a:spcPct val="100000"/>
            </a:lnSpc>
          </a:pPr>
          <a:r>
            <a:rPr lang="en-US" dirty="0">
              <a:latin typeface="Times New Roman"/>
              <a:cs typeface="Times New Roman"/>
            </a:rPr>
            <a:t>Phase 3 – Cluster themes under a label</a:t>
          </a:r>
        </a:p>
      </dgm:t>
    </dgm:pt>
    <dgm:pt modelId="{F6B59550-9031-4816-BCB4-522DD8E26D2D}" type="parTrans" cxnId="{58DC749A-EC46-4B99-AB18-32DD15604D7A}">
      <dgm:prSet/>
      <dgm:spPr/>
      <dgm:t>
        <a:bodyPr/>
        <a:lstStyle/>
        <a:p>
          <a:endParaRPr lang="en-US"/>
        </a:p>
      </dgm:t>
    </dgm:pt>
    <dgm:pt modelId="{0209415C-DEA2-4F45-8059-B806A15D5D43}" type="sibTrans" cxnId="{58DC749A-EC46-4B99-AB18-32DD15604D7A}">
      <dgm:prSet/>
      <dgm:spPr/>
      <dgm:t>
        <a:bodyPr/>
        <a:lstStyle/>
        <a:p>
          <a:endParaRPr lang="en-US"/>
        </a:p>
      </dgm:t>
    </dgm:pt>
    <dgm:pt modelId="{5C7B11CE-613F-4F65-ABE5-5727945C6909}">
      <dgm:prSet/>
      <dgm:spPr/>
      <dgm:t>
        <a:bodyPr/>
        <a:lstStyle/>
        <a:p>
          <a:pPr>
            <a:lnSpc>
              <a:spcPct val="100000"/>
            </a:lnSpc>
          </a:pPr>
          <a:r>
            <a:rPr lang="en-US" dirty="0">
              <a:latin typeface="Times New Roman"/>
              <a:cs typeface="Times New Roman"/>
            </a:rPr>
            <a:t>Comparison of clusters to JSU policies to evaluate their effectiveness</a:t>
          </a:r>
        </a:p>
      </dgm:t>
    </dgm:pt>
    <dgm:pt modelId="{888529D4-131E-41CC-8B36-243A472F53D7}" type="parTrans" cxnId="{7542217E-BABC-4243-A8E5-48D675B719B7}">
      <dgm:prSet/>
      <dgm:spPr/>
      <dgm:t>
        <a:bodyPr/>
        <a:lstStyle/>
        <a:p>
          <a:endParaRPr lang="en-US"/>
        </a:p>
      </dgm:t>
    </dgm:pt>
    <dgm:pt modelId="{7007AFC1-4092-4E83-89F2-E90ECD17894B}" type="sibTrans" cxnId="{7542217E-BABC-4243-A8E5-48D675B719B7}">
      <dgm:prSet/>
      <dgm:spPr/>
      <dgm:t>
        <a:bodyPr/>
        <a:lstStyle/>
        <a:p>
          <a:endParaRPr lang="en-US"/>
        </a:p>
      </dgm:t>
    </dgm:pt>
    <dgm:pt modelId="{B7C92977-8299-486B-A322-5EC0848E11B6}" type="pres">
      <dgm:prSet presAssocID="{1C091ADC-E2A6-4228-A4CF-1467BA0A9015}" presName="root" presStyleCnt="0">
        <dgm:presLayoutVars>
          <dgm:dir/>
          <dgm:resizeHandles val="exact"/>
        </dgm:presLayoutVars>
      </dgm:prSet>
      <dgm:spPr/>
    </dgm:pt>
    <dgm:pt modelId="{C576B7E5-D384-4645-91B5-FED5F051E206}" type="pres">
      <dgm:prSet presAssocID="{FAA88FF8-F03D-4F3D-B77C-7FB9C0A84F86}" presName="compNode" presStyleCnt="0"/>
      <dgm:spPr/>
    </dgm:pt>
    <dgm:pt modelId="{47E28448-A4CD-4378-AC51-1BF6A779F921}" type="pres">
      <dgm:prSet presAssocID="{FAA88FF8-F03D-4F3D-B77C-7FB9C0A84F86}" presName="bgRect" presStyleLbl="bgShp" presStyleIdx="0" presStyleCnt="4"/>
      <dgm:spPr/>
    </dgm:pt>
    <dgm:pt modelId="{4D66D640-36CD-4853-A54D-42B60DE78CC0}" type="pres">
      <dgm:prSet presAssocID="{FAA88FF8-F03D-4F3D-B77C-7FB9C0A84F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12D5B02F-CAAF-493F-AD9D-F3496181E410}" type="pres">
      <dgm:prSet presAssocID="{FAA88FF8-F03D-4F3D-B77C-7FB9C0A84F86}" presName="spaceRect" presStyleCnt="0"/>
      <dgm:spPr/>
    </dgm:pt>
    <dgm:pt modelId="{5B8F040D-64C0-4DD0-AD1D-EE28452C0253}" type="pres">
      <dgm:prSet presAssocID="{FAA88FF8-F03D-4F3D-B77C-7FB9C0A84F86}" presName="parTx" presStyleLbl="revTx" presStyleIdx="0" presStyleCnt="5">
        <dgm:presLayoutVars>
          <dgm:chMax val="0"/>
          <dgm:chPref val="0"/>
        </dgm:presLayoutVars>
      </dgm:prSet>
      <dgm:spPr/>
    </dgm:pt>
    <dgm:pt modelId="{295DDF74-7991-456F-9E6B-C293F2F1A4D5}" type="pres">
      <dgm:prSet presAssocID="{27F5853D-8711-4CF4-81DC-CA61CC9A2C11}" presName="sibTrans" presStyleCnt="0"/>
      <dgm:spPr/>
    </dgm:pt>
    <dgm:pt modelId="{FDFBA652-7E81-4CF7-9406-4FD06FE337BB}" type="pres">
      <dgm:prSet presAssocID="{CC9B4E5D-3B83-469A-8235-31F176657690}" presName="compNode" presStyleCnt="0"/>
      <dgm:spPr/>
    </dgm:pt>
    <dgm:pt modelId="{05F6D130-CBEE-470A-997D-2AEA43519C0E}" type="pres">
      <dgm:prSet presAssocID="{CC9B4E5D-3B83-469A-8235-31F176657690}" presName="bgRect" presStyleLbl="bgShp" presStyleIdx="1" presStyleCnt="4"/>
      <dgm:spPr/>
    </dgm:pt>
    <dgm:pt modelId="{D00F944D-586C-440C-91FD-A536E3380B0B}" type="pres">
      <dgm:prSet presAssocID="{CC9B4E5D-3B83-469A-8235-31F1766576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84D6F98D-9A52-496C-9E83-56D35B1B031C}" type="pres">
      <dgm:prSet presAssocID="{CC9B4E5D-3B83-469A-8235-31F176657690}" presName="spaceRect" presStyleCnt="0"/>
      <dgm:spPr/>
    </dgm:pt>
    <dgm:pt modelId="{BC4FBD33-4BDD-4A9C-8E7B-5AF3D7B2F65B}" type="pres">
      <dgm:prSet presAssocID="{CC9B4E5D-3B83-469A-8235-31F176657690}" presName="parTx" presStyleLbl="revTx" presStyleIdx="1" presStyleCnt="5">
        <dgm:presLayoutVars>
          <dgm:chMax val="0"/>
          <dgm:chPref val="0"/>
        </dgm:presLayoutVars>
      </dgm:prSet>
      <dgm:spPr/>
    </dgm:pt>
    <dgm:pt modelId="{47A857C3-7C83-4DD4-822E-72C105F32735}" type="pres">
      <dgm:prSet presAssocID="{2C4506A8-4B6C-440A-A53B-F6728C2ADE08}" presName="sibTrans" presStyleCnt="0"/>
      <dgm:spPr/>
    </dgm:pt>
    <dgm:pt modelId="{1295AD90-6691-4DCF-B5F1-8796D94CE34E}" type="pres">
      <dgm:prSet presAssocID="{AFC510D4-CA29-479B-9272-833CF7FA93DC}" presName="compNode" presStyleCnt="0"/>
      <dgm:spPr/>
    </dgm:pt>
    <dgm:pt modelId="{56459081-059B-4AC0-80AD-1F15A00929F6}" type="pres">
      <dgm:prSet presAssocID="{AFC510D4-CA29-479B-9272-833CF7FA93DC}" presName="bgRect" presStyleLbl="bgShp" presStyleIdx="2" presStyleCnt="4"/>
      <dgm:spPr/>
    </dgm:pt>
    <dgm:pt modelId="{6B837C4F-3CFD-4405-BDC0-DE1CFFABACE6}" type="pres">
      <dgm:prSet presAssocID="{AFC510D4-CA29-479B-9272-833CF7FA93D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6F7539A0-7401-4018-8C8C-CF88CE34349D}" type="pres">
      <dgm:prSet presAssocID="{AFC510D4-CA29-479B-9272-833CF7FA93DC}" presName="spaceRect" presStyleCnt="0"/>
      <dgm:spPr/>
    </dgm:pt>
    <dgm:pt modelId="{D0511C8D-A032-4C44-9C0B-7A378AE994CE}" type="pres">
      <dgm:prSet presAssocID="{AFC510D4-CA29-479B-9272-833CF7FA93DC}" presName="parTx" presStyleLbl="revTx" presStyleIdx="2" presStyleCnt="5">
        <dgm:presLayoutVars>
          <dgm:chMax val="0"/>
          <dgm:chPref val="0"/>
        </dgm:presLayoutVars>
      </dgm:prSet>
      <dgm:spPr/>
    </dgm:pt>
    <dgm:pt modelId="{6647FE16-740A-414C-A299-2F9596180003}" type="pres">
      <dgm:prSet presAssocID="{467EBE43-1F92-45A6-89C7-EC40B3B1E3B8}" presName="sibTrans" presStyleCnt="0"/>
      <dgm:spPr/>
    </dgm:pt>
    <dgm:pt modelId="{0651DCEB-46D5-4644-B28E-04A90E45B74D}" type="pres">
      <dgm:prSet presAssocID="{CCFA9D5F-2AAD-4F95-B09E-D20E68980403}" presName="compNode" presStyleCnt="0"/>
      <dgm:spPr/>
    </dgm:pt>
    <dgm:pt modelId="{B7DB80E9-839F-4E49-B12B-2B60A505EA26}" type="pres">
      <dgm:prSet presAssocID="{CCFA9D5F-2AAD-4F95-B09E-D20E68980403}" presName="bgRect" presStyleLbl="bgShp" presStyleIdx="3" presStyleCnt="4"/>
      <dgm:spPr/>
    </dgm:pt>
    <dgm:pt modelId="{55E8EF2D-8DA1-434A-85EA-EBE1DD8A352E}" type="pres">
      <dgm:prSet presAssocID="{CCFA9D5F-2AAD-4F95-B09E-D20E6898040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13C8D9B0-0CF0-4D8B-8541-D62F6DB7AA17}" type="pres">
      <dgm:prSet presAssocID="{CCFA9D5F-2AAD-4F95-B09E-D20E68980403}" presName="spaceRect" presStyleCnt="0"/>
      <dgm:spPr/>
    </dgm:pt>
    <dgm:pt modelId="{FAF166CE-CCBA-4C3C-814B-EDA7B84F5AC8}" type="pres">
      <dgm:prSet presAssocID="{CCFA9D5F-2AAD-4F95-B09E-D20E68980403}" presName="parTx" presStyleLbl="revTx" presStyleIdx="3" presStyleCnt="5">
        <dgm:presLayoutVars>
          <dgm:chMax val="0"/>
          <dgm:chPref val="0"/>
        </dgm:presLayoutVars>
      </dgm:prSet>
      <dgm:spPr/>
    </dgm:pt>
    <dgm:pt modelId="{1A2C049B-B72C-4738-B1DF-552F314CE713}" type="pres">
      <dgm:prSet presAssocID="{CCFA9D5F-2AAD-4F95-B09E-D20E68980403}" presName="desTx" presStyleLbl="revTx" presStyleIdx="4" presStyleCnt="5">
        <dgm:presLayoutVars/>
      </dgm:prSet>
      <dgm:spPr/>
    </dgm:pt>
  </dgm:ptLst>
  <dgm:cxnLst>
    <dgm:cxn modelId="{73B8FE00-7763-40E2-A920-07C80E45B2A5}" type="presOf" srcId="{710634E6-045F-4E39-93B9-430EFC3F2B32}" destId="{1A2C049B-B72C-4738-B1DF-552F314CE713}" srcOrd="0" destOrd="1" presId="urn:microsoft.com/office/officeart/2018/2/layout/IconVerticalSolidList"/>
    <dgm:cxn modelId="{4CA93B25-E87A-4849-BAF1-FAC89D34B42F}" srcId="{CCFA9D5F-2AAD-4F95-B09E-D20E68980403}" destId="{710634E6-045F-4E39-93B9-430EFC3F2B32}" srcOrd="1" destOrd="0" parTransId="{E1128F45-71A0-4EF3-9FAA-309256C03034}" sibTransId="{E9C6852D-22B0-4004-870C-D6E980AA05F4}"/>
    <dgm:cxn modelId="{10166125-1458-4D60-A64A-5219EBDB275F}" type="presOf" srcId="{CCFA9D5F-2AAD-4F95-B09E-D20E68980403}" destId="{FAF166CE-CCBA-4C3C-814B-EDA7B84F5AC8}" srcOrd="0" destOrd="0" presId="urn:microsoft.com/office/officeart/2018/2/layout/IconVerticalSolidList"/>
    <dgm:cxn modelId="{FA156B2F-7AFB-4AB4-B7F1-020320386E46}" srcId="{1C091ADC-E2A6-4228-A4CF-1467BA0A9015}" destId="{CCFA9D5F-2AAD-4F95-B09E-D20E68980403}" srcOrd="3" destOrd="0" parTransId="{B9AD87F4-E544-464C-A8C9-EDDDB84E3BE9}" sibTransId="{A1BC9A7F-1A02-41DF-BA73-BC3379776017}"/>
    <dgm:cxn modelId="{41529C65-B1D1-4490-9206-FA0A62495C3B}" type="presOf" srcId="{CC9B4E5D-3B83-469A-8235-31F176657690}" destId="{BC4FBD33-4BDD-4A9C-8E7B-5AF3D7B2F65B}" srcOrd="0" destOrd="0" presId="urn:microsoft.com/office/officeart/2018/2/layout/IconVerticalSolidList"/>
    <dgm:cxn modelId="{6ED48766-C218-413B-AAD9-05E004EA887C}" type="presOf" srcId="{FAA88FF8-F03D-4F3D-B77C-7FB9C0A84F86}" destId="{5B8F040D-64C0-4DD0-AD1D-EE28452C0253}" srcOrd="0" destOrd="0" presId="urn:microsoft.com/office/officeart/2018/2/layout/IconVerticalSolidList"/>
    <dgm:cxn modelId="{2653B769-BD3B-4644-81AC-4BC4DFB2A412}" type="presOf" srcId="{AFC510D4-CA29-479B-9272-833CF7FA93DC}" destId="{D0511C8D-A032-4C44-9C0B-7A378AE994CE}" srcOrd="0" destOrd="0" presId="urn:microsoft.com/office/officeart/2018/2/layout/IconVerticalSolidList"/>
    <dgm:cxn modelId="{53BE366A-C2C3-4515-B778-6F98642EB59E}" srcId="{CCFA9D5F-2AAD-4F95-B09E-D20E68980403}" destId="{BC46BE33-1A93-4353-8A3C-78D1D34874A4}" srcOrd="0" destOrd="0" parTransId="{A3EB9711-3E83-43A8-BC4B-BDE36F75525B}" sibTransId="{3300D5BB-7513-420F-A2BF-A2019758EEDC}"/>
    <dgm:cxn modelId="{7542217E-BABC-4243-A8E5-48D675B719B7}" srcId="{CCFA9D5F-2AAD-4F95-B09E-D20E68980403}" destId="{5C7B11CE-613F-4F65-ABE5-5727945C6909}" srcOrd="3" destOrd="0" parTransId="{888529D4-131E-41CC-8B36-243A472F53D7}" sibTransId="{7007AFC1-4092-4E83-89F2-E90ECD17894B}"/>
    <dgm:cxn modelId="{B41B6A82-9B49-402B-98C2-57D6C52B5DCB}" type="presOf" srcId="{5C7B11CE-613F-4F65-ABE5-5727945C6909}" destId="{1A2C049B-B72C-4738-B1DF-552F314CE713}" srcOrd="0" destOrd="3" presId="urn:microsoft.com/office/officeart/2018/2/layout/IconVerticalSolidList"/>
    <dgm:cxn modelId="{15376790-81DB-432C-9BAD-1BA8E42BB328}" srcId="{1C091ADC-E2A6-4228-A4CF-1467BA0A9015}" destId="{FAA88FF8-F03D-4F3D-B77C-7FB9C0A84F86}" srcOrd="0" destOrd="0" parTransId="{C8B5C447-EC01-4B9A-AA4F-54B84AE98F9B}" sibTransId="{27F5853D-8711-4CF4-81DC-CA61CC9A2C11}"/>
    <dgm:cxn modelId="{58DC749A-EC46-4B99-AB18-32DD15604D7A}" srcId="{CCFA9D5F-2AAD-4F95-B09E-D20E68980403}" destId="{4B12F654-925A-44CF-AC2B-4915F35ACB37}" srcOrd="2" destOrd="0" parTransId="{F6B59550-9031-4816-BCB4-522DD8E26D2D}" sibTransId="{0209415C-DEA2-4F45-8059-B806A15D5D43}"/>
    <dgm:cxn modelId="{2236C8A0-DFA1-4A19-9299-1EB61B91E102}" type="presOf" srcId="{4B12F654-925A-44CF-AC2B-4915F35ACB37}" destId="{1A2C049B-B72C-4738-B1DF-552F314CE713}" srcOrd="0" destOrd="2" presId="urn:microsoft.com/office/officeart/2018/2/layout/IconVerticalSolidList"/>
    <dgm:cxn modelId="{AC65EBB2-233C-4392-A329-2747ECAE3343}" type="presOf" srcId="{BC46BE33-1A93-4353-8A3C-78D1D34874A4}" destId="{1A2C049B-B72C-4738-B1DF-552F314CE713}" srcOrd="0" destOrd="0" presId="urn:microsoft.com/office/officeart/2018/2/layout/IconVerticalSolidList"/>
    <dgm:cxn modelId="{493635CF-6C53-4FE1-B212-49A8D7C361CA}" srcId="{1C091ADC-E2A6-4228-A4CF-1467BA0A9015}" destId="{CC9B4E5D-3B83-469A-8235-31F176657690}" srcOrd="1" destOrd="0" parTransId="{933DE5EB-B458-4E67-ACB7-F49E0BD410C3}" sibTransId="{2C4506A8-4B6C-440A-A53B-F6728C2ADE08}"/>
    <dgm:cxn modelId="{A4A439E0-BBD8-42A8-BCC6-5908C783197A}" srcId="{1C091ADC-E2A6-4228-A4CF-1467BA0A9015}" destId="{AFC510D4-CA29-479B-9272-833CF7FA93DC}" srcOrd="2" destOrd="0" parTransId="{ECEDAE3B-B311-4381-BD24-C14B3A8BBDAD}" sibTransId="{467EBE43-1F92-45A6-89C7-EC40B3B1E3B8}"/>
    <dgm:cxn modelId="{235CC2E7-C4A6-4AE7-8827-691FCC01AE6A}" type="presOf" srcId="{1C091ADC-E2A6-4228-A4CF-1467BA0A9015}" destId="{B7C92977-8299-486B-A322-5EC0848E11B6}" srcOrd="0" destOrd="0" presId="urn:microsoft.com/office/officeart/2018/2/layout/IconVerticalSolidList"/>
    <dgm:cxn modelId="{58825B2E-77FC-4BF9-A5DC-6A586D48E56E}" type="presParOf" srcId="{B7C92977-8299-486B-A322-5EC0848E11B6}" destId="{C576B7E5-D384-4645-91B5-FED5F051E206}" srcOrd="0" destOrd="0" presId="urn:microsoft.com/office/officeart/2018/2/layout/IconVerticalSolidList"/>
    <dgm:cxn modelId="{A7302D83-3745-46E2-A3CB-849FF75348D7}" type="presParOf" srcId="{C576B7E5-D384-4645-91B5-FED5F051E206}" destId="{47E28448-A4CD-4378-AC51-1BF6A779F921}" srcOrd="0" destOrd="0" presId="urn:microsoft.com/office/officeart/2018/2/layout/IconVerticalSolidList"/>
    <dgm:cxn modelId="{4909E3DC-A31A-4FE2-BE79-2E57B5D5655F}" type="presParOf" srcId="{C576B7E5-D384-4645-91B5-FED5F051E206}" destId="{4D66D640-36CD-4853-A54D-42B60DE78CC0}" srcOrd="1" destOrd="0" presId="urn:microsoft.com/office/officeart/2018/2/layout/IconVerticalSolidList"/>
    <dgm:cxn modelId="{439F4407-2A01-401E-A78F-73533979D0FB}" type="presParOf" srcId="{C576B7E5-D384-4645-91B5-FED5F051E206}" destId="{12D5B02F-CAAF-493F-AD9D-F3496181E410}" srcOrd="2" destOrd="0" presId="urn:microsoft.com/office/officeart/2018/2/layout/IconVerticalSolidList"/>
    <dgm:cxn modelId="{FA1D8891-99B1-47B5-9419-97AB1158D590}" type="presParOf" srcId="{C576B7E5-D384-4645-91B5-FED5F051E206}" destId="{5B8F040D-64C0-4DD0-AD1D-EE28452C0253}" srcOrd="3" destOrd="0" presId="urn:microsoft.com/office/officeart/2018/2/layout/IconVerticalSolidList"/>
    <dgm:cxn modelId="{AE20A352-BC54-4CCE-9B48-2A8960E05541}" type="presParOf" srcId="{B7C92977-8299-486B-A322-5EC0848E11B6}" destId="{295DDF74-7991-456F-9E6B-C293F2F1A4D5}" srcOrd="1" destOrd="0" presId="urn:microsoft.com/office/officeart/2018/2/layout/IconVerticalSolidList"/>
    <dgm:cxn modelId="{BDCF3779-6D75-4B60-8025-5E9D49967B70}" type="presParOf" srcId="{B7C92977-8299-486B-A322-5EC0848E11B6}" destId="{FDFBA652-7E81-4CF7-9406-4FD06FE337BB}" srcOrd="2" destOrd="0" presId="urn:microsoft.com/office/officeart/2018/2/layout/IconVerticalSolidList"/>
    <dgm:cxn modelId="{FE07EFAE-EAB9-4C55-BDC7-EC6FADFC029B}" type="presParOf" srcId="{FDFBA652-7E81-4CF7-9406-4FD06FE337BB}" destId="{05F6D130-CBEE-470A-997D-2AEA43519C0E}" srcOrd="0" destOrd="0" presId="urn:microsoft.com/office/officeart/2018/2/layout/IconVerticalSolidList"/>
    <dgm:cxn modelId="{96F0DB9C-75C8-4B28-88A7-C81B42019970}" type="presParOf" srcId="{FDFBA652-7E81-4CF7-9406-4FD06FE337BB}" destId="{D00F944D-586C-440C-91FD-A536E3380B0B}" srcOrd="1" destOrd="0" presId="urn:microsoft.com/office/officeart/2018/2/layout/IconVerticalSolidList"/>
    <dgm:cxn modelId="{F65BE359-357D-428B-9D14-23504161F23F}" type="presParOf" srcId="{FDFBA652-7E81-4CF7-9406-4FD06FE337BB}" destId="{84D6F98D-9A52-496C-9E83-56D35B1B031C}" srcOrd="2" destOrd="0" presId="urn:microsoft.com/office/officeart/2018/2/layout/IconVerticalSolidList"/>
    <dgm:cxn modelId="{9BB73E12-8407-4214-A440-9C0BE8C6EB4A}" type="presParOf" srcId="{FDFBA652-7E81-4CF7-9406-4FD06FE337BB}" destId="{BC4FBD33-4BDD-4A9C-8E7B-5AF3D7B2F65B}" srcOrd="3" destOrd="0" presId="urn:microsoft.com/office/officeart/2018/2/layout/IconVerticalSolidList"/>
    <dgm:cxn modelId="{19D02FF3-450D-4A82-8D74-191A98F942E5}" type="presParOf" srcId="{B7C92977-8299-486B-A322-5EC0848E11B6}" destId="{47A857C3-7C83-4DD4-822E-72C105F32735}" srcOrd="3" destOrd="0" presId="urn:microsoft.com/office/officeart/2018/2/layout/IconVerticalSolidList"/>
    <dgm:cxn modelId="{55FD464B-B652-43A9-8579-CDD7961E1E04}" type="presParOf" srcId="{B7C92977-8299-486B-A322-5EC0848E11B6}" destId="{1295AD90-6691-4DCF-B5F1-8796D94CE34E}" srcOrd="4" destOrd="0" presId="urn:microsoft.com/office/officeart/2018/2/layout/IconVerticalSolidList"/>
    <dgm:cxn modelId="{96CC9D09-D4F8-407F-ACF8-582E2A90E2C8}" type="presParOf" srcId="{1295AD90-6691-4DCF-B5F1-8796D94CE34E}" destId="{56459081-059B-4AC0-80AD-1F15A00929F6}" srcOrd="0" destOrd="0" presId="urn:microsoft.com/office/officeart/2018/2/layout/IconVerticalSolidList"/>
    <dgm:cxn modelId="{FC45AEC0-69E5-4C55-92D0-7FF238E74490}" type="presParOf" srcId="{1295AD90-6691-4DCF-B5F1-8796D94CE34E}" destId="{6B837C4F-3CFD-4405-BDC0-DE1CFFABACE6}" srcOrd="1" destOrd="0" presId="urn:microsoft.com/office/officeart/2018/2/layout/IconVerticalSolidList"/>
    <dgm:cxn modelId="{81838DD3-03C9-4C40-9032-11FE890140D0}" type="presParOf" srcId="{1295AD90-6691-4DCF-B5F1-8796D94CE34E}" destId="{6F7539A0-7401-4018-8C8C-CF88CE34349D}" srcOrd="2" destOrd="0" presId="urn:microsoft.com/office/officeart/2018/2/layout/IconVerticalSolidList"/>
    <dgm:cxn modelId="{015FA45D-886D-4F0B-BE09-695D580A658D}" type="presParOf" srcId="{1295AD90-6691-4DCF-B5F1-8796D94CE34E}" destId="{D0511C8D-A032-4C44-9C0B-7A378AE994CE}" srcOrd="3" destOrd="0" presId="urn:microsoft.com/office/officeart/2018/2/layout/IconVerticalSolidList"/>
    <dgm:cxn modelId="{0F85E990-1174-4BC7-9E7B-54405C6247AB}" type="presParOf" srcId="{B7C92977-8299-486B-A322-5EC0848E11B6}" destId="{6647FE16-740A-414C-A299-2F9596180003}" srcOrd="5" destOrd="0" presId="urn:microsoft.com/office/officeart/2018/2/layout/IconVerticalSolidList"/>
    <dgm:cxn modelId="{A6AC6CDC-1EF9-4553-B30F-5EF6E531E49E}" type="presParOf" srcId="{B7C92977-8299-486B-A322-5EC0848E11B6}" destId="{0651DCEB-46D5-4644-B28E-04A90E45B74D}" srcOrd="6" destOrd="0" presId="urn:microsoft.com/office/officeart/2018/2/layout/IconVerticalSolidList"/>
    <dgm:cxn modelId="{954F64B2-32B4-45E6-AE07-665B0518BF1F}" type="presParOf" srcId="{0651DCEB-46D5-4644-B28E-04A90E45B74D}" destId="{B7DB80E9-839F-4E49-B12B-2B60A505EA26}" srcOrd="0" destOrd="0" presId="urn:microsoft.com/office/officeart/2018/2/layout/IconVerticalSolidList"/>
    <dgm:cxn modelId="{7B068324-29D6-46D9-B7D3-36CF785038AF}" type="presParOf" srcId="{0651DCEB-46D5-4644-B28E-04A90E45B74D}" destId="{55E8EF2D-8DA1-434A-85EA-EBE1DD8A352E}" srcOrd="1" destOrd="0" presId="urn:microsoft.com/office/officeart/2018/2/layout/IconVerticalSolidList"/>
    <dgm:cxn modelId="{F8788279-58BC-4A3B-B209-32BFB072AD1F}" type="presParOf" srcId="{0651DCEB-46D5-4644-B28E-04A90E45B74D}" destId="{13C8D9B0-0CF0-4D8B-8541-D62F6DB7AA17}" srcOrd="2" destOrd="0" presId="urn:microsoft.com/office/officeart/2018/2/layout/IconVerticalSolidList"/>
    <dgm:cxn modelId="{4812403A-D1EB-405B-B88F-8B67521E8E57}" type="presParOf" srcId="{0651DCEB-46D5-4644-B28E-04A90E45B74D}" destId="{FAF166CE-CCBA-4C3C-814B-EDA7B84F5AC8}" srcOrd="3" destOrd="0" presId="urn:microsoft.com/office/officeart/2018/2/layout/IconVerticalSolidList"/>
    <dgm:cxn modelId="{0D6B9227-728A-498A-BA9F-98EEF05922D3}" type="presParOf" srcId="{0651DCEB-46D5-4644-B28E-04A90E45B74D}" destId="{1A2C049B-B72C-4738-B1DF-552F314CE71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E4A777-39E1-454B-B0B1-237199F6307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E74C3C-57E8-462F-8EF5-A31B1CD5AE7F}">
      <dgm:prSet/>
      <dgm:spPr/>
      <dgm:t>
        <a:bodyPr/>
        <a:lstStyle/>
        <a:p>
          <a:pPr>
            <a:defRPr b="1"/>
          </a:pPr>
          <a:r>
            <a:rPr lang="en-US" dirty="0"/>
            <a:t>National Guard Student Interviews</a:t>
          </a:r>
        </a:p>
      </dgm:t>
    </dgm:pt>
    <dgm:pt modelId="{01607CBC-0C0C-4516-9534-36A3A876388F}" type="parTrans" cxnId="{CC5ABCAF-B3E7-4255-891E-609A54F10100}">
      <dgm:prSet/>
      <dgm:spPr/>
      <dgm:t>
        <a:bodyPr/>
        <a:lstStyle/>
        <a:p>
          <a:endParaRPr lang="en-US"/>
        </a:p>
      </dgm:t>
    </dgm:pt>
    <dgm:pt modelId="{1F4BC081-491B-44FD-8138-DAC43EE62E14}" type="sibTrans" cxnId="{CC5ABCAF-B3E7-4255-891E-609A54F10100}">
      <dgm:prSet/>
      <dgm:spPr/>
      <dgm:t>
        <a:bodyPr/>
        <a:lstStyle/>
        <a:p>
          <a:endParaRPr lang="en-US"/>
        </a:p>
      </dgm:t>
    </dgm:pt>
    <dgm:pt modelId="{C57F6464-C2EE-431F-AC02-9EC4799BEB69}">
      <dgm:prSet/>
      <dgm:spPr/>
      <dgm:t>
        <a:bodyPr/>
        <a:lstStyle/>
        <a:p>
          <a:r>
            <a:rPr lang="en-US" b="1" i="1" dirty="0"/>
            <a:t>Support</a:t>
          </a:r>
          <a:r>
            <a:rPr lang="en-US" dirty="0"/>
            <a:t>: Clear Guidance/Policy Needed, Campus and Off Campus Agents, Motivation to Return</a:t>
          </a:r>
        </a:p>
      </dgm:t>
    </dgm:pt>
    <dgm:pt modelId="{CE5FE0F7-EFB8-4940-BB8E-16FBF14C1B91}" type="parTrans" cxnId="{111D7BBF-B622-4915-AED9-EF59629E23A8}">
      <dgm:prSet/>
      <dgm:spPr/>
      <dgm:t>
        <a:bodyPr/>
        <a:lstStyle/>
        <a:p>
          <a:endParaRPr lang="en-US"/>
        </a:p>
      </dgm:t>
    </dgm:pt>
    <dgm:pt modelId="{26B9CD45-F5E9-4B91-8191-E0E0A26EDD77}" type="sibTrans" cxnId="{111D7BBF-B622-4915-AED9-EF59629E23A8}">
      <dgm:prSet/>
      <dgm:spPr/>
      <dgm:t>
        <a:bodyPr/>
        <a:lstStyle/>
        <a:p>
          <a:endParaRPr lang="en-US"/>
        </a:p>
      </dgm:t>
    </dgm:pt>
    <dgm:pt modelId="{47906A5A-09FF-4387-AC8F-05D11889F4E1}">
      <dgm:prSet/>
      <dgm:spPr/>
      <dgm:t>
        <a:bodyPr/>
        <a:lstStyle/>
        <a:p>
          <a:r>
            <a:rPr lang="en-US" b="1" i="1" dirty="0"/>
            <a:t>Communication</a:t>
          </a:r>
          <a:r>
            <a:rPr lang="en-US" dirty="0"/>
            <a:t>: Unaware of Absence, Develop Plan for Post-Mobilization, Flexibility of Degree/Course Offerings</a:t>
          </a:r>
        </a:p>
      </dgm:t>
    </dgm:pt>
    <dgm:pt modelId="{5993DFB3-3775-4F08-A50E-5B5EECFB7733}" type="parTrans" cxnId="{521A4BAF-1DCB-44BB-9B06-9509BA324C1B}">
      <dgm:prSet/>
      <dgm:spPr/>
      <dgm:t>
        <a:bodyPr/>
        <a:lstStyle/>
        <a:p>
          <a:endParaRPr lang="en-US"/>
        </a:p>
      </dgm:t>
    </dgm:pt>
    <dgm:pt modelId="{3A0FA977-BF46-498B-89CA-50D80F3EBF11}" type="sibTrans" cxnId="{521A4BAF-1DCB-44BB-9B06-9509BA324C1B}">
      <dgm:prSet/>
      <dgm:spPr/>
      <dgm:t>
        <a:bodyPr/>
        <a:lstStyle/>
        <a:p>
          <a:endParaRPr lang="en-US"/>
        </a:p>
      </dgm:t>
    </dgm:pt>
    <dgm:pt modelId="{BA8AC026-F10B-4B8B-8FE8-0BAE246E2A97}">
      <dgm:prSet/>
      <dgm:spPr/>
      <dgm:t>
        <a:bodyPr/>
        <a:lstStyle/>
        <a:p>
          <a:pPr>
            <a:defRPr b="1"/>
          </a:pPr>
          <a:r>
            <a:rPr lang="en-US" dirty="0"/>
            <a:t>Administrator Interviews</a:t>
          </a:r>
        </a:p>
      </dgm:t>
    </dgm:pt>
    <dgm:pt modelId="{EB18CBF5-ACE2-4F39-9CB0-23A8566FC3C8}" type="parTrans" cxnId="{0A720345-03A0-46F3-B5A0-0905DF269E73}">
      <dgm:prSet/>
      <dgm:spPr/>
      <dgm:t>
        <a:bodyPr/>
        <a:lstStyle/>
        <a:p>
          <a:endParaRPr lang="en-US"/>
        </a:p>
      </dgm:t>
    </dgm:pt>
    <dgm:pt modelId="{D8838D21-84F3-460F-8A1A-E79FD695319E}" type="sibTrans" cxnId="{0A720345-03A0-46F3-B5A0-0905DF269E73}">
      <dgm:prSet/>
      <dgm:spPr/>
      <dgm:t>
        <a:bodyPr/>
        <a:lstStyle/>
        <a:p>
          <a:endParaRPr lang="en-US"/>
        </a:p>
      </dgm:t>
    </dgm:pt>
    <dgm:pt modelId="{FCEF2003-9934-4E6A-8EA4-B2090A0CBB01}">
      <dgm:prSet/>
      <dgm:spPr/>
      <dgm:t>
        <a:bodyPr/>
        <a:lstStyle/>
        <a:p>
          <a:r>
            <a:rPr lang="en-US" b="1" i="1" dirty="0"/>
            <a:t>Support</a:t>
          </a:r>
          <a:r>
            <a:rPr lang="en-US" dirty="0"/>
            <a:t>: Military Support Office, Clear Guidance/Policy Needed, Training on Withdrawal Options</a:t>
          </a:r>
        </a:p>
      </dgm:t>
    </dgm:pt>
    <dgm:pt modelId="{E59BE3B5-F915-4761-B695-A9664AEA72BF}" type="parTrans" cxnId="{94D95DC0-0F01-430C-8DFC-3CDA54F98BEF}">
      <dgm:prSet/>
      <dgm:spPr/>
      <dgm:t>
        <a:bodyPr/>
        <a:lstStyle/>
        <a:p>
          <a:endParaRPr lang="en-US"/>
        </a:p>
      </dgm:t>
    </dgm:pt>
    <dgm:pt modelId="{0D6CE1A3-D1BF-43E3-9EB6-85908EED3F86}" type="sibTrans" cxnId="{94D95DC0-0F01-430C-8DFC-3CDA54F98BEF}">
      <dgm:prSet/>
      <dgm:spPr/>
      <dgm:t>
        <a:bodyPr/>
        <a:lstStyle/>
        <a:p>
          <a:endParaRPr lang="en-US"/>
        </a:p>
      </dgm:t>
    </dgm:pt>
    <dgm:pt modelId="{D2EF5657-509E-459B-9281-3C3C6EDE8C61}">
      <dgm:prSet/>
      <dgm:spPr/>
      <dgm:t>
        <a:bodyPr/>
        <a:lstStyle/>
        <a:p>
          <a:r>
            <a:rPr lang="en-US" b="1" i="1" dirty="0"/>
            <a:t>Communication</a:t>
          </a:r>
          <a:r>
            <a:rPr lang="en-US" dirty="0"/>
            <a:t>: Withdrawal Communication, Tracking and Tags, Automated Communication Plans</a:t>
          </a:r>
        </a:p>
      </dgm:t>
    </dgm:pt>
    <dgm:pt modelId="{970AB79E-7841-4909-BF00-AE54EBBDFE6C}" type="parTrans" cxnId="{ED8CF652-D934-4C0D-B5B1-B7483C9243C3}">
      <dgm:prSet/>
      <dgm:spPr/>
      <dgm:t>
        <a:bodyPr/>
        <a:lstStyle/>
        <a:p>
          <a:endParaRPr lang="en-US"/>
        </a:p>
      </dgm:t>
    </dgm:pt>
    <dgm:pt modelId="{B22521CB-3523-4EF4-929F-B1A57B14EF72}" type="sibTrans" cxnId="{ED8CF652-D934-4C0D-B5B1-B7483C9243C3}">
      <dgm:prSet/>
      <dgm:spPr/>
      <dgm:t>
        <a:bodyPr/>
        <a:lstStyle/>
        <a:p>
          <a:endParaRPr lang="en-US"/>
        </a:p>
      </dgm:t>
    </dgm:pt>
    <dgm:pt modelId="{010866C0-4164-417F-A001-5A67DFA5CD5D}" type="pres">
      <dgm:prSet presAssocID="{B7E4A777-39E1-454B-B0B1-237199F6307D}" presName="root" presStyleCnt="0">
        <dgm:presLayoutVars>
          <dgm:dir/>
          <dgm:resizeHandles val="exact"/>
        </dgm:presLayoutVars>
      </dgm:prSet>
      <dgm:spPr/>
    </dgm:pt>
    <dgm:pt modelId="{B9FF10D8-059F-45BA-AF85-8AF45927E349}" type="pres">
      <dgm:prSet presAssocID="{94E74C3C-57E8-462F-8EF5-A31B1CD5AE7F}" presName="compNode" presStyleCnt="0"/>
      <dgm:spPr/>
    </dgm:pt>
    <dgm:pt modelId="{A7697CB5-F9F6-46C8-A733-50C16A09AD40}" type="pres">
      <dgm:prSet presAssocID="{94E74C3C-57E8-462F-8EF5-A31B1CD5AE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D05F5D34-D446-48EF-9958-AF3A7342E1C7}" type="pres">
      <dgm:prSet presAssocID="{94E74C3C-57E8-462F-8EF5-A31B1CD5AE7F}" presName="iconSpace" presStyleCnt="0"/>
      <dgm:spPr/>
    </dgm:pt>
    <dgm:pt modelId="{1748A1E5-2B17-40F3-8BF4-5975F1F6C2A7}" type="pres">
      <dgm:prSet presAssocID="{94E74C3C-57E8-462F-8EF5-A31B1CD5AE7F}" presName="parTx" presStyleLbl="revTx" presStyleIdx="0" presStyleCnt="4">
        <dgm:presLayoutVars>
          <dgm:chMax val="0"/>
          <dgm:chPref val="0"/>
        </dgm:presLayoutVars>
      </dgm:prSet>
      <dgm:spPr/>
    </dgm:pt>
    <dgm:pt modelId="{6C2E217E-0D02-4EFD-B9CB-58BE9754DCCE}" type="pres">
      <dgm:prSet presAssocID="{94E74C3C-57E8-462F-8EF5-A31B1CD5AE7F}" presName="txSpace" presStyleCnt="0"/>
      <dgm:spPr/>
    </dgm:pt>
    <dgm:pt modelId="{B4E4B163-4FF0-46A3-B0C8-D37BA36E3484}" type="pres">
      <dgm:prSet presAssocID="{94E74C3C-57E8-462F-8EF5-A31B1CD5AE7F}" presName="desTx" presStyleLbl="revTx" presStyleIdx="1" presStyleCnt="4">
        <dgm:presLayoutVars/>
      </dgm:prSet>
      <dgm:spPr/>
    </dgm:pt>
    <dgm:pt modelId="{13527D9C-F667-4E97-831D-52E2931C8092}" type="pres">
      <dgm:prSet presAssocID="{1F4BC081-491B-44FD-8138-DAC43EE62E14}" presName="sibTrans" presStyleCnt="0"/>
      <dgm:spPr/>
    </dgm:pt>
    <dgm:pt modelId="{57840D90-5BB6-4E9E-9C7B-4775D6D2FD89}" type="pres">
      <dgm:prSet presAssocID="{BA8AC026-F10B-4B8B-8FE8-0BAE246E2A97}" presName="compNode" presStyleCnt="0"/>
      <dgm:spPr/>
    </dgm:pt>
    <dgm:pt modelId="{F6EAA275-1FB2-4240-A97C-A6C672B19D93}" type="pres">
      <dgm:prSet presAssocID="{BA8AC026-F10B-4B8B-8FE8-0BAE246E2A9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60324C77-BF0D-440F-8531-AC9699158D57}" type="pres">
      <dgm:prSet presAssocID="{BA8AC026-F10B-4B8B-8FE8-0BAE246E2A97}" presName="iconSpace" presStyleCnt="0"/>
      <dgm:spPr/>
    </dgm:pt>
    <dgm:pt modelId="{DA13AAF3-0F63-44B4-8C9C-BB76568073F4}" type="pres">
      <dgm:prSet presAssocID="{BA8AC026-F10B-4B8B-8FE8-0BAE246E2A97}" presName="parTx" presStyleLbl="revTx" presStyleIdx="2" presStyleCnt="4">
        <dgm:presLayoutVars>
          <dgm:chMax val="0"/>
          <dgm:chPref val="0"/>
        </dgm:presLayoutVars>
      </dgm:prSet>
      <dgm:spPr/>
    </dgm:pt>
    <dgm:pt modelId="{E0EAC205-6862-4E53-862E-71BCBD9B9371}" type="pres">
      <dgm:prSet presAssocID="{BA8AC026-F10B-4B8B-8FE8-0BAE246E2A97}" presName="txSpace" presStyleCnt="0"/>
      <dgm:spPr/>
    </dgm:pt>
    <dgm:pt modelId="{2572A869-A49A-4D86-ABD3-FB56D6573612}" type="pres">
      <dgm:prSet presAssocID="{BA8AC026-F10B-4B8B-8FE8-0BAE246E2A97}" presName="desTx" presStyleLbl="revTx" presStyleIdx="3" presStyleCnt="4">
        <dgm:presLayoutVars/>
      </dgm:prSet>
      <dgm:spPr/>
    </dgm:pt>
  </dgm:ptLst>
  <dgm:cxnLst>
    <dgm:cxn modelId="{B1C30511-0A2D-4B42-8655-8E4F00A009ED}" type="presOf" srcId="{C57F6464-C2EE-431F-AC02-9EC4799BEB69}" destId="{B4E4B163-4FF0-46A3-B0C8-D37BA36E3484}" srcOrd="0" destOrd="0" presId="urn:microsoft.com/office/officeart/2018/5/layout/CenteredIconLabelDescriptionList"/>
    <dgm:cxn modelId="{8D393C38-B81F-432C-AD03-6F3AD3D5475F}" type="presOf" srcId="{B7E4A777-39E1-454B-B0B1-237199F6307D}" destId="{010866C0-4164-417F-A001-5A67DFA5CD5D}" srcOrd="0" destOrd="0" presId="urn:microsoft.com/office/officeart/2018/5/layout/CenteredIconLabelDescriptionList"/>
    <dgm:cxn modelId="{DCD3FD44-CA18-4C74-9FDB-B0A1051848FD}" type="presOf" srcId="{BA8AC026-F10B-4B8B-8FE8-0BAE246E2A97}" destId="{DA13AAF3-0F63-44B4-8C9C-BB76568073F4}" srcOrd="0" destOrd="0" presId="urn:microsoft.com/office/officeart/2018/5/layout/CenteredIconLabelDescriptionList"/>
    <dgm:cxn modelId="{0A720345-03A0-46F3-B5A0-0905DF269E73}" srcId="{B7E4A777-39E1-454B-B0B1-237199F6307D}" destId="{BA8AC026-F10B-4B8B-8FE8-0BAE246E2A97}" srcOrd="1" destOrd="0" parTransId="{EB18CBF5-ACE2-4F39-9CB0-23A8566FC3C8}" sibTransId="{D8838D21-84F3-460F-8A1A-E79FD695319E}"/>
    <dgm:cxn modelId="{0BF6834D-3719-462B-8427-834EFC4DDBCB}" type="presOf" srcId="{FCEF2003-9934-4E6A-8EA4-B2090A0CBB01}" destId="{2572A869-A49A-4D86-ABD3-FB56D6573612}" srcOrd="0" destOrd="0" presId="urn:microsoft.com/office/officeart/2018/5/layout/CenteredIconLabelDescriptionList"/>
    <dgm:cxn modelId="{ED8CF652-D934-4C0D-B5B1-B7483C9243C3}" srcId="{BA8AC026-F10B-4B8B-8FE8-0BAE246E2A97}" destId="{D2EF5657-509E-459B-9281-3C3C6EDE8C61}" srcOrd="1" destOrd="0" parTransId="{970AB79E-7841-4909-BF00-AE54EBBDFE6C}" sibTransId="{B22521CB-3523-4EF4-929F-B1A57B14EF72}"/>
    <dgm:cxn modelId="{521A4BAF-1DCB-44BB-9B06-9509BA324C1B}" srcId="{94E74C3C-57E8-462F-8EF5-A31B1CD5AE7F}" destId="{47906A5A-09FF-4387-AC8F-05D11889F4E1}" srcOrd="1" destOrd="0" parTransId="{5993DFB3-3775-4F08-A50E-5B5EECFB7733}" sibTransId="{3A0FA977-BF46-498B-89CA-50D80F3EBF11}"/>
    <dgm:cxn modelId="{CC5ABCAF-B3E7-4255-891E-609A54F10100}" srcId="{B7E4A777-39E1-454B-B0B1-237199F6307D}" destId="{94E74C3C-57E8-462F-8EF5-A31B1CD5AE7F}" srcOrd="0" destOrd="0" parTransId="{01607CBC-0C0C-4516-9534-36A3A876388F}" sibTransId="{1F4BC081-491B-44FD-8138-DAC43EE62E14}"/>
    <dgm:cxn modelId="{111D7BBF-B622-4915-AED9-EF59629E23A8}" srcId="{94E74C3C-57E8-462F-8EF5-A31B1CD5AE7F}" destId="{C57F6464-C2EE-431F-AC02-9EC4799BEB69}" srcOrd="0" destOrd="0" parTransId="{CE5FE0F7-EFB8-4940-BB8E-16FBF14C1B91}" sibTransId="{26B9CD45-F5E9-4B91-8191-E0E0A26EDD77}"/>
    <dgm:cxn modelId="{94D95DC0-0F01-430C-8DFC-3CDA54F98BEF}" srcId="{BA8AC026-F10B-4B8B-8FE8-0BAE246E2A97}" destId="{FCEF2003-9934-4E6A-8EA4-B2090A0CBB01}" srcOrd="0" destOrd="0" parTransId="{E59BE3B5-F915-4761-B695-A9664AEA72BF}" sibTransId="{0D6CE1A3-D1BF-43E3-9EB6-85908EED3F86}"/>
    <dgm:cxn modelId="{85BF44CA-ECD7-4FBF-9FA3-CB2E3D490214}" type="presOf" srcId="{47906A5A-09FF-4387-AC8F-05D11889F4E1}" destId="{B4E4B163-4FF0-46A3-B0C8-D37BA36E3484}" srcOrd="0" destOrd="1" presId="urn:microsoft.com/office/officeart/2018/5/layout/CenteredIconLabelDescriptionList"/>
    <dgm:cxn modelId="{7BDCB2D6-6276-4197-90A4-8E68CC4EDF8B}" type="presOf" srcId="{D2EF5657-509E-459B-9281-3C3C6EDE8C61}" destId="{2572A869-A49A-4D86-ABD3-FB56D6573612}" srcOrd="0" destOrd="1" presId="urn:microsoft.com/office/officeart/2018/5/layout/CenteredIconLabelDescriptionList"/>
    <dgm:cxn modelId="{186C6BE4-83A7-48B8-B98B-CB73BF6C8D56}" type="presOf" srcId="{94E74C3C-57E8-462F-8EF5-A31B1CD5AE7F}" destId="{1748A1E5-2B17-40F3-8BF4-5975F1F6C2A7}" srcOrd="0" destOrd="0" presId="urn:microsoft.com/office/officeart/2018/5/layout/CenteredIconLabelDescriptionList"/>
    <dgm:cxn modelId="{0D54DBDE-A4A8-465C-9211-9B67DC465D03}" type="presParOf" srcId="{010866C0-4164-417F-A001-5A67DFA5CD5D}" destId="{B9FF10D8-059F-45BA-AF85-8AF45927E349}" srcOrd="0" destOrd="0" presId="urn:microsoft.com/office/officeart/2018/5/layout/CenteredIconLabelDescriptionList"/>
    <dgm:cxn modelId="{CD89892D-210D-4587-A6CC-B12271124869}" type="presParOf" srcId="{B9FF10D8-059F-45BA-AF85-8AF45927E349}" destId="{A7697CB5-F9F6-46C8-A733-50C16A09AD40}" srcOrd="0" destOrd="0" presId="urn:microsoft.com/office/officeart/2018/5/layout/CenteredIconLabelDescriptionList"/>
    <dgm:cxn modelId="{8042BE97-34FE-4EC6-8681-A2174BD844C4}" type="presParOf" srcId="{B9FF10D8-059F-45BA-AF85-8AF45927E349}" destId="{D05F5D34-D446-48EF-9958-AF3A7342E1C7}" srcOrd="1" destOrd="0" presId="urn:microsoft.com/office/officeart/2018/5/layout/CenteredIconLabelDescriptionList"/>
    <dgm:cxn modelId="{1F1C9031-3B91-421E-BDCF-11ABE51D4846}" type="presParOf" srcId="{B9FF10D8-059F-45BA-AF85-8AF45927E349}" destId="{1748A1E5-2B17-40F3-8BF4-5975F1F6C2A7}" srcOrd="2" destOrd="0" presId="urn:microsoft.com/office/officeart/2018/5/layout/CenteredIconLabelDescriptionList"/>
    <dgm:cxn modelId="{045D07E8-5539-41F4-8378-F5D5626908A8}" type="presParOf" srcId="{B9FF10D8-059F-45BA-AF85-8AF45927E349}" destId="{6C2E217E-0D02-4EFD-B9CB-58BE9754DCCE}" srcOrd="3" destOrd="0" presId="urn:microsoft.com/office/officeart/2018/5/layout/CenteredIconLabelDescriptionList"/>
    <dgm:cxn modelId="{CA313576-CEF9-412E-B8E1-C74EC2983FD3}" type="presParOf" srcId="{B9FF10D8-059F-45BA-AF85-8AF45927E349}" destId="{B4E4B163-4FF0-46A3-B0C8-D37BA36E3484}" srcOrd="4" destOrd="0" presId="urn:microsoft.com/office/officeart/2018/5/layout/CenteredIconLabelDescriptionList"/>
    <dgm:cxn modelId="{1B915136-6A50-4B59-B6CA-D27B056B8C0A}" type="presParOf" srcId="{010866C0-4164-417F-A001-5A67DFA5CD5D}" destId="{13527D9C-F667-4E97-831D-52E2931C8092}" srcOrd="1" destOrd="0" presId="urn:microsoft.com/office/officeart/2018/5/layout/CenteredIconLabelDescriptionList"/>
    <dgm:cxn modelId="{CC08196C-DFE0-44A2-BF57-76D008645DC2}" type="presParOf" srcId="{010866C0-4164-417F-A001-5A67DFA5CD5D}" destId="{57840D90-5BB6-4E9E-9C7B-4775D6D2FD89}" srcOrd="2" destOrd="0" presId="urn:microsoft.com/office/officeart/2018/5/layout/CenteredIconLabelDescriptionList"/>
    <dgm:cxn modelId="{D3274790-102B-4F14-B269-2B4447E96C3B}" type="presParOf" srcId="{57840D90-5BB6-4E9E-9C7B-4775D6D2FD89}" destId="{F6EAA275-1FB2-4240-A97C-A6C672B19D93}" srcOrd="0" destOrd="0" presId="urn:microsoft.com/office/officeart/2018/5/layout/CenteredIconLabelDescriptionList"/>
    <dgm:cxn modelId="{654B644D-8B18-46E3-9C5B-44EED0EAA951}" type="presParOf" srcId="{57840D90-5BB6-4E9E-9C7B-4775D6D2FD89}" destId="{60324C77-BF0D-440F-8531-AC9699158D57}" srcOrd="1" destOrd="0" presId="urn:microsoft.com/office/officeart/2018/5/layout/CenteredIconLabelDescriptionList"/>
    <dgm:cxn modelId="{718FF8A1-4FC7-444C-A3B6-C9011F9F6C15}" type="presParOf" srcId="{57840D90-5BB6-4E9E-9C7B-4775D6D2FD89}" destId="{DA13AAF3-0F63-44B4-8C9C-BB76568073F4}" srcOrd="2" destOrd="0" presId="urn:microsoft.com/office/officeart/2018/5/layout/CenteredIconLabelDescriptionList"/>
    <dgm:cxn modelId="{F0D64A04-4519-4453-A66D-0939B481FF9C}" type="presParOf" srcId="{57840D90-5BB6-4E9E-9C7B-4775D6D2FD89}" destId="{E0EAC205-6862-4E53-862E-71BCBD9B9371}" srcOrd="3" destOrd="0" presId="urn:microsoft.com/office/officeart/2018/5/layout/CenteredIconLabelDescriptionList"/>
    <dgm:cxn modelId="{383C6A79-1611-461D-BE30-93E9119AC73C}" type="presParOf" srcId="{57840D90-5BB6-4E9E-9C7B-4775D6D2FD89}" destId="{2572A869-A49A-4D86-ABD3-FB56D657361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B92EF-6C23-4134-9D26-48F8713D6AA5}">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893AC-A5F8-4E49-9993-765D1CF0D81C}">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8316D0-7977-4FEE-80FB-06CC31125D96}">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How do National Guard students describe their experiences of re-entry into college after an academic disruption?</a:t>
          </a:r>
        </a:p>
      </dsp:txBody>
      <dsp:txXfrm>
        <a:off x="1437631" y="531"/>
        <a:ext cx="9077968" cy="1244702"/>
      </dsp:txXfrm>
    </dsp:sp>
    <dsp:sp modelId="{AAF4C34C-AECD-4E49-A681-D8851154C753}">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DC846-4AF4-49F6-9445-9ED34983232A}">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B1502-F39B-4027-9BBB-A1A19EDDF084}">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How do academic disruptions due to military service affect National Guard students’ ability to re-enroll in college?</a:t>
          </a:r>
        </a:p>
      </dsp:txBody>
      <dsp:txXfrm>
        <a:off x="1437631" y="1556410"/>
        <a:ext cx="9077968" cy="1244702"/>
      </dsp:txXfrm>
    </dsp:sp>
    <dsp:sp modelId="{4F1B3980-CCEA-46E4-9BE6-F943EB1ADBCC}">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F8F23-FE76-4451-A08F-3670E5FBE1F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7D1AE5-A0BA-430F-A88D-2314A1234A5F}">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How do administrators perceive the impact of institutional policies and procedures on their ability to help National Guard students re-enroll in college after an academic disruption? </a:t>
          </a:r>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28448-A4CD-4378-AC51-1BF6A779F921}">
      <dsp:nvSpPr>
        <dsp:cNvPr id="0" name=""/>
        <dsp:cNvSpPr/>
      </dsp:nvSpPr>
      <dsp:spPr>
        <a:xfrm>
          <a:off x="0" y="5036"/>
          <a:ext cx="6967728" cy="1172161"/>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66D640-36CD-4853-A54D-42B60DE78CC0}">
      <dsp:nvSpPr>
        <dsp:cNvPr id="0" name=""/>
        <dsp:cNvSpPr/>
      </dsp:nvSpPr>
      <dsp:spPr>
        <a:xfrm>
          <a:off x="354578" y="268772"/>
          <a:ext cx="644688" cy="6446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8F040D-64C0-4DD0-AD1D-EE28452C0253}">
      <dsp:nvSpPr>
        <dsp:cNvPr id="0" name=""/>
        <dsp:cNvSpPr/>
      </dsp:nvSpPr>
      <dsp:spPr>
        <a:xfrm>
          <a:off x="1353846" y="5036"/>
          <a:ext cx="5612557"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Times New Roman"/>
              <a:cs typeface="Times New Roman"/>
            </a:rPr>
            <a:t>Case study of Jacksonville State University (AL)</a:t>
          </a:r>
        </a:p>
      </dsp:txBody>
      <dsp:txXfrm>
        <a:off x="1353846" y="5036"/>
        <a:ext cx="5612557" cy="1172161"/>
      </dsp:txXfrm>
    </dsp:sp>
    <dsp:sp modelId="{05F6D130-CBEE-470A-997D-2AEA43519C0E}">
      <dsp:nvSpPr>
        <dsp:cNvPr id="0" name=""/>
        <dsp:cNvSpPr/>
      </dsp:nvSpPr>
      <dsp:spPr>
        <a:xfrm>
          <a:off x="0" y="1470238"/>
          <a:ext cx="6967728" cy="1172161"/>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F944D-586C-440C-91FD-A536E3380B0B}">
      <dsp:nvSpPr>
        <dsp:cNvPr id="0" name=""/>
        <dsp:cNvSpPr/>
      </dsp:nvSpPr>
      <dsp:spPr>
        <a:xfrm>
          <a:off x="354578" y="1733974"/>
          <a:ext cx="644688" cy="6446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4FBD33-4BDD-4A9C-8E7B-5AF3D7B2F65B}">
      <dsp:nvSpPr>
        <dsp:cNvPr id="0" name=""/>
        <dsp:cNvSpPr/>
      </dsp:nvSpPr>
      <dsp:spPr>
        <a:xfrm>
          <a:off x="1353846" y="1470238"/>
          <a:ext cx="5612557"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889000" rtl="0">
            <a:lnSpc>
              <a:spcPct val="100000"/>
            </a:lnSpc>
            <a:spcBef>
              <a:spcPct val="0"/>
            </a:spcBef>
            <a:spcAft>
              <a:spcPct val="35000"/>
            </a:spcAft>
            <a:buNone/>
          </a:pPr>
          <a:r>
            <a:rPr lang="en-US" sz="2000" kern="1200" dirty="0">
              <a:latin typeface="Times New Roman"/>
              <a:cs typeface="Times New Roman"/>
            </a:rPr>
            <a:t>Participants – current National Guard students who withdrew from at least one semester due to military service and administrators who support them</a:t>
          </a:r>
        </a:p>
      </dsp:txBody>
      <dsp:txXfrm>
        <a:off x="1353846" y="1470238"/>
        <a:ext cx="5612557" cy="1172161"/>
      </dsp:txXfrm>
    </dsp:sp>
    <dsp:sp modelId="{56459081-059B-4AC0-80AD-1F15A00929F6}">
      <dsp:nvSpPr>
        <dsp:cNvPr id="0" name=""/>
        <dsp:cNvSpPr/>
      </dsp:nvSpPr>
      <dsp:spPr>
        <a:xfrm>
          <a:off x="0" y="2935440"/>
          <a:ext cx="6967728" cy="1172161"/>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37C4F-3CFD-4405-BDC0-DE1CFFABACE6}">
      <dsp:nvSpPr>
        <dsp:cNvPr id="0" name=""/>
        <dsp:cNvSpPr/>
      </dsp:nvSpPr>
      <dsp:spPr>
        <a:xfrm>
          <a:off x="354578" y="3199176"/>
          <a:ext cx="644688" cy="6446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511C8D-A032-4C44-9C0B-7A378AE994CE}">
      <dsp:nvSpPr>
        <dsp:cNvPr id="0" name=""/>
        <dsp:cNvSpPr/>
      </dsp:nvSpPr>
      <dsp:spPr>
        <a:xfrm>
          <a:off x="1353846" y="2935440"/>
          <a:ext cx="5612557"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Times New Roman"/>
              <a:cs typeface="Times New Roman"/>
            </a:rPr>
            <a:t>Data Collection – semi-structured interviews and review of university catalogs and relevant web sites</a:t>
          </a:r>
        </a:p>
      </dsp:txBody>
      <dsp:txXfrm>
        <a:off x="1353846" y="2935440"/>
        <a:ext cx="5612557" cy="1172161"/>
      </dsp:txXfrm>
    </dsp:sp>
    <dsp:sp modelId="{B7DB80E9-839F-4E49-B12B-2B60A505EA26}">
      <dsp:nvSpPr>
        <dsp:cNvPr id="0" name=""/>
        <dsp:cNvSpPr/>
      </dsp:nvSpPr>
      <dsp:spPr>
        <a:xfrm>
          <a:off x="0" y="4400642"/>
          <a:ext cx="6967728" cy="1172161"/>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8EF2D-8DA1-434A-85EA-EBE1DD8A352E}">
      <dsp:nvSpPr>
        <dsp:cNvPr id="0" name=""/>
        <dsp:cNvSpPr/>
      </dsp:nvSpPr>
      <dsp:spPr>
        <a:xfrm>
          <a:off x="354578" y="4664378"/>
          <a:ext cx="644688" cy="6446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F166CE-CCBA-4C3C-814B-EDA7B84F5AC8}">
      <dsp:nvSpPr>
        <dsp:cNvPr id="0" name=""/>
        <dsp:cNvSpPr/>
      </dsp:nvSpPr>
      <dsp:spPr>
        <a:xfrm>
          <a:off x="1353846" y="4400642"/>
          <a:ext cx="3135477"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Times New Roman"/>
              <a:cs typeface="Times New Roman"/>
            </a:rPr>
            <a:t>Data Analysis – Interpretative Phenomenological Analysis</a:t>
          </a:r>
        </a:p>
      </dsp:txBody>
      <dsp:txXfrm>
        <a:off x="1353846" y="4400642"/>
        <a:ext cx="3135477" cy="1172161"/>
      </dsp:txXfrm>
    </dsp:sp>
    <dsp:sp modelId="{1A2C049B-B72C-4738-B1DF-552F314CE713}">
      <dsp:nvSpPr>
        <dsp:cNvPr id="0" name=""/>
        <dsp:cNvSpPr/>
      </dsp:nvSpPr>
      <dsp:spPr>
        <a:xfrm>
          <a:off x="4489324" y="4400642"/>
          <a:ext cx="2477080"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488950">
            <a:lnSpc>
              <a:spcPct val="100000"/>
            </a:lnSpc>
            <a:spcBef>
              <a:spcPct val="0"/>
            </a:spcBef>
            <a:spcAft>
              <a:spcPct val="35000"/>
            </a:spcAft>
            <a:buNone/>
          </a:pPr>
          <a:r>
            <a:rPr lang="en-US" sz="1100" kern="1200" dirty="0">
              <a:latin typeface="Times New Roman"/>
              <a:cs typeface="Times New Roman"/>
            </a:rPr>
            <a:t>Phase 1 – Identify observations and distinctive phrases</a:t>
          </a:r>
        </a:p>
        <a:p>
          <a:pPr marL="0" lvl="0" indent="0" algn="l" defTabSz="488950">
            <a:lnSpc>
              <a:spcPct val="100000"/>
            </a:lnSpc>
            <a:spcBef>
              <a:spcPct val="0"/>
            </a:spcBef>
            <a:spcAft>
              <a:spcPct val="35000"/>
            </a:spcAft>
            <a:buNone/>
          </a:pPr>
          <a:r>
            <a:rPr lang="en-US" sz="1100" kern="1200" dirty="0">
              <a:latin typeface="Times New Roman"/>
              <a:cs typeface="Times New Roman"/>
            </a:rPr>
            <a:t>Phase 2 – Identify emerging themes</a:t>
          </a:r>
        </a:p>
        <a:p>
          <a:pPr marL="0" lvl="0" indent="0" algn="l" defTabSz="488950">
            <a:lnSpc>
              <a:spcPct val="100000"/>
            </a:lnSpc>
            <a:spcBef>
              <a:spcPct val="0"/>
            </a:spcBef>
            <a:spcAft>
              <a:spcPct val="35000"/>
            </a:spcAft>
            <a:buNone/>
          </a:pPr>
          <a:r>
            <a:rPr lang="en-US" sz="1100" kern="1200" dirty="0">
              <a:latin typeface="Times New Roman"/>
              <a:cs typeface="Times New Roman"/>
            </a:rPr>
            <a:t>Phase 3 – Cluster themes under a label</a:t>
          </a:r>
        </a:p>
        <a:p>
          <a:pPr marL="0" lvl="0" indent="0" algn="l" defTabSz="488950">
            <a:lnSpc>
              <a:spcPct val="100000"/>
            </a:lnSpc>
            <a:spcBef>
              <a:spcPct val="0"/>
            </a:spcBef>
            <a:spcAft>
              <a:spcPct val="35000"/>
            </a:spcAft>
            <a:buNone/>
          </a:pPr>
          <a:r>
            <a:rPr lang="en-US" sz="1100" kern="1200" dirty="0">
              <a:latin typeface="Times New Roman"/>
              <a:cs typeface="Times New Roman"/>
            </a:rPr>
            <a:t>Comparison of clusters to JSU policies to evaluate their effectiveness</a:t>
          </a:r>
        </a:p>
      </dsp:txBody>
      <dsp:txXfrm>
        <a:off x="4489324" y="4400642"/>
        <a:ext cx="2477080" cy="1172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97CB5-F9F6-46C8-A733-50C16A09AD40}">
      <dsp:nvSpPr>
        <dsp:cNvPr id="0" name=""/>
        <dsp:cNvSpPr/>
      </dsp:nvSpPr>
      <dsp:spPr>
        <a:xfrm>
          <a:off x="1963800" y="7808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48A1E5-2B17-40F3-8BF4-5975F1F6C2A7}">
      <dsp:nvSpPr>
        <dsp:cNvPr id="0" name=""/>
        <dsp:cNvSpPr/>
      </dsp:nvSpPr>
      <dsp:spPr>
        <a:xfrm>
          <a:off x="559800" y="177074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dirty="0"/>
            <a:t>National Guard Student Interviews</a:t>
          </a:r>
        </a:p>
      </dsp:txBody>
      <dsp:txXfrm>
        <a:off x="559800" y="1770744"/>
        <a:ext cx="4320000" cy="648000"/>
      </dsp:txXfrm>
    </dsp:sp>
    <dsp:sp modelId="{B4E4B163-4FF0-46A3-B0C8-D37BA36E3484}">
      <dsp:nvSpPr>
        <dsp:cNvPr id="0" name=""/>
        <dsp:cNvSpPr/>
      </dsp:nvSpPr>
      <dsp:spPr>
        <a:xfrm>
          <a:off x="559800" y="2502771"/>
          <a:ext cx="4320000" cy="1776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i="1" kern="1200" dirty="0"/>
            <a:t>Support</a:t>
          </a:r>
          <a:r>
            <a:rPr lang="en-US" sz="1700" kern="1200" dirty="0"/>
            <a:t>: Clear Guidance/Policy Needed, Campus and Off Campus Agents, Motivation to Return</a:t>
          </a:r>
        </a:p>
        <a:p>
          <a:pPr marL="0" lvl="0" indent="0" algn="ctr" defTabSz="755650">
            <a:lnSpc>
              <a:spcPct val="90000"/>
            </a:lnSpc>
            <a:spcBef>
              <a:spcPct val="0"/>
            </a:spcBef>
            <a:spcAft>
              <a:spcPct val="35000"/>
            </a:spcAft>
            <a:buNone/>
          </a:pPr>
          <a:r>
            <a:rPr lang="en-US" sz="1700" b="1" i="1" kern="1200" dirty="0"/>
            <a:t>Communication</a:t>
          </a:r>
          <a:r>
            <a:rPr lang="en-US" sz="1700" kern="1200" dirty="0"/>
            <a:t>: Unaware of Absence, Develop Plan for Post-Mobilization, Flexibility of Degree/Course Offerings</a:t>
          </a:r>
        </a:p>
      </dsp:txBody>
      <dsp:txXfrm>
        <a:off x="559800" y="2502771"/>
        <a:ext cx="4320000" cy="1776665"/>
      </dsp:txXfrm>
    </dsp:sp>
    <dsp:sp modelId="{F6EAA275-1FB2-4240-A97C-A6C672B19D93}">
      <dsp:nvSpPr>
        <dsp:cNvPr id="0" name=""/>
        <dsp:cNvSpPr/>
      </dsp:nvSpPr>
      <dsp:spPr>
        <a:xfrm>
          <a:off x="7039800" y="7808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13AAF3-0F63-44B4-8C9C-BB76568073F4}">
      <dsp:nvSpPr>
        <dsp:cNvPr id="0" name=""/>
        <dsp:cNvSpPr/>
      </dsp:nvSpPr>
      <dsp:spPr>
        <a:xfrm>
          <a:off x="5635800" y="177074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dirty="0"/>
            <a:t>Administrator Interviews</a:t>
          </a:r>
        </a:p>
      </dsp:txBody>
      <dsp:txXfrm>
        <a:off x="5635800" y="1770744"/>
        <a:ext cx="4320000" cy="648000"/>
      </dsp:txXfrm>
    </dsp:sp>
    <dsp:sp modelId="{2572A869-A49A-4D86-ABD3-FB56D6573612}">
      <dsp:nvSpPr>
        <dsp:cNvPr id="0" name=""/>
        <dsp:cNvSpPr/>
      </dsp:nvSpPr>
      <dsp:spPr>
        <a:xfrm>
          <a:off x="5635800" y="2502771"/>
          <a:ext cx="4320000" cy="1776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i="1" kern="1200" dirty="0"/>
            <a:t>Support</a:t>
          </a:r>
          <a:r>
            <a:rPr lang="en-US" sz="1700" kern="1200" dirty="0"/>
            <a:t>: Military Support Office, Clear Guidance/Policy Needed, Training on Withdrawal Options</a:t>
          </a:r>
        </a:p>
        <a:p>
          <a:pPr marL="0" lvl="0" indent="0" algn="ctr" defTabSz="755650">
            <a:lnSpc>
              <a:spcPct val="90000"/>
            </a:lnSpc>
            <a:spcBef>
              <a:spcPct val="0"/>
            </a:spcBef>
            <a:spcAft>
              <a:spcPct val="35000"/>
            </a:spcAft>
            <a:buNone/>
          </a:pPr>
          <a:r>
            <a:rPr lang="en-US" sz="1700" b="1" i="1" kern="1200" dirty="0"/>
            <a:t>Communication</a:t>
          </a:r>
          <a:r>
            <a:rPr lang="en-US" sz="1700" kern="1200" dirty="0"/>
            <a:t>: Withdrawal Communication, Tracking and Tags, Automated Communication Plans</a:t>
          </a:r>
        </a:p>
      </dsp:txBody>
      <dsp:txXfrm>
        <a:off x="5635800" y="2502771"/>
        <a:ext cx="4320000" cy="17766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2/24/2025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774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2/24/2025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982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2/24/2025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462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2/24/2025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5987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2/24/2025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9197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2/24/2025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434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2/24/2025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6843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2/24/2025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8018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2/24/2025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3301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2/24/2025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258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2/24/2025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0214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2/24/2025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5034593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tudentveterans.org/wp%20content/uploads/2020/08/NVEST-Report_FINAL.pdf" TargetMode="External"/><Relationship Id="rId2" Type="http://schemas.openxmlformats.org/officeDocument/2006/relationships/hyperlink" Target="https://doi.org/10.1002/ss.312" TargetMode="External"/><Relationship Id="rId1" Type="http://schemas.openxmlformats.org/officeDocument/2006/relationships/slideLayout" Target="../slideLayouts/slideLayout2.xml"/><Relationship Id="rId4" Type="http://schemas.openxmlformats.org/officeDocument/2006/relationships/hyperlink" Target="https://vtechworks.lib.vt.edu/server/api/core/bitstreams/db1a7594-302d-4a85-b0e1-83e5eec7709a/content"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parker@js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olored pencils inside a pencil holder which is on top of a wood table">
            <a:extLst>
              <a:ext uri="{FF2B5EF4-FFF2-40B4-BE49-F238E27FC236}">
                <a16:creationId xmlns:a16="http://schemas.microsoft.com/office/drawing/2014/main" id="{1AD3561D-0787-0FA7-DFE1-1F038E34455C}"/>
              </a:ext>
            </a:extLst>
          </p:cNvPr>
          <p:cNvPicPr>
            <a:picLocks noChangeAspect="1"/>
          </p:cNvPicPr>
          <p:nvPr/>
        </p:nvPicPr>
        <p:blipFill rotWithShape="1">
          <a:blip r:embed="rId2"/>
          <a:srcRect l="15754" r="-3" b="-3"/>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2101956"/>
          </a:xfrm>
        </p:spPr>
        <p:txBody>
          <a:bodyPr anchor="b">
            <a:normAutofit fontScale="90000"/>
          </a:bodyPr>
          <a:lstStyle/>
          <a:p>
            <a:r>
              <a:rPr lang="en-US" sz="2800" b="1" dirty="0">
                <a:latin typeface="Times New Roman"/>
                <a:ea typeface="+mj-lt"/>
                <a:cs typeface="+mj-lt"/>
              </a:rPr>
              <a:t>National Guard Students and Academic Disruptions: A Case Study of How Academic Disruptions Impact College Outcomes</a:t>
            </a:r>
            <a:endParaRPr lang="en-US" dirty="0">
              <a:latin typeface="Times New Roman"/>
            </a:endParaRPr>
          </a:p>
        </p:txBody>
      </p:sp>
      <p:sp>
        <p:nvSpPr>
          <p:cNvPr id="3" name="Subtitle 2"/>
          <p:cNvSpPr>
            <a:spLocks noGrp="1"/>
          </p:cNvSpPr>
          <p:nvPr>
            <p:ph type="subTitle" idx="1"/>
          </p:nvPr>
        </p:nvSpPr>
        <p:spPr>
          <a:xfrm>
            <a:off x="477980" y="4609851"/>
            <a:ext cx="4023359" cy="1471212"/>
          </a:xfrm>
        </p:spPr>
        <p:txBody>
          <a:bodyPr vert="horz" lIns="91440" tIns="45720" rIns="91440" bIns="45720" rtlCol="0" anchor="t">
            <a:noAutofit/>
          </a:bodyPr>
          <a:lstStyle/>
          <a:p>
            <a:pPr>
              <a:lnSpc>
                <a:spcPct val="100000"/>
              </a:lnSpc>
              <a:spcBef>
                <a:spcPts val="900"/>
              </a:spcBef>
            </a:pPr>
            <a:r>
              <a:rPr lang="en-US" sz="1000" dirty="0">
                <a:latin typeface="Times New Roman"/>
                <a:cs typeface="Segoe UI"/>
              </a:rPr>
              <a:t>Dr. Justin Parker</a:t>
            </a:r>
          </a:p>
          <a:p>
            <a:pPr>
              <a:lnSpc>
                <a:spcPct val="100000"/>
              </a:lnSpc>
              <a:spcBef>
                <a:spcPts val="900"/>
              </a:spcBef>
            </a:pPr>
            <a:r>
              <a:rPr lang="en-US" sz="1000" dirty="0">
                <a:latin typeface="Times New Roman"/>
                <a:cs typeface="Segoe UI"/>
              </a:rPr>
              <a:t>Director, Veteran and Military Services</a:t>
            </a:r>
          </a:p>
          <a:p>
            <a:pPr>
              <a:lnSpc>
                <a:spcPct val="100000"/>
              </a:lnSpc>
              <a:spcBef>
                <a:spcPts val="900"/>
              </a:spcBef>
            </a:pPr>
            <a:r>
              <a:rPr lang="en-US" sz="1000" dirty="0">
                <a:latin typeface="Times New Roman"/>
                <a:cs typeface="Segoe UI"/>
              </a:rPr>
              <a:t>Jacksonville State University</a:t>
            </a:r>
          </a:p>
          <a:p>
            <a:pPr>
              <a:lnSpc>
                <a:spcPct val="100000"/>
              </a:lnSpc>
              <a:spcBef>
                <a:spcPts val="900"/>
              </a:spcBef>
            </a:pPr>
            <a:r>
              <a:rPr lang="en-US" sz="1000" dirty="0">
                <a:latin typeface="Times New Roman"/>
                <a:cs typeface="Segoe UI"/>
              </a:rPr>
              <a:t>2025 NASPA Symposium on Military-Connected Students</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CE7DC-AFCA-3AE1-5D7C-7AEBA9A4A3D1}"/>
              </a:ext>
            </a:extLst>
          </p:cNvPr>
          <p:cNvSpPr>
            <a:spLocks noGrp="1"/>
          </p:cNvSpPr>
          <p:nvPr>
            <p:ph type="title"/>
          </p:nvPr>
        </p:nvSpPr>
        <p:spPr>
          <a:xfrm>
            <a:off x="411480" y="987552"/>
            <a:ext cx="4485861" cy="1088136"/>
          </a:xfrm>
        </p:spPr>
        <p:txBody>
          <a:bodyPr anchor="b">
            <a:normAutofit/>
          </a:bodyPr>
          <a:lstStyle/>
          <a:p>
            <a:r>
              <a:rPr lang="en-US" sz="3200" dirty="0">
                <a:latin typeface="Times New Roman"/>
                <a:cs typeface="Times New Roman"/>
              </a:rPr>
              <a:t>Findings Part 2</a:t>
            </a:r>
            <a:endParaRPr lang="en-US" sz="3200" dirty="0"/>
          </a:p>
        </p:txBody>
      </p:sp>
      <p:sp>
        <p:nvSpPr>
          <p:cNvPr id="27" name="Rectangle 2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25B8C17-D9CF-401D-05D9-5897B2C44820}"/>
              </a:ext>
            </a:extLst>
          </p:cNvPr>
          <p:cNvSpPr>
            <a:spLocks noGrp="1"/>
          </p:cNvSpPr>
          <p:nvPr>
            <p:ph idx="1"/>
          </p:nvPr>
        </p:nvSpPr>
        <p:spPr>
          <a:xfrm>
            <a:off x="411479" y="2688336"/>
            <a:ext cx="4498848" cy="3584448"/>
          </a:xfrm>
        </p:spPr>
        <p:txBody>
          <a:bodyPr vert="horz" lIns="91440" tIns="45720" rIns="91440" bIns="45720" rtlCol="0" anchor="t">
            <a:normAutofit/>
          </a:bodyPr>
          <a:lstStyle/>
          <a:p>
            <a:r>
              <a:rPr lang="en-US" sz="1700" dirty="0">
                <a:latin typeface="Times New Roman"/>
                <a:cs typeface="Times New Roman"/>
              </a:rPr>
              <a:t>JSU Policies and Procedures</a:t>
            </a:r>
            <a:endParaRPr lang="en-US" sz="1700" dirty="0">
              <a:latin typeface="Avenir Next LT Pro"/>
              <a:cs typeface="Times New Roman"/>
            </a:endParaRPr>
          </a:p>
          <a:p>
            <a:pPr lvl="1">
              <a:buFont typeface="Courier New" panose="020B0604020202020204" pitchFamily="34" charset="0"/>
              <a:buChar char="o"/>
            </a:pPr>
            <a:r>
              <a:rPr lang="en-US" sz="1700" dirty="0">
                <a:latin typeface="Times New Roman"/>
                <a:cs typeface="Times New Roman"/>
              </a:rPr>
              <a:t>Military Withdrawal Process</a:t>
            </a:r>
          </a:p>
          <a:p>
            <a:pPr lvl="2">
              <a:buFont typeface="Wingdings" panose="020B0604020202020204" pitchFamily="34" charset="0"/>
              <a:buChar char="§"/>
            </a:pPr>
            <a:r>
              <a:rPr lang="en-US" sz="1300" dirty="0">
                <a:latin typeface="Times New Roman"/>
                <a:cs typeface="Times New Roman"/>
              </a:rPr>
              <a:t>Withdrawal for military obligations, but unclear on ramifications</a:t>
            </a:r>
          </a:p>
          <a:p>
            <a:pPr lvl="1">
              <a:buFont typeface="Courier New" panose="020B0604020202020204" pitchFamily="34" charset="0"/>
              <a:buChar char="o"/>
            </a:pPr>
            <a:r>
              <a:rPr lang="en-US" sz="1700" dirty="0">
                <a:latin typeface="Times New Roman"/>
                <a:cs typeface="Times New Roman"/>
              </a:rPr>
              <a:t>Tracking of Mobilized Students</a:t>
            </a:r>
          </a:p>
          <a:p>
            <a:pPr lvl="2">
              <a:buFont typeface="Wingdings" panose="020B0604020202020204" pitchFamily="34" charset="0"/>
              <a:buChar char="§"/>
            </a:pPr>
            <a:r>
              <a:rPr lang="en-US" sz="1300" dirty="0">
                <a:latin typeface="Times New Roman"/>
                <a:cs typeface="Times New Roman"/>
              </a:rPr>
              <a:t>Referenced early alert system Navigate, but no mention of tracking National Guard students</a:t>
            </a:r>
          </a:p>
          <a:p>
            <a:pPr lvl="1">
              <a:buFont typeface="Courier New" panose="020B0604020202020204" pitchFamily="34" charset="0"/>
              <a:buChar char="o"/>
            </a:pPr>
            <a:r>
              <a:rPr lang="en-US" sz="1700" dirty="0">
                <a:latin typeface="Times New Roman"/>
                <a:cs typeface="Times New Roman"/>
              </a:rPr>
              <a:t>Readmission Process</a:t>
            </a:r>
          </a:p>
          <a:p>
            <a:pPr lvl="2">
              <a:buFont typeface="Wingdings" panose="020B0604020202020204" pitchFamily="34" charset="0"/>
              <a:buChar char="§"/>
            </a:pPr>
            <a:r>
              <a:rPr lang="en-US" sz="1300" dirty="0">
                <a:latin typeface="Times New Roman"/>
                <a:cs typeface="Times New Roman"/>
              </a:rPr>
              <a:t>Inactive after not enrolling for two major semesters</a:t>
            </a:r>
          </a:p>
          <a:p>
            <a:pPr lvl="2">
              <a:buFont typeface="Wingdings" panose="020B0604020202020204" pitchFamily="34" charset="0"/>
              <a:buChar char="§"/>
            </a:pPr>
            <a:r>
              <a:rPr lang="en-US" sz="1300" dirty="0">
                <a:latin typeface="Times New Roman"/>
                <a:cs typeface="Times New Roman"/>
              </a:rPr>
              <a:t>Unclear who and how the readmission process is communicated</a:t>
            </a:r>
          </a:p>
          <a:p>
            <a:pPr lvl="1">
              <a:buFont typeface="Courier New" panose="020B0604020202020204" pitchFamily="34" charset="0"/>
              <a:buChar char="o"/>
            </a:pPr>
            <a:endParaRPr lang="en-US" sz="1700" dirty="0">
              <a:latin typeface="Times New Roman"/>
              <a:cs typeface="Times New Roman"/>
            </a:endParaRPr>
          </a:p>
        </p:txBody>
      </p:sp>
      <p:pic>
        <p:nvPicPr>
          <p:cNvPr id="5" name="Picture 4" descr="Pen placed on top of a signature line">
            <a:extLst>
              <a:ext uri="{FF2B5EF4-FFF2-40B4-BE49-F238E27FC236}">
                <a16:creationId xmlns:a16="http://schemas.microsoft.com/office/drawing/2014/main" id="{D107E837-B995-F46F-C00E-12B8DF09DA4F}"/>
              </a:ext>
            </a:extLst>
          </p:cNvPr>
          <p:cNvPicPr>
            <a:picLocks noChangeAspect="1"/>
          </p:cNvPicPr>
          <p:nvPr/>
        </p:nvPicPr>
        <p:blipFill rotWithShape="1">
          <a:blip r:embed="rId2"/>
          <a:srcRect l="16499" r="16498"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7126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CF9E2-7096-F2A7-F6F1-F4E32F636CD2}"/>
              </a:ext>
            </a:extLst>
          </p:cNvPr>
          <p:cNvSpPr>
            <a:spLocks noGrp="1"/>
          </p:cNvSpPr>
          <p:nvPr>
            <p:ph type="title"/>
          </p:nvPr>
        </p:nvSpPr>
        <p:spPr>
          <a:xfrm>
            <a:off x="5080216" y="1076324"/>
            <a:ext cx="6272784" cy="1535051"/>
          </a:xfrm>
        </p:spPr>
        <p:txBody>
          <a:bodyPr anchor="b">
            <a:normAutofit/>
          </a:bodyPr>
          <a:lstStyle/>
          <a:p>
            <a:r>
              <a:rPr lang="en-US" sz="3200" dirty="0"/>
              <a:t>Findings Part 3</a:t>
            </a:r>
          </a:p>
        </p:txBody>
      </p:sp>
      <p:pic>
        <p:nvPicPr>
          <p:cNvPr id="5" name="Picture 4" descr="White bulbs with a yellow one standing out">
            <a:extLst>
              <a:ext uri="{FF2B5EF4-FFF2-40B4-BE49-F238E27FC236}">
                <a16:creationId xmlns:a16="http://schemas.microsoft.com/office/drawing/2014/main" id="{C9220D74-AF74-E18D-AB77-A6528E7C06BF}"/>
              </a:ext>
            </a:extLst>
          </p:cNvPr>
          <p:cNvPicPr>
            <a:picLocks noChangeAspect="1"/>
          </p:cNvPicPr>
          <p:nvPr/>
        </p:nvPicPr>
        <p:blipFill rotWithShape="1">
          <a:blip r:embed="rId2"/>
          <a:srcRect l="38031" r="18118" b="-1"/>
          <a:stretch/>
        </p:blipFill>
        <p:spPr>
          <a:xfrm>
            <a:off x="20" y="10"/>
            <a:ext cx="4505305" cy="6857990"/>
          </a:xfrm>
          <a:prstGeom prst="rect">
            <a:avLst/>
          </a:prstGeom>
        </p:spPr>
      </p:pic>
      <p:sp>
        <p:nvSpPr>
          <p:cNvPr id="20"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5B53465-59F8-761A-1E9C-241222A62C56}"/>
              </a:ext>
            </a:extLst>
          </p:cNvPr>
          <p:cNvSpPr>
            <a:spLocks noGrp="1"/>
          </p:cNvSpPr>
          <p:nvPr>
            <p:ph idx="1"/>
          </p:nvPr>
        </p:nvSpPr>
        <p:spPr>
          <a:xfrm>
            <a:off x="5080216" y="3351276"/>
            <a:ext cx="6272784" cy="2825686"/>
          </a:xfrm>
        </p:spPr>
        <p:txBody>
          <a:bodyPr vert="horz" lIns="91440" tIns="45720" rIns="91440" bIns="45720" rtlCol="0" anchor="t">
            <a:normAutofit/>
          </a:bodyPr>
          <a:lstStyle/>
          <a:p>
            <a:pPr>
              <a:lnSpc>
                <a:spcPct val="100000"/>
              </a:lnSpc>
            </a:pPr>
            <a:r>
              <a:rPr lang="en-US" sz="1400" dirty="0"/>
              <a:t>Summary of Findings:</a:t>
            </a:r>
          </a:p>
          <a:p>
            <a:pPr lvl="1">
              <a:lnSpc>
                <a:spcPct val="100000"/>
              </a:lnSpc>
              <a:buFont typeface="Courier New" panose="020B0604020202020204" pitchFamily="34" charset="0"/>
              <a:buChar char="o"/>
            </a:pPr>
            <a:r>
              <a:rPr lang="en-US" sz="1400" dirty="0"/>
              <a:t>Positives</a:t>
            </a:r>
          </a:p>
          <a:p>
            <a:pPr lvl="2">
              <a:lnSpc>
                <a:spcPct val="100000"/>
              </a:lnSpc>
              <a:buFont typeface="Wingdings" panose="020B0604020202020204" pitchFamily="34" charset="0"/>
              <a:buChar char="§"/>
            </a:pPr>
            <a:r>
              <a:rPr lang="en-US" sz="1400" dirty="0"/>
              <a:t>Military Student office, early alert system, military withdrawal policy, and simple readmission process</a:t>
            </a:r>
          </a:p>
          <a:p>
            <a:pPr lvl="1">
              <a:lnSpc>
                <a:spcPct val="100000"/>
              </a:lnSpc>
              <a:buFont typeface="Courier New" panose="020B0604020202020204" pitchFamily="34" charset="0"/>
              <a:buChar char="o"/>
            </a:pPr>
            <a:r>
              <a:rPr lang="en-US" sz="1400" dirty="0"/>
              <a:t>Room for Growth</a:t>
            </a:r>
          </a:p>
          <a:p>
            <a:pPr lvl="2">
              <a:lnSpc>
                <a:spcPct val="100000"/>
              </a:lnSpc>
              <a:buFont typeface="Wingdings" panose="020B0604020202020204" pitchFamily="34" charset="0"/>
              <a:buChar char="§"/>
            </a:pPr>
            <a:r>
              <a:rPr lang="en-US" sz="1400" dirty="0"/>
              <a:t>Clear policy for faculty and National Guard students, do not track and communicate during disruptions, no training for faculty and staff on impact of withdrawal options, and students did not feel connected or valued during disruption</a:t>
            </a:r>
          </a:p>
        </p:txBody>
      </p:sp>
    </p:spTree>
    <p:extLst>
      <p:ext uri="{BB962C8B-B14F-4D97-AF65-F5344CB8AC3E}">
        <p14:creationId xmlns:p14="http://schemas.microsoft.com/office/powerpoint/2010/main" val="111624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0393-C6DD-47DE-496A-540BDAF1E199}"/>
              </a:ext>
            </a:extLst>
          </p:cNvPr>
          <p:cNvSpPr>
            <a:spLocks noGrp="1"/>
          </p:cNvSpPr>
          <p:nvPr>
            <p:ph type="title"/>
          </p:nvPr>
        </p:nvSpPr>
        <p:spPr/>
        <p:txBody>
          <a:bodyPr>
            <a:normAutofit/>
          </a:bodyPr>
          <a:lstStyle/>
          <a:p>
            <a:r>
              <a:rPr lang="en-US" sz="3200" dirty="0"/>
              <a:t>Small Groups Part 2</a:t>
            </a:r>
          </a:p>
        </p:txBody>
      </p:sp>
      <p:sp>
        <p:nvSpPr>
          <p:cNvPr id="3" name="Content Placeholder 2">
            <a:extLst>
              <a:ext uri="{FF2B5EF4-FFF2-40B4-BE49-F238E27FC236}">
                <a16:creationId xmlns:a16="http://schemas.microsoft.com/office/drawing/2014/main" id="{1737CC6A-7A51-539E-9BD8-7178A7C030CA}"/>
              </a:ext>
            </a:extLst>
          </p:cNvPr>
          <p:cNvSpPr>
            <a:spLocks noGrp="1"/>
          </p:cNvSpPr>
          <p:nvPr>
            <p:ph idx="1"/>
          </p:nvPr>
        </p:nvSpPr>
        <p:spPr/>
        <p:txBody>
          <a:bodyPr/>
          <a:lstStyle/>
          <a:p>
            <a:r>
              <a:rPr lang="en-US" dirty="0"/>
              <a:t>Are you surprised by the findings of this study?</a:t>
            </a:r>
          </a:p>
          <a:p>
            <a:r>
              <a:rPr lang="en-US" dirty="0"/>
              <a:t>How does this compare to your campus? </a:t>
            </a:r>
          </a:p>
        </p:txBody>
      </p:sp>
    </p:spTree>
    <p:extLst>
      <p:ext uri="{BB962C8B-B14F-4D97-AF65-F5344CB8AC3E}">
        <p14:creationId xmlns:p14="http://schemas.microsoft.com/office/powerpoint/2010/main" val="422262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17B26A-E811-DEBE-6E85-420E0E2054E8}"/>
              </a:ext>
            </a:extLst>
          </p:cNvPr>
          <p:cNvSpPr>
            <a:spLocks noGrp="1"/>
          </p:cNvSpPr>
          <p:nvPr>
            <p:ph type="title"/>
          </p:nvPr>
        </p:nvSpPr>
        <p:spPr>
          <a:xfrm>
            <a:off x="841246" y="978619"/>
            <a:ext cx="5991244" cy="1106424"/>
          </a:xfrm>
        </p:spPr>
        <p:txBody>
          <a:bodyPr>
            <a:normAutofit/>
          </a:bodyPr>
          <a:lstStyle/>
          <a:p>
            <a:r>
              <a:rPr lang="en-US" sz="3200" dirty="0"/>
              <a:t>Implications for Further Research</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C7D2D5F-C97C-57CA-057B-D98111E19BD1}"/>
              </a:ext>
            </a:extLst>
          </p:cNvPr>
          <p:cNvSpPr>
            <a:spLocks noGrp="1"/>
          </p:cNvSpPr>
          <p:nvPr>
            <p:ph idx="1"/>
          </p:nvPr>
        </p:nvSpPr>
        <p:spPr>
          <a:xfrm>
            <a:off x="841248" y="2252870"/>
            <a:ext cx="5993892" cy="3560251"/>
          </a:xfrm>
        </p:spPr>
        <p:txBody>
          <a:bodyPr vert="horz" lIns="91440" tIns="45720" rIns="91440" bIns="45720" rtlCol="0" anchor="t">
            <a:normAutofit lnSpcReduction="10000"/>
          </a:bodyPr>
          <a:lstStyle/>
          <a:p>
            <a:r>
              <a:rPr lang="en-US" sz="1800" dirty="0">
                <a:latin typeface="Times New Roman"/>
                <a:cs typeface="Times New Roman"/>
              </a:rPr>
              <a:t>Do the current findings have significance among other institution types and regions?</a:t>
            </a:r>
          </a:p>
          <a:p>
            <a:r>
              <a:rPr lang="en-US" sz="1800" dirty="0">
                <a:latin typeface="Times New Roman"/>
                <a:cs typeface="Times New Roman"/>
              </a:rPr>
              <a:t>Up-to-date data on number of National Guard students actively pursuing a college credential.</a:t>
            </a:r>
          </a:p>
          <a:p>
            <a:r>
              <a:rPr lang="en-US" sz="1800" dirty="0">
                <a:latin typeface="Times New Roman"/>
                <a:cs typeface="Times New Roman"/>
              </a:rPr>
              <a:t>National level research on why National Guard students are not re-enrolling after the disruptions.</a:t>
            </a:r>
          </a:p>
          <a:p>
            <a:r>
              <a:rPr lang="en-US" sz="1800" dirty="0">
                <a:latin typeface="Times New Roman"/>
                <a:cs typeface="Times New Roman"/>
              </a:rPr>
              <a:t>What types of withdrawal and re-enrollment policies are most effective?</a:t>
            </a:r>
          </a:p>
          <a:p>
            <a:r>
              <a:rPr lang="en-US" sz="1800" dirty="0">
                <a:latin typeface="Times New Roman"/>
                <a:cs typeface="Times New Roman"/>
              </a:rPr>
              <a:t>Which on and off campus agents motivate National Guard students to re-enroll?</a:t>
            </a:r>
          </a:p>
        </p:txBody>
      </p:sp>
      <p:pic>
        <p:nvPicPr>
          <p:cNvPr id="7" name="Graphic 6" descr="Magnifying glass">
            <a:extLst>
              <a:ext uri="{FF2B5EF4-FFF2-40B4-BE49-F238E27FC236}">
                <a16:creationId xmlns:a16="http://schemas.microsoft.com/office/drawing/2014/main" id="{79EB9296-8B9D-499C-78F2-D579F7A4B3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9814" y="1329879"/>
            <a:ext cx="4097657" cy="4097657"/>
          </a:xfrm>
          <a:prstGeom prst="rect">
            <a:avLst/>
          </a:prstGeom>
        </p:spPr>
      </p:pic>
    </p:spTree>
    <p:extLst>
      <p:ext uri="{BB962C8B-B14F-4D97-AF65-F5344CB8AC3E}">
        <p14:creationId xmlns:p14="http://schemas.microsoft.com/office/powerpoint/2010/main" val="243020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28597F-6318-7D98-1688-48A8607D5B5A}"/>
              </a:ext>
            </a:extLst>
          </p:cNvPr>
          <p:cNvSpPr>
            <a:spLocks noGrp="1"/>
          </p:cNvSpPr>
          <p:nvPr>
            <p:ph type="title"/>
          </p:nvPr>
        </p:nvSpPr>
        <p:spPr>
          <a:xfrm>
            <a:off x="612648" y="1078992"/>
            <a:ext cx="6268770" cy="1536192"/>
          </a:xfrm>
        </p:spPr>
        <p:txBody>
          <a:bodyPr anchor="b">
            <a:normAutofit/>
          </a:bodyPr>
          <a:lstStyle/>
          <a:p>
            <a:r>
              <a:rPr lang="en-US" sz="3200" dirty="0"/>
              <a:t>Implications for Practice and Recommendations</a:t>
            </a:r>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540979B-22A0-B523-817A-AE74AEFD1218}"/>
              </a:ext>
            </a:extLst>
          </p:cNvPr>
          <p:cNvSpPr>
            <a:spLocks noGrp="1"/>
          </p:cNvSpPr>
          <p:nvPr>
            <p:ph idx="1"/>
          </p:nvPr>
        </p:nvSpPr>
        <p:spPr>
          <a:xfrm>
            <a:off x="615458" y="3092142"/>
            <a:ext cx="6268770" cy="3431122"/>
          </a:xfrm>
        </p:spPr>
        <p:txBody>
          <a:bodyPr vert="horz" lIns="91440" tIns="45720" rIns="91440" bIns="45720" rtlCol="0">
            <a:normAutofit fontScale="25000" lnSpcReduction="20000"/>
          </a:bodyPr>
          <a:lstStyle/>
          <a:p>
            <a:r>
              <a:rPr lang="en-US" sz="4000" dirty="0">
                <a:latin typeface="Times New Roman"/>
                <a:cs typeface="Times New Roman"/>
              </a:rPr>
              <a:t>Clear Polices and Guidance</a:t>
            </a:r>
          </a:p>
          <a:p>
            <a:pPr lvl="1"/>
            <a:r>
              <a:rPr lang="en-US" sz="4000" dirty="0">
                <a:latin typeface="Times New Roman"/>
                <a:cs typeface="Times New Roman"/>
              </a:rPr>
              <a:t>Training on withdrawal options and consequences</a:t>
            </a:r>
          </a:p>
          <a:p>
            <a:pPr lvl="1"/>
            <a:r>
              <a:rPr lang="en-US" sz="4000" dirty="0">
                <a:latin typeface="Times New Roman"/>
                <a:cs typeface="Times New Roman"/>
              </a:rPr>
              <a:t>Process of handling deployments or mobilizations</a:t>
            </a:r>
          </a:p>
          <a:p>
            <a:pPr lvl="1"/>
            <a:r>
              <a:rPr lang="en-US" sz="4000" dirty="0">
                <a:latin typeface="Times New Roman"/>
                <a:cs typeface="Times New Roman"/>
              </a:rPr>
              <a:t>Military support office, coordinator, or committee</a:t>
            </a:r>
          </a:p>
          <a:p>
            <a:r>
              <a:rPr lang="en-US" sz="4000" dirty="0">
                <a:latin typeface="Times New Roman"/>
                <a:cs typeface="Times New Roman"/>
              </a:rPr>
              <a:t>Alternate Policy Options</a:t>
            </a:r>
          </a:p>
          <a:p>
            <a:pPr lvl="1"/>
            <a:r>
              <a:rPr lang="en-US" sz="4000" dirty="0">
                <a:latin typeface="Times New Roman"/>
                <a:cs typeface="Times New Roman"/>
              </a:rPr>
              <a:t>Military incompletes, leave of absence, or withdrawals</a:t>
            </a:r>
          </a:p>
          <a:p>
            <a:pPr lvl="1"/>
            <a:r>
              <a:rPr lang="en-US" sz="4000" dirty="0">
                <a:latin typeface="Times New Roman"/>
                <a:cs typeface="Times New Roman"/>
              </a:rPr>
              <a:t>Grade selection option</a:t>
            </a:r>
          </a:p>
          <a:p>
            <a:r>
              <a:rPr lang="en-US" sz="4000" dirty="0">
                <a:latin typeface="Times New Roman"/>
                <a:cs typeface="Times New Roman"/>
              </a:rPr>
              <a:t>Improved Communication</a:t>
            </a:r>
          </a:p>
          <a:p>
            <a:pPr lvl="1"/>
            <a:r>
              <a:rPr lang="en-US" sz="4000" dirty="0">
                <a:latin typeface="Times New Roman"/>
                <a:cs typeface="Times New Roman"/>
              </a:rPr>
              <a:t>Withdrawal communication</a:t>
            </a:r>
          </a:p>
          <a:p>
            <a:pPr lvl="1"/>
            <a:r>
              <a:rPr lang="en-US" sz="4000" dirty="0">
                <a:latin typeface="Times New Roman"/>
                <a:cs typeface="Times New Roman"/>
              </a:rPr>
              <a:t>Post-mobilization plan</a:t>
            </a:r>
          </a:p>
          <a:p>
            <a:r>
              <a:rPr lang="en-US" sz="4000" dirty="0">
                <a:latin typeface="Times New Roman"/>
                <a:cs typeface="Times New Roman"/>
              </a:rPr>
              <a:t>Tracking and Tags</a:t>
            </a:r>
          </a:p>
          <a:p>
            <a:pPr lvl="1"/>
            <a:r>
              <a:rPr lang="en-US" sz="4000" dirty="0">
                <a:latin typeface="Times New Roman"/>
                <a:cs typeface="Times New Roman"/>
              </a:rPr>
              <a:t>Military mobilization indicators</a:t>
            </a:r>
          </a:p>
          <a:p>
            <a:pPr lvl="1"/>
            <a:r>
              <a:rPr lang="en-US" sz="4000" dirty="0">
                <a:latin typeface="Times New Roman"/>
                <a:cs typeface="Times New Roman"/>
              </a:rPr>
              <a:t>Automated communication plans</a:t>
            </a:r>
          </a:p>
          <a:p>
            <a:r>
              <a:rPr lang="en-US" sz="4000" dirty="0">
                <a:latin typeface="Times New Roman"/>
                <a:cs typeface="Times New Roman"/>
              </a:rPr>
              <a:t>Flexibility and Motivation</a:t>
            </a:r>
          </a:p>
          <a:p>
            <a:pPr lvl="1"/>
            <a:r>
              <a:rPr lang="en-US" sz="4000" dirty="0">
                <a:latin typeface="Times New Roman"/>
                <a:cs typeface="Times New Roman"/>
              </a:rPr>
              <a:t>Flexible degree/course offerings and start dates</a:t>
            </a:r>
          </a:p>
          <a:p>
            <a:pPr lvl="1"/>
            <a:r>
              <a:rPr lang="en-US" sz="4000" dirty="0">
                <a:latin typeface="Times New Roman"/>
                <a:cs typeface="Times New Roman"/>
              </a:rPr>
              <a:t>Engage off campus agents</a:t>
            </a:r>
          </a:p>
          <a:p>
            <a:pPr lvl="1"/>
            <a:endParaRPr lang="en-US" sz="1400" dirty="0">
              <a:latin typeface="Times New Roman"/>
              <a:cs typeface="Times New Roman"/>
            </a:endParaRPr>
          </a:p>
        </p:txBody>
      </p:sp>
      <p:pic>
        <p:nvPicPr>
          <p:cNvPr id="5" name="Picture 4" descr="White puzzle with one red piece">
            <a:extLst>
              <a:ext uri="{FF2B5EF4-FFF2-40B4-BE49-F238E27FC236}">
                <a16:creationId xmlns:a16="http://schemas.microsoft.com/office/drawing/2014/main" id="{AA9036BE-6CDC-AA39-7BFF-160E782A7FD2}"/>
              </a:ext>
            </a:extLst>
          </p:cNvPr>
          <p:cNvPicPr>
            <a:picLocks noChangeAspect="1"/>
          </p:cNvPicPr>
          <p:nvPr/>
        </p:nvPicPr>
        <p:blipFill rotWithShape="1">
          <a:blip r:embed="rId2"/>
          <a:srcRect l="32335" r="30689" b="-2"/>
          <a:stretch/>
        </p:blipFill>
        <p:spPr>
          <a:xfrm>
            <a:off x="7684006" y="10"/>
            <a:ext cx="4507993" cy="6857990"/>
          </a:xfrm>
          <a:prstGeom prst="rect">
            <a:avLst/>
          </a:prstGeom>
        </p:spPr>
      </p:pic>
    </p:spTree>
    <p:extLst>
      <p:ext uri="{BB962C8B-B14F-4D97-AF65-F5344CB8AC3E}">
        <p14:creationId xmlns:p14="http://schemas.microsoft.com/office/powerpoint/2010/main" val="393604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B55B-0C67-E3B8-10A7-6819D1E98189}"/>
              </a:ext>
            </a:extLst>
          </p:cNvPr>
          <p:cNvSpPr>
            <a:spLocks noGrp="1"/>
          </p:cNvSpPr>
          <p:nvPr>
            <p:ph type="title"/>
          </p:nvPr>
        </p:nvSpPr>
        <p:spPr/>
        <p:txBody>
          <a:bodyPr>
            <a:normAutofit/>
          </a:bodyPr>
          <a:lstStyle/>
          <a:p>
            <a:r>
              <a:rPr lang="en-US" sz="3200" dirty="0"/>
              <a:t>References</a:t>
            </a:r>
          </a:p>
        </p:txBody>
      </p:sp>
      <p:sp>
        <p:nvSpPr>
          <p:cNvPr id="3" name="Content Placeholder 2">
            <a:extLst>
              <a:ext uri="{FF2B5EF4-FFF2-40B4-BE49-F238E27FC236}">
                <a16:creationId xmlns:a16="http://schemas.microsoft.com/office/drawing/2014/main" id="{CBB5F935-9F8F-CDC1-BE8E-7D1424CB84ED}"/>
              </a:ext>
            </a:extLst>
          </p:cNvPr>
          <p:cNvSpPr>
            <a:spLocks noGrp="1"/>
          </p:cNvSpPr>
          <p:nvPr>
            <p:ph idx="1"/>
          </p:nvPr>
        </p:nvSpPr>
        <p:spPr/>
        <p:txBody>
          <a:bodyPr>
            <a:normAutofit/>
          </a:bodyPr>
          <a:lstStyle/>
          <a:p>
            <a:r>
              <a:rPr lang="en-US" sz="1200" dirty="0">
                <a:latin typeface="Times New Roman" panose="02020603050405020304" pitchFamily="18" charset="0"/>
                <a:cs typeface="Times New Roman" panose="02020603050405020304" pitchFamily="18" charset="0"/>
              </a:rPr>
              <a:t>Bauman, M. (2009). The mobilization and return of undergraduate students serving in the national guard and reserves. New Directions for Student Services, 126, 15-23. </a:t>
            </a:r>
            <a:r>
              <a:rPr lang="en-US" sz="1200" dirty="0">
                <a:latin typeface="Times New Roman" panose="02020603050405020304" pitchFamily="18" charset="0"/>
                <a:cs typeface="Times New Roman" panose="02020603050405020304" pitchFamily="18" charset="0"/>
                <a:hlinkClick r:id="rId2"/>
              </a:rPr>
              <a:t>https://doi.org/10.1002/ss.312</a:t>
            </a:r>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Cate, C. A., Lyon, J., Schmeling, J., &amp; Bogue, B. Y. (2017). National veteran education success tracker: A report on the academic success of student veterans using the post 9/11 GI Bill. Student Veterans of America. </a:t>
            </a:r>
            <a:r>
              <a:rPr lang="en-US" sz="1200" dirty="0">
                <a:latin typeface="Times New Roman" panose="02020603050405020304" pitchFamily="18" charset="0"/>
                <a:cs typeface="Times New Roman" panose="02020603050405020304" pitchFamily="18" charset="0"/>
                <a:hlinkClick r:id="rId3"/>
              </a:rPr>
              <a:t>https://studentveterans.org/wp content/uploads/2020/08/NVEST-Report_FINAL.pdf </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Molina, D., &amp; Morse, A. (2015). Military-connected undergraduates: Exploring differences between national guard, reserve, active duty, and veterans in higher education. American Council on Education. </a:t>
            </a:r>
            <a:r>
              <a:rPr lang="en-US" sz="1000" dirty="0">
                <a:hlinkClick r:id="rId4"/>
              </a:rPr>
              <a:t>https://vtechworks.lib.vt.edu/server/api/core/bitstreams/db1a7594-302d-4a85-b0e1-83e5eec7709a/content</a:t>
            </a:r>
            <a:endParaRPr lang="en-US" sz="1000" dirty="0"/>
          </a:p>
          <a:p>
            <a:r>
              <a:rPr lang="en-US" sz="1200" dirty="0">
                <a:latin typeface="Times New Roman" panose="02020603050405020304" pitchFamily="18" charset="0"/>
                <a:cs typeface="Times New Roman" panose="02020603050405020304" pitchFamily="18" charset="0"/>
              </a:rPr>
              <a:t>Rendón Linares, L. I., &amp; Muñoz, S. M. (2011). Revisiting validation theory: Theoretical foundations, applications, and extensions. Enrollment Management Journal, 5(2), 12-33.</a:t>
            </a:r>
          </a:p>
        </p:txBody>
      </p:sp>
    </p:spTree>
    <p:extLst>
      <p:ext uri="{BB962C8B-B14F-4D97-AF65-F5344CB8AC3E}">
        <p14:creationId xmlns:p14="http://schemas.microsoft.com/office/powerpoint/2010/main" val="91585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5387-EDE9-F08B-A5F3-8E31C78C3278}"/>
              </a:ext>
            </a:extLst>
          </p:cNvPr>
          <p:cNvSpPr>
            <a:spLocks noGrp="1"/>
          </p:cNvSpPr>
          <p:nvPr>
            <p:ph type="title"/>
          </p:nvPr>
        </p:nvSpPr>
        <p:spPr/>
        <p:txBody>
          <a:bodyPr/>
          <a:lstStyle/>
          <a:p>
            <a:r>
              <a:rPr lang="en-US" dirty="0"/>
              <a:t>Let’s Connect</a:t>
            </a:r>
          </a:p>
        </p:txBody>
      </p:sp>
      <p:sp>
        <p:nvSpPr>
          <p:cNvPr id="3" name="Content Placeholder 2">
            <a:extLst>
              <a:ext uri="{FF2B5EF4-FFF2-40B4-BE49-F238E27FC236}">
                <a16:creationId xmlns:a16="http://schemas.microsoft.com/office/drawing/2014/main" id="{82E9AC95-4E21-EA86-2169-2FCE4443CE02}"/>
              </a:ext>
            </a:extLst>
          </p:cNvPr>
          <p:cNvSpPr>
            <a:spLocks noGrp="1"/>
          </p:cNvSpPr>
          <p:nvPr>
            <p:ph idx="1"/>
          </p:nvPr>
        </p:nvSpPr>
        <p:spPr/>
        <p:txBody>
          <a:bodyPr/>
          <a:lstStyle/>
          <a:p>
            <a:r>
              <a:rPr lang="en-US" dirty="0">
                <a:hlinkClick r:id="rId2"/>
              </a:rPr>
              <a:t>parker@jsu.edu</a:t>
            </a:r>
            <a:endParaRPr lang="en-US" dirty="0"/>
          </a:p>
          <a:p>
            <a:r>
              <a:rPr lang="en-US" dirty="0"/>
              <a:t>256-782-8839</a:t>
            </a:r>
          </a:p>
          <a:p>
            <a:r>
              <a:rPr lang="en-US" dirty="0"/>
              <a:t>Connect on LinkedIn</a:t>
            </a:r>
          </a:p>
        </p:txBody>
      </p:sp>
    </p:spTree>
    <p:extLst>
      <p:ext uri="{BB962C8B-B14F-4D97-AF65-F5344CB8AC3E}">
        <p14:creationId xmlns:p14="http://schemas.microsoft.com/office/powerpoint/2010/main" val="389645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7158-12A4-B40C-6C4B-2E57B6CA2ABD}"/>
              </a:ext>
            </a:extLst>
          </p:cNvPr>
          <p:cNvSpPr>
            <a:spLocks noGrp="1"/>
          </p:cNvSpPr>
          <p:nvPr>
            <p:ph type="title"/>
          </p:nvPr>
        </p:nvSpPr>
        <p:spPr/>
        <p:txBody>
          <a:bodyPr/>
          <a:lstStyle/>
          <a:p>
            <a:r>
              <a:rPr lang="en-US" dirty="0"/>
              <a:t>What to Expect</a:t>
            </a:r>
          </a:p>
        </p:txBody>
      </p:sp>
      <p:sp>
        <p:nvSpPr>
          <p:cNvPr id="3" name="Content Placeholder 2">
            <a:extLst>
              <a:ext uri="{FF2B5EF4-FFF2-40B4-BE49-F238E27FC236}">
                <a16:creationId xmlns:a16="http://schemas.microsoft.com/office/drawing/2014/main" id="{C2F76DF9-E325-EF8C-152D-E0BE84B30606}"/>
              </a:ext>
            </a:extLst>
          </p:cNvPr>
          <p:cNvSpPr>
            <a:spLocks noGrp="1"/>
          </p:cNvSpPr>
          <p:nvPr>
            <p:ph idx="1"/>
          </p:nvPr>
        </p:nvSpPr>
        <p:spPr/>
        <p:txBody>
          <a:bodyPr/>
          <a:lstStyle/>
          <a:p>
            <a:r>
              <a:rPr lang="en-US" dirty="0"/>
              <a:t>The problem</a:t>
            </a:r>
          </a:p>
          <a:p>
            <a:r>
              <a:rPr lang="en-US" dirty="0"/>
              <a:t>Research set-up and execution</a:t>
            </a:r>
          </a:p>
          <a:p>
            <a:r>
              <a:rPr lang="en-US" dirty="0"/>
              <a:t>Findings</a:t>
            </a:r>
          </a:p>
          <a:p>
            <a:r>
              <a:rPr lang="en-US" dirty="0"/>
              <a:t>Implications for Further Research</a:t>
            </a:r>
          </a:p>
          <a:p>
            <a:r>
              <a:rPr lang="en-US" dirty="0"/>
              <a:t>Implications for Practice and Recommendations</a:t>
            </a:r>
          </a:p>
          <a:p>
            <a:r>
              <a:rPr lang="en-US" dirty="0"/>
              <a:t>References</a:t>
            </a:r>
          </a:p>
          <a:p>
            <a:endParaRPr lang="en-US" dirty="0"/>
          </a:p>
        </p:txBody>
      </p:sp>
    </p:spTree>
    <p:extLst>
      <p:ext uri="{BB962C8B-B14F-4D97-AF65-F5344CB8AC3E}">
        <p14:creationId xmlns:p14="http://schemas.microsoft.com/office/powerpoint/2010/main" val="67330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AAE64-3B56-934C-D324-60563E0FFDC5}"/>
              </a:ext>
            </a:extLst>
          </p:cNvPr>
          <p:cNvSpPr>
            <a:spLocks noGrp="1"/>
          </p:cNvSpPr>
          <p:nvPr>
            <p:ph type="title"/>
          </p:nvPr>
        </p:nvSpPr>
        <p:spPr>
          <a:xfrm>
            <a:off x="612648" y="1078992"/>
            <a:ext cx="6268770" cy="1536192"/>
          </a:xfrm>
        </p:spPr>
        <p:txBody>
          <a:bodyPr anchor="b">
            <a:normAutofit/>
          </a:bodyPr>
          <a:lstStyle/>
          <a:p>
            <a:r>
              <a:rPr lang="en-US" sz="3200" dirty="0">
                <a:latin typeface="Times New Roman" panose="02020603050405020304" pitchFamily="18" charset="0"/>
                <a:cs typeface="Times New Roman" panose="02020603050405020304" pitchFamily="18" charset="0"/>
              </a:rPr>
              <a:t>My Why</a:t>
            </a:r>
          </a:p>
        </p:txBody>
      </p:sp>
      <p:sp>
        <p:nvSpPr>
          <p:cNvPr id="20" name="Rectangle 1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CBBCF7F-2BB3-6A43-7695-AF0953B2D420}"/>
              </a:ext>
            </a:extLst>
          </p:cNvPr>
          <p:cNvSpPr>
            <a:spLocks noGrp="1"/>
          </p:cNvSpPr>
          <p:nvPr>
            <p:ph idx="1"/>
          </p:nvPr>
        </p:nvSpPr>
        <p:spPr>
          <a:xfrm>
            <a:off x="615458" y="3355848"/>
            <a:ext cx="6268770" cy="2825496"/>
          </a:xfrm>
        </p:spPr>
        <p:txBody>
          <a:bodyPr>
            <a:normAutofit/>
          </a:bodyPr>
          <a:lstStyle/>
          <a:p>
            <a:pPr>
              <a:lnSpc>
                <a:spcPct val="100000"/>
              </a:lnSpc>
            </a:pPr>
            <a:r>
              <a:rPr lang="en-US" sz="1500" dirty="0">
                <a:latin typeface="Times New Roman" panose="02020603050405020304" pitchFamily="18" charset="0"/>
                <a:cs typeface="Times New Roman" panose="02020603050405020304" pitchFamily="18" charset="0"/>
              </a:rPr>
              <a:t>I dedicate this study to all current and former service members of the United States (US) Armed Forces. Selfless sacrifice is not a common trait shared by most people, for the few that have it we should do our very best to love and support them. I would argue that we are seeing historic amounts of current and former service members entering higher education institutions all around the US. </a:t>
            </a:r>
            <a:r>
              <a:rPr lang="en-US" sz="1500" b="1" i="1" dirty="0">
                <a:latin typeface="Times New Roman" panose="02020603050405020304" pitchFamily="18" charset="0"/>
                <a:cs typeface="Times New Roman" panose="02020603050405020304" pitchFamily="18" charset="0"/>
              </a:rPr>
              <a:t>Our colleges and universities, and higher education researchers, have not done a good job of trying to understand the nuances of service and pursuing post-secondary education</a:t>
            </a:r>
            <a:r>
              <a:rPr lang="en-US" sz="1500" dirty="0">
                <a:latin typeface="Times New Roman" panose="02020603050405020304" pitchFamily="18" charset="0"/>
                <a:cs typeface="Times New Roman" panose="02020603050405020304" pitchFamily="18" charset="0"/>
              </a:rPr>
              <a:t>. Within this context, I offer up this study as but one piece of a missing puzzle that needs to be investigated on a more regular basis. </a:t>
            </a:r>
            <a:r>
              <a:rPr lang="en-US" sz="1500" b="1" i="1" dirty="0">
                <a:latin typeface="Times New Roman" panose="02020603050405020304" pitchFamily="18" charset="0"/>
                <a:cs typeface="Times New Roman" panose="02020603050405020304" pitchFamily="18" charset="0"/>
              </a:rPr>
              <a:t>We owe it to these current and former service members.</a:t>
            </a:r>
          </a:p>
        </p:txBody>
      </p:sp>
      <p:pic>
        <p:nvPicPr>
          <p:cNvPr id="5" name="Picture 4" descr="A person clasping its hands">
            <a:extLst>
              <a:ext uri="{FF2B5EF4-FFF2-40B4-BE49-F238E27FC236}">
                <a16:creationId xmlns:a16="http://schemas.microsoft.com/office/drawing/2014/main" id="{D3BFACEF-8668-7586-607F-089DB81B2256}"/>
              </a:ext>
            </a:extLst>
          </p:cNvPr>
          <p:cNvPicPr>
            <a:picLocks noChangeAspect="1"/>
          </p:cNvPicPr>
          <p:nvPr/>
        </p:nvPicPr>
        <p:blipFill>
          <a:blip r:embed="rId2"/>
          <a:srcRect l="30443" r="25844"/>
          <a:stretch/>
        </p:blipFill>
        <p:spPr>
          <a:xfrm>
            <a:off x="7684006" y="10"/>
            <a:ext cx="4507993" cy="6857990"/>
          </a:xfrm>
          <a:prstGeom prst="rect">
            <a:avLst/>
          </a:prstGeom>
        </p:spPr>
      </p:pic>
    </p:spTree>
    <p:extLst>
      <p:ext uri="{BB962C8B-B14F-4D97-AF65-F5344CB8AC3E}">
        <p14:creationId xmlns:p14="http://schemas.microsoft.com/office/powerpoint/2010/main" val="261369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658C3-7566-4369-A862-CF58C2BFF759}"/>
              </a:ext>
            </a:extLst>
          </p:cNvPr>
          <p:cNvSpPr>
            <a:spLocks noGrp="1"/>
          </p:cNvSpPr>
          <p:nvPr>
            <p:ph type="title"/>
          </p:nvPr>
        </p:nvSpPr>
        <p:spPr>
          <a:xfrm>
            <a:off x="5080216" y="1076324"/>
            <a:ext cx="6272784" cy="1535051"/>
          </a:xfrm>
        </p:spPr>
        <p:txBody>
          <a:bodyPr anchor="b">
            <a:normAutofit/>
          </a:bodyPr>
          <a:lstStyle/>
          <a:p>
            <a:r>
              <a:rPr lang="en-US" sz="3200" dirty="0">
                <a:latin typeface="Times New Roman"/>
                <a:cs typeface="Times New Roman"/>
              </a:rPr>
              <a:t>The Why</a:t>
            </a:r>
          </a:p>
        </p:txBody>
      </p:sp>
      <p:pic>
        <p:nvPicPr>
          <p:cNvPr id="5" name="Picture 4" descr="Back view of graduates in an outdoor graduation">
            <a:extLst>
              <a:ext uri="{FF2B5EF4-FFF2-40B4-BE49-F238E27FC236}">
                <a16:creationId xmlns:a16="http://schemas.microsoft.com/office/drawing/2014/main" id="{3B4B1CE2-FEC5-C7D9-D2AD-125E82495CFD}"/>
              </a:ext>
            </a:extLst>
          </p:cNvPr>
          <p:cNvPicPr>
            <a:picLocks noChangeAspect="1"/>
          </p:cNvPicPr>
          <p:nvPr/>
        </p:nvPicPr>
        <p:blipFill rotWithShape="1">
          <a:blip r:embed="rId2"/>
          <a:srcRect l="18736" r="37477" b="-3"/>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C1131FC-B6F2-22C8-27AA-FB22588E9ECA}"/>
              </a:ext>
            </a:extLst>
          </p:cNvPr>
          <p:cNvSpPr>
            <a:spLocks noGrp="1"/>
          </p:cNvSpPr>
          <p:nvPr>
            <p:ph idx="1"/>
          </p:nvPr>
        </p:nvSpPr>
        <p:spPr>
          <a:xfrm>
            <a:off x="5080216" y="3351276"/>
            <a:ext cx="6272784" cy="2825686"/>
          </a:xfrm>
        </p:spPr>
        <p:txBody>
          <a:bodyPr vert="horz" lIns="91440" tIns="45720" rIns="91440" bIns="45720" rtlCol="0" anchor="t">
            <a:normAutofit fontScale="92500" lnSpcReduction="10000"/>
          </a:bodyPr>
          <a:lstStyle/>
          <a:p>
            <a:pPr>
              <a:spcBef>
                <a:spcPts val="900"/>
              </a:spcBef>
            </a:pPr>
            <a:r>
              <a:rPr lang="en-US" sz="1800" dirty="0">
                <a:latin typeface="Times New Roman"/>
                <a:cs typeface="Arial"/>
              </a:rPr>
              <a:t>As of 2011-2012 Academic Year, there were 31,898 National Guard students nationally attending college (Molina &amp; Morse, 2015).</a:t>
            </a:r>
          </a:p>
          <a:p>
            <a:pPr>
              <a:spcBef>
                <a:spcPts val="900"/>
              </a:spcBef>
            </a:pPr>
            <a:r>
              <a:rPr lang="en-US" sz="1800" dirty="0">
                <a:latin typeface="Times New Roman"/>
                <a:cs typeface="Arial"/>
              </a:rPr>
              <a:t>Increased amounts of domestic and international obligations have increased the difficulty of military students to finish college</a:t>
            </a:r>
          </a:p>
          <a:p>
            <a:pPr>
              <a:spcBef>
                <a:spcPts val="900"/>
              </a:spcBef>
            </a:pPr>
            <a:r>
              <a:rPr lang="en-US" sz="1800" dirty="0">
                <a:latin typeface="Times New Roman"/>
                <a:cs typeface="Arial"/>
              </a:rPr>
              <a:t>National Guard students are unique in the military community due to their dual federal and state missions</a:t>
            </a:r>
          </a:p>
          <a:p>
            <a:pPr>
              <a:spcBef>
                <a:spcPts val="900"/>
              </a:spcBef>
            </a:pPr>
            <a:r>
              <a:rPr lang="en-US" sz="1800" dirty="0">
                <a:latin typeface="Times New Roman"/>
                <a:cs typeface="Arial"/>
              </a:rPr>
              <a:t>National Guard students experience more academic disruptions (or multiple stop outs) and are greatly impacted by re-enrollment policies (Bauman, 2009).</a:t>
            </a:r>
          </a:p>
        </p:txBody>
      </p:sp>
    </p:spTree>
    <p:extLst>
      <p:ext uri="{BB962C8B-B14F-4D97-AF65-F5344CB8AC3E}">
        <p14:creationId xmlns:p14="http://schemas.microsoft.com/office/powerpoint/2010/main" val="230448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689C-2FBC-E4AD-870F-A76184655C1B}"/>
              </a:ext>
            </a:extLst>
          </p:cNvPr>
          <p:cNvSpPr>
            <a:spLocks noGrp="1"/>
          </p:cNvSpPr>
          <p:nvPr>
            <p:ph type="title"/>
          </p:nvPr>
        </p:nvSpPr>
        <p:spPr/>
        <p:txBody>
          <a:bodyPr>
            <a:normAutofit/>
          </a:bodyPr>
          <a:lstStyle/>
          <a:p>
            <a:r>
              <a:rPr lang="en-US" sz="3200" dirty="0"/>
              <a:t>Small Groups Part 1</a:t>
            </a:r>
          </a:p>
        </p:txBody>
      </p:sp>
      <p:sp>
        <p:nvSpPr>
          <p:cNvPr id="3" name="Content Placeholder 2">
            <a:extLst>
              <a:ext uri="{FF2B5EF4-FFF2-40B4-BE49-F238E27FC236}">
                <a16:creationId xmlns:a16="http://schemas.microsoft.com/office/drawing/2014/main" id="{9480FB09-0CE1-A21A-671E-8F9ABDC058BB}"/>
              </a:ext>
            </a:extLst>
          </p:cNvPr>
          <p:cNvSpPr>
            <a:spLocks noGrp="1"/>
          </p:cNvSpPr>
          <p:nvPr>
            <p:ph idx="1"/>
          </p:nvPr>
        </p:nvSpPr>
        <p:spPr/>
        <p:txBody>
          <a:bodyPr/>
          <a:lstStyle/>
          <a:p>
            <a:r>
              <a:rPr lang="en-US" dirty="0"/>
              <a:t>How many National Guard students on your campus?</a:t>
            </a:r>
          </a:p>
          <a:p>
            <a:r>
              <a:rPr lang="en-US" dirty="0"/>
              <a:t>How often do they deploy or mobilize?</a:t>
            </a:r>
          </a:p>
          <a:p>
            <a:r>
              <a:rPr lang="en-US" dirty="0"/>
              <a:t>How does your campus support them during deployments or mobilizations?</a:t>
            </a:r>
          </a:p>
        </p:txBody>
      </p:sp>
    </p:spTree>
    <p:extLst>
      <p:ext uri="{BB962C8B-B14F-4D97-AF65-F5344CB8AC3E}">
        <p14:creationId xmlns:p14="http://schemas.microsoft.com/office/powerpoint/2010/main" val="344329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3731E-2C90-E0B0-B617-3F0443C6237B}"/>
              </a:ext>
            </a:extLst>
          </p:cNvPr>
          <p:cNvSpPr>
            <a:spLocks noGrp="1"/>
          </p:cNvSpPr>
          <p:nvPr>
            <p:ph type="title"/>
          </p:nvPr>
        </p:nvSpPr>
        <p:spPr>
          <a:xfrm>
            <a:off x="612648" y="1078992"/>
            <a:ext cx="6268770" cy="1536192"/>
          </a:xfrm>
        </p:spPr>
        <p:txBody>
          <a:bodyPr anchor="b">
            <a:normAutofit/>
          </a:bodyPr>
          <a:lstStyle/>
          <a:p>
            <a:r>
              <a:rPr lang="en-US" sz="3200" dirty="0">
                <a:latin typeface="Times New Roman"/>
                <a:cs typeface="Times New Roman"/>
              </a:rPr>
              <a:t>Literature Review</a:t>
            </a:r>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12E679-DC46-A2C5-161D-20F1F27F9B5C}"/>
              </a:ext>
            </a:extLst>
          </p:cNvPr>
          <p:cNvSpPr>
            <a:spLocks noGrp="1"/>
          </p:cNvSpPr>
          <p:nvPr>
            <p:ph idx="1"/>
          </p:nvPr>
        </p:nvSpPr>
        <p:spPr>
          <a:xfrm>
            <a:off x="615458" y="3355848"/>
            <a:ext cx="6268770" cy="2825496"/>
          </a:xfrm>
        </p:spPr>
        <p:txBody>
          <a:bodyPr vert="horz" lIns="91440" tIns="45720" rIns="91440" bIns="45720" rtlCol="0" anchor="t">
            <a:noAutofit/>
          </a:bodyPr>
          <a:lstStyle/>
          <a:p>
            <a:pPr>
              <a:lnSpc>
                <a:spcPct val="100000"/>
              </a:lnSpc>
              <a:spcBef>
                <a:spcPts val="900"/>
              </a:spcBef>
            </a:pPr>
            <a:r>
              <a:rPr lang="en-US" sz="900" dirty="0">
                <a:latin typeface="Times New Roman"/>
                <a:cs typeface="Arial"/>
              </a:rPr>
              <a:t>Historical relationship between colleges and the military</a:t>
            </a:r>
          </a:p>
          <a:p>
            <a:pPr lvl="1">
              <a:lnSpc>
                <a:spcPct val="100000"/>
              </a:lnSpc>
              <a:spcBef>
                <a:spcPts val="900"/>
              </a:spcBef>
            </a:pPr>
            <a:r>
              <a:rPr lang="en-US" sz="900" dirty="0">
                <a:latin typeface="Times New Roman"/>
                <a:cs typeface="Arial"/>
              </a:rPr>
              <a:t>Research initiatives, ROTC, and the GI Bill</a:t>
            </a:r>
          </a:p>
          <a:p>
            <a:pPr>
              <a:lnSpc>
                <a:spcPct val="100000"/>
              </a:lnSpc>
              <a:spcBef>
                <a:spcPts val="900"/>
              </a:spcBef>
            </a:pPr>
            <a:r>
              <a:rPr lang="en-US" sz="900" dirty="0">
                <a:latin typeface="Times New Roman"/>
                <a:cs typeface="Arial"/>
              </a:rPr>
              <a:t>Group and funding differences between military students</a:t>
            </a:r>
          </a:p>
          <a:p>
            <a:pPr>
              <a:lnSpc>
                <a:spcPct val="100000"/>
              </a:lnSpc>
              <a:spcBef>
                <a:spcPts val="900"/>
              </a:spcBef>
            </a:pPr>
            <a:r>
              <a:rPr lang="en-US" sz="900" dirty="0">
                <a:latin typeface="Times New Roman"/>
                <a:cs typeface="Arial"/>
              </a:rPr>
              <a:t>Institutional policies and procedures impacting success of military students</a:t>
            </a:r>
          </a:p>
          <a:p>
            <a:pPr>
              <a:lnSpc>
                <a:spcPct val="100000"/>
              </a:lnSpc>
              <a:spcBef>
                <a:spcPts val="900"/>
              </a:spcBef>
            </a:pPr>
            <a:r>
              <a:rPr lang="en-US" sz="900" dirty="0">
                <a:latin typeface="Times New Roman"/>
                <a:cs typeface="Arial"/>
              </a:rPr>
              <a:t>National Survey of Veterans, Million Records Project, and National Veteran Education Success Tracker</a:t>
            </a:r>
          </a:p>
          <a:p>
            <a:pPr lvl="1">
              <a:lnSpc>
                <a:spcPct val="100000"/>
              </a:lnSpc>
              <a:spcBef>
                <a:spcPts val="900"/>
              </a:spcBef>
            </a:pPr>
            <a:r>
              <a:rPr lang="en-US" sz="900" dirty="0">
                <a:latin typeface="Times New Roman" panose="02020603050405020304" pitchFamily="18" charset="0"/>
                <a:cs typeface="Times New Roman" panose="02020603050405020304" pitchFamily="18" charset="0"/>
              </a:rPr>
              <a:t>According to Cate et al. (2017), one possible explanation for high attrition rate is the number of Reservists and National Guard students in the sample who were activated in the middle of semester and required to withdraw due to military service.</a:t>
            </a:r>
          </a:p>
          <a:p>
            <a:pPr>
              <a:lnSpc>
                <a:spcPct val="100000"/>
              </a:lnSpc>
              <a:spcBef>
                <a:spcPts val="900"/>
              </a:spcBef>
            </a:pPr>
            <a:r>
              <a:rPr lang="en-US" sz="900" dirty="0">
                <a:latin typeface="Times New Roman"/>
                <a:cs typeface="Arial"/>
              </a:rPr>
              <a:t>Theoretical Framework:</a:t>
            </a:r>
          </a:p>
          <a:p>
            <a:pPr lvl="1">
              <a:lnSpc>
                <a:spcPct val="100000"/>
              </a:lnSpc>
              <a:spcBef>
                <a:spcPts val="900"/>
              </a:spcBef>
            </a:pPr>
            <a:r>
              <a:rPr lang="en-US" sz="900" dirty="0">
                <a:latin typeface="Times New Roman"/>
                <a:cs typeface="Arial"/>
              </a:rPr>
              <a:t>Three Phases of Mobilization (Bauman, 2009)</a:t>
            </a:r>
          </a:p>
          <a:p>
            <a:pPr lvl="2">
              <a:lnSpc>
                <a:spcPct val="100000"/>
              </a:lnSpc>
              <a:spcBef>
                <a:spcPts val="900"/>
              </a:spcBef>
            </a:pPr>
            <a:r>
              <a:rPr lang="en-US" sz="900" dirty="0">
                <a:latin typeface="Times New Roman"/>
                <a:cs typeface="Arial"/>
              </a:rPr>
              <a:t>Pre-mobilization, Separation, and Return</a:t>
            </a:r>
          </a:p>
          <a:p>
            <a:pPr lvl="1">
              <a:lnSpc>
                <a:spcPct val="100000"/>
              </a:lnSpc>
              <a:spcBef>
                <a:spcPts val="900"/>
              </a:spcBef>
            </a:pPr>
            <a:r>
              <a:rPr lang="en-US" sz="900" dirty="0">
                <a:latin typeface="Times New Roman"/>
                <a:cs typeface="Arial"/>
              </a:rPr>
              <a:t>Validation Theory (</a:t>
            </a:r>
            <a:r>
              <a:rPr lang="en-US" sz="900" dirty="0">
                <a:latin typeface="Times New Roman" panose="02020603050405020304" pitchFamily="18" charset="0"/>
                <a:cs typeface="Times New Roman" panose="02020603050405020304" pitchFamily="18" charset="0"/>
              </a:rPr>
              <a:t>Rendón Linares &amp; Muñoz, 2011)</a:t>
            </a:r>
          </a:p>
          <a:p>
            <a:pPr lvl="2">
              <a:lnSpc>
                <a:spcPct val="100000"/>
              </a:lnSpc>
              <a:spcBef>
                <a:spcPts val="900"/>
              </a:spcBef>
            </a:pPr>
            <a:r>
              <a:rPr lang="en-US" sz="900" dirty="0">
                <a:latin typeface="Times New Roman" panose="02020603050405020304" pitchFamily="18" charset="0"/>
                <a:cs typeface="Times New Roman" panose="02020603050405020304" pitchFamily="18" charset="0"/>
              </a:rPr>
              <a:t>In and out of class agents who validated non-traditional students as creators of knowledge and valuable members of the learning community and fostered personal development and social adjustment</a:t>
            </a:r>
          </a:p>
        </p:txBody>
      </p:sp>
      <p:pic>
        <p:nvPicPr>
          <p:cNvPr id="5" name="Picture 4" descr="Abstract blurred public library with bookshelves">
            <a:extLst>
              <a:ext uri="{FF2B5EF4-FFF2-40B4-BE49-F238E27FC236}">
                <a16:creationId xmlns:a16="http://schemas.microsoft.com/office/drawing/2014/main" id="{175DD1FC-1A96-AD8E-953D-396A7962F2BA}"/>
              </a:ext>
            </a:extLst>
          </p:cNvPr>
          <p:cNvPicPr>
            <a:picLocks noChangeAspect="1"/>
          </p:cNvPicPr>
          <p:nvPr/>
        </p:nvPicPr>
        <p:blipFill rotWithShape="1">
          <a:blip r:embed="rId2"/>
          <a:srcRect l="17101" r="39025" b="4"/>
          <a:stretch/>
        </p:blipFill>
        <p:spPr>
          <a:xfrm>
            <a:off x="7684006" y="10"/>
            <a:ext cx="4507993" cy="6857990"/>
          </a:xfrm>
          <a:prstGeom prst="rect">
            <a:avLst/>
          </a:prstGeom>
        </p:spPr>
      </p:pic>
    </p:spTree>
    <p:extLst>
      <p:ext uri="{BB962C8B-B14F-4D97-AF65-F5344CB8AC3E}">
        <p14:creationId xmlns:p14="http://schemas.microsoft.com/office/powerpoint/2010/main" val="319636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7E40D-18E8-A2E4-1836-A23212D127B3}"/>
              </a:ext>
            </a:extLst>
          </p:cNvPr>
          <p:cNvSpPr>
            <a:spLocks noGrp="1"/>
          </p:cNvSpPr>
          <p:nvPr>
            <p:ph type="title"/>
          </p:nvPr>
        </p:nvSpPr>
        <p:spPr>
          <a:xfrm>
            <a:off x="841248" y="256032"/>
            <a:ext cx="10506456" cy="1014984"/>
          </a:xfrm>
        </p:spPr>
        <p:txBody>
          <a:bodyPr anchor="b">
            <a:normAutofit/>
          </a:bodyPr>
          <a:lstStyle/>
          <a:p>
            <a:r>
              <a:rPr lang="en-US" sz="3200" dirty="0">
                <a:latin typeface="Times New Roman"/>
                <a:cs typeface="Times New Roman"/>
              </a:rPr>
              <a:t>Research Questions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CB70A4B-C3F2-39D2-DC1D-5B7DD81F4303}"/>
              </a:ext>
            </a:extLst>
          </p:cNvPr>
          <p:cNvGraphicFramePr>
            <a:graphicFrameLocks noGrp="1"/>
          </p:cNvGraphicFramePr>
          <p:nvPr>
            <p:ph idx="1"/>
            <p:extLst>
              <p:ext uri="{D42A27DB-BD31-4B8C-83A1-F6EECF244321}">
                <p14:modId xmlns:p14="http://schemas.microsoft.com/office/powerpoint/2010/main" val="274464406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04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8E69E-C6CC-6448-AA25-B345625ABCEF}"/>
              </a:ext>
            </a:extLst>
          </p:cNvPr>
          <p:cNvSpPr>
            <a:spLocks noGrp="1"/>
          </p:cNvSpPr>
          <p:nvPr>
            <p:ph type="title"/>
          </p:nvPr>
        </p:nvSpPr>
        <p:spPr>
          <a:xfrm>
            <a:off x="868680" y="1719072"/>
            <a:ext cx="3103427" cy="3520440"/>
          </a:xfrm>
        </p:spPr>
        <p:txBody>
          <a:bodyPr anchor="t">
            <a:normAutofit/>
          </a:bodyPr>
          <a:lstStyle/>
          <a:p>
            <a:r>
              <a:rPr lang="en-US" sz="3200" dirty="0"/>
              <a:t>Methodology</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88A5AD9-08E6-C8D3-723A-B7CD5FD9B6E6}"/>
              </a:ext>
            </a:extLst>
          </p:cNvPr>
          <p:cNvGraphicFramePr>
            <a:graphicFrameLocks noGrp="1"/>
          </p:cNvGraphicFramePr>
          <p:nvPr>
            <p:ph idx="1"/>
            <p:extLst>
              <p:ext uri="{D42A27DB-BD31-4B8C-83A1-F6EECF244321}">
                <p14:modId xmlns:p14="http://schemas.microsoft.com/office/powerpoint/2010/main" val="442843199"/>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155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EE20CD-3F1A-59EE-4C65-F7E8DAE00D8B}"/>
              </a:ext>
            </a:extLst>
          </p:cNvPr>
          <p:cNvSpPr>
            <a:spLocks noGrp="1"/>
          </p:cNvSpPr>
          <p:nvPr>
            <p:ph type="title"/>
          </p:nvPr>
        </p:nvSpPr>
        <p:spPr>
          <a:xfrm>
            <a:off x="841248" y="256032"/>
            <a:ext cx="10506456" cy="1014984"/>
          </a:xfrm>
        </p:spPr>
        <p:txBody>
          <a:bodyPr anchor="b">
            <a:normAutofit/>
          </a:bodyPr>
          <a:lstStyle/>
          <a:p>
            <a:r>
              <a:rPr lang="en-US" sz="3200" dirty="0">
                <a:latin typeface="Times New Roman"/>
                <a:cs typeface="Times New Roman"/>
              </a:rPr>
              <a:t>Findings Part 1</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A1B54FA-8019-D01F-51C5-F7BFF79CF555}"/>
              </a:ext>
            </a:extLst>
          </p:cNvPr>
          <p:cNvGraphicFramePr>
            <a:graphicFrameLocks noGrp="1"/>
          </p:cNvGraphicFramePr>
          <p:nvPr>
            <p:ph idx="1"/>
            <p:extLst>
              <p:ext uri="{D42A27DB-BD31-4B8C-83A1-F6EECF244321}">
                <p14:modId xmlns:p14="http://schemas.microsoft.com/office/powerpoint/2010/main" val="16581738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162485"/>
      </p:ext>
    </p:extLst>
  </p:cSld>
  <p:clrMapOvr>
    <a:masterClrMapping/>
  </p:clrMapOvr>
</p:sld>
</file>

<file path=ppt/theme/theme1.xml><?xml version="1.0" encoding="utf-8"?>
<a:theme xmlns:a="http://schemas.openxmlformats.org/drawingml/2006/main" name="AccentBoxVTI">
  <a:themeElements>
    <a:clrScheme name="AnalogousFromRegularSeed_2SEEDS">
      <a:dk1>
        <a:srgbClr val="000000"/>
      </a:dk1>
      <a:lt1>
        <a:srgbClr val="FFFFFF"/>
      </a:lt1>
      <a:dk2>
        <a:srgbClr val="1B2F2F"/>
      </a:dk2>
      <a:lt2>
        <a:srgbClr val="F3F1F0"/>
      </a:lt2>
      <a:accent1>
        <a:srgbClr val="3B9EB1"/>
      </a:accent1>
      <a:accent2>
        <a:srgbClr val="46B196"/>
      </a:accent2>
      <a:accent3>
        <a:srgbClr val="4D7FC3"/>
      </a:accent3>
      <a:accent4>
        <a:srgbClr val="B13B3E"/>
      </a:accent4>
      <a:accent5>
        <a:srgbClr val="C37B4D"/>
      </a:accent5>
      <a:accent6>
        <a:srgbClr val="B19B3B"/>
      </a:accent6>
      <a:hlink>
        <a:srgbClr val="BF5641"/>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office theme</Template>
  <TotalTime>417</TotalTime>
  <Words>1193</Words>
  <Application>Microsoft Office PowerPoint</Application>
  <PresentationFormat>Widescreen</PresentationFormat>
  <Paragraphs>105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Next LT Pro</vt:lpstr>
      <vt:lpstr>Calibri</vt:lpstr>
      <vt:lpstr>Courier New</vt:lpstr>
      <vt:lpstr>Times New Roman</vt:lpstr>
      <vt:lpstr>Wingdings</vt:lpstr>
      <vt:lpstr>AccentBoxVTI</vt:lpstr>
      <vt:lpstr>National Guard Students and Academic Disruptions: A Case Study of How Academic Disruptions Impact College Outcomes</vt:lpstr>
      <vt:lpstr>What to Expect</vt:lpstr>
      <vt:lpstr>My Why</vt:lpstr>
      <vt:lpstr>The Why</vt:lpstr>
      <vt:lpstr>Small Groups Part 1</vt:lpstr>
      <vt:lpstr>Literature Review</vt:lpstr>
      <vt:lpstr>Research Questions</vt:lpstr>
      <vt:lpstr>Methodology</vt:lpstr>
      <vt:lpstr>Findings Part 1</vt:lpstr>
      <vt:lpstr>Findings Part 2</vt:lpstr>
      <vt:lpstr>Findings Part 3</vt:lpstr>
      <vt:lpstr>Small Groups Part 2</vt:lpstr>
      <vt:lpstr>Implications for Further Research</vt:lpstr>
      <vt:lpstr>Implications for Practice and Recommendations</vt:lpstr>
      <vt:lpstr>References</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Parker</dc:creator>
  <cp:lastModifiedBy>Justin Parker</cp:lastModifiedBy>
  <cp:revision>352</cp:revision>
  <dcterms:created xsi:type="dcterms:W3CDTF">2024-03-30T15:01:00Z</dcterms:created>
  <dcterms:modified xsi:type="dcterms:W3CDTF">2025-02-24T17:00:09Z</dcterms:modified>
</cp:coreProperties>
</file>