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Raleway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Ah0SxcO9xDRRc3c0eNpXcRigI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1e9613d6a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r>
              <a:rPr lang="en-U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outcomes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r>
              <a:rPr lang="en-U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Success stories?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r>
              <a:rPr lang="en-U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Challenges faced/strategies to overcome them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r>
              <a:rPr lang="en-U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Best practices to foster collaboration and innovation</a:t>
            </a:r>
            <a:endParaRPr sz="100"/>
          </a:p>
        </p:txBody>
      </p:sp>
      <p:sp>
        <p:nvSpPr>
          <p:cNvPr id="108" name="Google Shape;108;g31e9613d6a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919d75d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r>
              <a:rPr lang="en-U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Success stories?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r>
              <a:rPr lang="en-U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Challenges faced/strategies to overcome them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r>
              <a:rPr lang="en-U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Best practices to foster collaboration and innovation</a:t>
            </a:r>
            <a:endParaRPr sz="100"/>
          </a:p>
        </p:txBody>
      </p:sp>
      <p:sp>
        <p:nvSpPr>
          <p:cNvPr id="114" name="Google Shape;114;g32919d75d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919d75d8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r>
              <a:rPr lang="en-U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Challenges faced/strategies to overcome them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r>
              <a:rPr lang="en-U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Best practices to foster collaboration and innovation</a:t>
            </a:r>
            <a:endParaRPr sz="100"/>
          </a:p>
        </p:txBody>
      </p:sp>
      <p:sp>
        <p:nvSpPr>
          <p:cNvPr id="120" name="Google Shape;120;g32919d75d8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2919d75d8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</a:pPr>
            <a:r>
              <a:rPr lang="en-US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Best practices to foster collaboration and innovation</a:t>
            </a:r>
            <a:endParaRPr sz="100"/>
          </a:p>
        </p:txBody>
      </p:sp>
      <p:sp>
        <p:nvSpPr>
          <p:cNvPr id="126" name="Google Shape;126;g32919d75d8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919d75d8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sp>
        <p:nvSpPr>
          <p:cNvPr id="132" name="Google Shape;132;g32919d75d8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e9613d6a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31e9613d6a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1e9613d6a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31e9613d6a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1e9613d6a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31e9613d6a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e9613d6a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1e9613d6a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1e9613d6a2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31e9613d6a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1e9613d6a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1e9613d6a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e9613d6a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31e9613d6a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0a53f48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320a53f48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e9613d6a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1e9613d6a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20a53f48f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20a53f48f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9"/>
          <p:cNvSpPr/>
          <p:nvPr/>
        </p:nvSpPr>
        <p:spPr>
          <a:xfrm>
            <a:off x="0" y="4238368"/>
            <a:ext cx="12192000" cy="26196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438665" y="4238368"/>
            <a:ext cx="1131467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6000"/>
              <a:buFont typeface="Raleway"/>
              <a:buNone/>
              <a:defRPr sz="6000">
                <a:solidFill>
                  <a:srgbClr val="A87C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9" descr="A black and white logo with a st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8564" y="-263893"/>
            <a:ext cx="6354871" cy="4766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blipFill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4400"/>
              <a:buFont typeface="Raleway"/>
              <a:buNone/>
              <a:defRPr>
                <a:solidFill>
                  <a:srgbClr val="A87C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" name="Google Shape;1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4400"/>
              <a:buFont typeface="Raleway"/>
              <a:buNone/>
              <a:defRPr>
                <a:solidFill>
                  <a:srgbClr val="A87C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4400"/>
              <a:buFont typeface="Raleway"/>
              <a:buNone/>
              <a:defRPr>
                <a:solidFill>
                  <a:srgbClr val="A87C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4400"/>
              <a:buFont typeface="Raleway"/>
              <a:buNone/>
              <a:defRPr>
                <a:solidFill>
                  <a:srgbClr val="A87C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4400"/>
              <a:buFont typeface="Raleway"/>
              <a:buNone/>
              <a:defRPr>
                <a:solidFill>
                  <a:srgbClr val="A87C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4400"/>
              <a:buFont typeface="Raleway"/>
              <a:buNone/>
              <a:defRPr sz="4400" b="1" i="0" u="none" strike="noStrike" cap="none">
                <a:solidFill>
                  <a:srgbClr val="A87C4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ctrTitle"/>
          </p:nvPr>
        </p:nvSpPr>
        <p:spPr>
          <a:xfrm>
            <a:off x="682930" y="4238375"/>
            <a:ext cx="108252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5400"/>
              <a:buFont typeface="Raleway"/>
              <a:buNone/>
            </a:pPr>
            <a:r>
              <a:rPr lang="en-US" sz="3300"/>
              <a:t>Building a Collaborative Network: Developing a Community of Practice for Veteran &amp; Military Services</a:t>
            </a:r>
            <a:endParaRPr sz="33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5400"/>
              <a:buFont typeface="Raleway"/>
              <a:buNone/>
            </a:pPr>
            <a:endParaRPr sz="22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5400"/>
              <a:buFont typeface="Raleway"/>
              <a:buNone/>
            </a:pPr>
            <a:r>
              <a:rPr lang="en-US" sz="3300">
                <a:solidFill>
                  <a:schemeClr val="dk2"/>
                </a:solidFill>
              </a:rPr>
              <a:t>Monteigne S. Long</a:t>
            </a:r>
            <a:endParaRPr sz="3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e9613d6a2_0_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Building the TAMUS CoP</a:t>
            </a:r>
          </a:p>
        </p:txBody>
      </p:sp>
      <p:sp>
        <p:nvSpPr>
          <p:cNvPr id="111" name="Google Shape;111;g31e9613d6a2_0_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500"/>
              <a:t>2018 - Started as virtual meetings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500"/>
              <a:t>Met bi-annually for “housekeeping” and touch-base meetings</a:t>
            </a:r>
          </a:p>
          <a:p>
            <a:pPr marL="91440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US" sz="1500"/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500"/>
              <a:t>2021 - Started meeting a few more times per year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500"/>
              <a:t>Meetings centered around pertinent topics:</a:t>
            </a:r>
          </a:p>
          <a:p>
            <a:pPr marL="1371600" lvl="2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500"/>
              <a:t>Education benefits</a:t>
            </a:r>
          </a:p>
          <a:p>
            <a:pPr marL="1371600" lvl="2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500"/>
              <a:t>Enrollment management</a:t>
            </a:r>
          </a:p>
          <a:p>
            <a:pPr marL="1371600" lvl="2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500"/>
              <a:t>Best practices</a:t>
            </a:r>
          </a:p>
          <a:p>
            <a:pPr marL="1371600" lvl="2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500"/>
              <a:t>Fundraising and Development</a:t>
            </a:r>
          </a:p>
          <a:p>
            <a:pPr marL="1371600" lvl="2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500"/>
              <a:t>Career readiness</a:t>
            </a:r>
          </a:p>
          <a:p>
            <a:pPr marL="137160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US" sz="1500"/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500"/>
              <a:t>2023 - Formalized the Veteran &amp; Military Services Working Group</a:t>
            </a:r>
          </a:p>
          <a:p>
            <a:pPr marL="45720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US" sz="1500"/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500"/>
              <a:t>2024 - Transitioned to a Community of Practice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919d75d86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Key Outcomes of TAMUS CoP</a:t>
            </a:r>
          </a:p>
        </p:txBody>
      </p:sp>
      <p:sp>
        <p:nvSpPr>
          <p:cNvPr id="117" name="Google Shape;117;g32919d75d86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Enhancing communication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Promoting collaboration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Identifying shared challenges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Sharing best practices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Expanding professional development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Building a strong network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Driving innovation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Creating a community of support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919d75d86_0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Success Stories</a:t>
            </a:r>
          </a:p>
        </p:txBody>
      </p:sp>
      <p:sp>
        <p:nvSpPr>
          <p:cNvPr id="123" name="Google Shape;123;g32919d75d86_0_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Career Readiness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Institutional Effectiveness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2919d75d86_0_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Challenges</a:t>
            </a:r>
          </a:p>
        </p:txBody>
      </p:sp>
      <p:sp>
        <p:nvSpPr>
          <p:cNvPr id="129" name="Google Shape;129;g32919d75d86_0_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Maintaining regular engagement- meeting cadence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Scheduling across multiple campuses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Keeping topics relevant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Sustaining member interest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Balancing workloads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Ensuring equitable participation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Managing diverse needs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2919d75d86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Best Practices</a:t>
            </a:r>
          </a:p>
        </p:txBody>
      </p:sp>
      <p:sp>
        <p:nvSpPr>
          <p:cNvPr id="135" name="Google Shape;135;g32919d75d86_0_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Encourage cross-campus representation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Establish clear goals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Focus on actionable outcomes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Promote resource sharing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Foster networking opportunities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Continuously seek feedback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e9613d6a2_0_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A Step-by-Step Guide</a:t>
            </a:r>
          </a:p>
        </p:txBody>
      </p:sp>
      <p:sp>
        <p:nvSpPr>
          <p:cNvPr id="141" name="Google Shape;141;g31e9613d6a2_0_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AutoNum type="arabicPeriod"/>
            </a:pPr>
            <a:r>
              <a:rPr lang="en-US" sz="2200"/>
              <a:t>Recruit stakeholders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AutoNum type="arabicPeriod"/>
            </a:pPr>
            <a:r>
              <a:rPr lang="en-US" sz="2200"/>
              <a:t>Define the purpose and shared goals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AutoNum type="arabicPeriod"/>
            </a:pPr>
            <a:r>
              <a:rPr lang="en-US" sz="2200"/>
              <a:t>Determine the structure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AutoNum type="alphaLcPeriod"/>
            </a:pPr>
            <a:r>
              <a:rPr lang="en-US" sz="2200"/>
              <a:t>Leadership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AutoNum type="alphaLcPeriod"/>
            </a:pPr>
            <a:r>
              <a:rPr lang="en-US" sz="2200"/>
              <a:t>Communication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AutoNum type="alphaLcPeriod"/>
            </a:pPr>
            <a:r>
              <a:rPr lang="en-US" sz="2200"/>
              <a:t>Decision-making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AutoNum type="arabicPeriod"/>
            </a:pPr>
            <a:r>
              <a:rPr lang="en-US" sz="2200"/>
              <a:t>Select tools for collaboration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AutoNum type="arabicPeriod"/>
            </a:pPr>
            <a:r>
              <a:rPr lang="en-US" sz="2200"/>
              <a:t>Plan for resource sharing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AutoNum type="arabicPeriod"/>
            </a:pPr>
            <a:r>
              <a:rPr lang="en-US" sz="2200"/>
              <a:t>Evaluate and adapt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AutoNum type="arabicPeriod"/>
            </a:pPr>
            <a:r>
              <a:rPr lang="en-US" sz="2200"/>
              <a:t>Sustain engagement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AutoNum type="arabicPeriod"/>
            </a:pPr>
            <a:r>
              <a:rPr lang="en-US" sz="2200"/>
              <a:t>Communicate impact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e9613d6a2_0_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Sustainability</a:t>
            </a:r>
          </a:p>
        </p:txBody>
      </p:sp>
      <p:sp>
        <p:nvSpPr>
          <p:cNvPr id="147" name="Google Shape;147;g31e9613d6a2_0_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800"/>
              <a:t>Engagement strategies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800"/>
              <a:t>Regular meetings, events, and resource-sharing platforms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800"/>
              <a:t>Provide ongoing professional development opportunities</a:t>
            </a:r>
          </a:p>
          <a:p>
            <a:pPr marL="91440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US" sz="1800"/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800"/>
              <a:t>Celebrating milestones and recognizing contributions</a:t>
            </a:r>
          </a:p>
          <a:p>
            <a:pPr marL="45720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US" sz="1800"/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800"/>
              <a:t>Highlighting other successful CoPs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800"/>
              <a:t>NASPA VKC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800"/>
              <a:t>Big 10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800"/>
              <a:t>Others in TAMUS</a:t>
            </a:r>
          </a:p>
          <a:p>
            <a:pPr marL="1371600" lvl="2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800"/>
              <a:t>Enrollment Management</a:t>
            </a:r>
          </a:p>
          <a:p>
            <a:pPr marL="1371600" lvl="2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800"/>
              <a:t>Academic Advising Leaders</a:t>
            </a:r>
          </a:p>
          <a:p>
            <a:pPr marL="1371600" lvl="2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800"/>
              <a:t>Recovery of Stopped-Out Students</a:t>
            </a:r>
          </a:p>
          <a:p>
            <a:pPr marL="45720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US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e9613d6a2_0_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Key Takeaways</a:t>
            </a:r>
          </a:p>
        </p:txBody>
      </p:sp>
      <p:sp>
        <p:nvSpPr>
          <p:cNvPr id="153" name="Google Shape;153;g31e9613d6a2_0_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Communities of Practice drive collaboration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Engaging stakeholders is key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Sustainability requires tools and strategies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/>
              <a:t>Continuous improvement ensures relevance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1e9613d6a2_0_55"/>
          <p:cNvSpPr txBox="1">
            <a:spLocks noGrp="1"/>
          </p:cNvSpPr>
          <p:nvPr>
            <p:ph type="ctrTitle"/>
          </p:nvPr>
        </p:nvSpPr>
        <p:spPr>
          <a:xfrm>
            <a:off x="438665" y="4238368"/>
            <a:ext cx="11314670" cy="2387600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4400"/>
              <a:buFont typeface="Raleway"/>
              <a:buNone/>
            </a:pPr>
            <a:r>
              <a:rPr lang="en-US"/>
              <a:t>Questions?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1e9613d6a2_0_60"/>
          <p:cNvSpPr txBox="1">
            <a:spLocks noGrp="1"/>
          </p:cNvSpPr>
          <p:nvPr>
            <p:ph type="title"/>
          </p:nvPr>
        </p:nvSpPr>
        <p:spPr>
          <a:xfrm>
            <a:off x="3878375" y="2291550"/>
            <a:ext cx="7739100" cy="22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3960"/>
              <a:buFont typeface="Raleway"/>
              <a:buNone/>
            </a:pPr>
            <a:r>
              <a:rPr lang="en-US" sz="3750"/>
              <a:t>Thank you!</a:t>
            </a:r>
            <a:endParaRPr sz="375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3960"/>
              <a:buFont typeface="Raleway"/>
              <a:buNone/>
            </a:pPr>
            <a:endParaRPr sz="375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3960"/>
              <a:buFont typeface="Raleway"/>
              <a:buNone/>
            </a:pPr>
            <a:r>
              <a:rPr lang="en-US" sz="3750"/>
              <a:t>Monteigne Long</a:t>
            </a:r>
            <a:endParaRPr sz="375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3960"/>
              <a:buFont typeface="Raleway"/>
              <a:buNone/>
            </a:pPr>
            <a:endParaRPr sz="375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3960"/>
              <a:buFont typeface="Raleway"/>
              <a:buNone/>
            </a:pPr>
            <a:r>
              <a:rPr lang="en-US" sz="3750"/>
              <a:t>mlong@tamus.edu</a:t>
            </a:r>
            <a:endParaRPr sz="3750"/>
          </a:p>
        </p:txBody>
      </p:sp>
      <p:pic>
        <p:nvPicPr>
          <p:cNvPr id="164" name="Google Shape;164;g31e9613d6a2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700" y="1725250"/>
            <a:ext cx="3286125" cy="32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1e9613d6a2_0_60"/>
          <p:cNvSpPr txBox="1"/>
          <p:nvPr/>
        </p:nvSpPr>
        <p:spPr>
          <a:xfrm>
            <a:off x="598763" y="5089750"/>
            <a:ext cx="42300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Connect with me on LinkedIn!</a:t>
            </a:r>
            <a:endParaRPr sz="2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/>
        </p:nvSpPr>
        <p:spPr>
          <a:xfrm>
            <a:off x="205150" y="1929450"/>
            <a:ext cx="6301200" cy="29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●"/>
            </a:pPr>
            <a:r>
              <a:rPr lang="en-US" sz="1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Director, Veteran &amp; Military Services, The Texas A&amp;M University System</a:t>
            </a:r>
            <a:endParaRPr sz="17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●"/>
            </a:pPr>
            <a:r>
              <a:rPr lang="en-US" sz="1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Higher education/Student affairs professional for 14+ years</a:t>
            </a:r>
            <a:endParaRPr sz="17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●"/>
            </a:pPr>
            <a:r>
              <a:rPr lang="en-US" sz="1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Doctoral candidate in Higher Education Administration</a:t>
            </a:r>
            <a:endParaRPr sz="17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4" name="Google Shape;6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3003" y="1155700"/>
            <a:ext cx="3030324" cy="45466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 txBox="1"/>
          <p:nvPr/>
        </p:nvSpPr>
        <p:spPr>
          <a:xfrm>
            <a:off x="439625" y="762000"/>
            <a:ext cx="5285100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Monteigne Long</a:t>
            </a:r>
            <a:endParaRPr sz="3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4400"/>
              <a:buFont typeface="Raleway"/>
              <a:buNone/>
            </a:pPr>
            <a:endParaRPr/>
          </a:p>
        </p:txBody>
      </p:sp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endParaRPr/>
          </a:p>
        </p:txBody>
      </p:sp>
      <p:sp>
        <p:nvSpPr>
          <p:cNvPr id="177" name="Google Shape;17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78" name="Google Shape;178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4400"/>
              <a:buFont typeface="Raleway"/>
              <a:buNone/>
            </a:pPr>
            <a:endParaRPr/>
          </a:p>
        </p:txBody>
      </p:sp>
      <p:sp>
        <p:nvSpPr>
          <p:cNvPr id="184" name="Google Shape;18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85" name="Google Shape;185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Agenda</a:t>
            </a:r>
          </a:p>
        </p:txBody>
      </p:sp>
      <p:sp>
        <p:nvSpPr>
          <p:cNvPr id="71" name="Google Shape;7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AutoNum type="romanUcPeriod"/>
            </a:pPr>
            <a:r>
              <a:rPr lang="en-US"/>
              <a:t>Introduction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AutoNum type="romanUcPeriod"/>
            </a:pPr>
            <a:r>
              <a:rPr lang="en-US"/>
              <a:t>Conceptual Framework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AutoNum type="romanUcPeriod"/>
            </a:pPr>
            <a:r>
              <a:rPr lang="en-US"/>
              <a:t>Case Study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AutoNum type="romanUcPeriod"/>
            </a:pPr>
            <a:r>
              <a:rPr lang="en-US"/>
              <a:t>Steps to Establish a CoP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AutoNum type="romanUcPeriod"/>
            </a:pPr>
            <a:r>
              <a:rPr lang="en-US"/>
              <a:t>Sustaining a Thriving CoP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AutoNum type="romanUcPeriod"/>
            </a:pPr>
            <a:r>
              <a:rPr lang="en-US"/>
              <a:t>Tools and Takeaways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AutoNum type="romanUcPeriod"/>
            </a:pPr>
            <a:r>
              <a:rPr lang="en-US"/>
              <a:t>Q&amp;A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1e9613d6a2_0_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Goals &amp; Objectives</a:t>
            </a:r>
          </a:p>
        </p:txBody>
      </p:sp>
      <p:sp>
        <p:nvSpPr>
          <p:cNvPr id="77" name="Google Shape;77;g31e9613d6a2_0_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AutoNum type="arabicPeriod"/>
            </a:pPr>
            <a:r>
              <a:rPr lang="en-US"/>
              <a:t>Learn key steps, structure, and strategies for success.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AutoNum type="arabicPeriod"/>
            </a:pPr>
            <a:r>
              <a:rPr lang="en-US"/>
              <a:t>Discover how CoPs foster ongoing growth, collaboration, and support.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AutoNum type="arabicPeriod"/>
            </a:pPr>
            <a:r>
              <a:rPr lang="en-US"/>
              <a:t>Explore their benefits for veteran services and improved resource-sharing.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AutoNum type="arabicPeriod"/>
            </a:pPr>
            <a:r>
              <a:rPr lang="en-US"/>
              <a:t>Gain practical insights on stakeholder recruitment, goal-setting, and sustainability.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AutoNum type="arabicPeriod"/>
            </a:pPr>
            <a:r>
              <a:rPr lang="en-US"/>
              <a:t>Learn methods to keep members active, share resources, and adapt to evolving needs.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1e9613d6a2_0_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Why Communities of Practice (CoPs)?</a:t>
            </a:r>
          </a:p>
        </p:txBody>
      </p:sp>
      <p:sp>
        <p:nvSpPr>
          <p:cNvPr id="83" name="Google Shape;83;g31e9613d6a2_0_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 i="1"/>
              <a:t>Groups of people who share a concern or passion for something they do and learn how to do it better as they interact regularly</a:t>
            </a:r>
            <a:r>
              <a:rPr lang="en-US" sz="2000"/>
              <a:t> (Wenger, 2011).</a:t>
            </a:r>
          </a:p>
          <a:p>
            <a:pPr marL="45720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US" sz="2000"/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/>
              <a:t>Key Components: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 b="1" i="1"/>
              <a:t>Domain </a:t>
            </a:r>
            <a:r>
              <a:rPr lang="en-US" sz="2000"/>
              <a:t>- Identity defined by a shared domain of interest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 b="1" i="1"/>
              <a:t>Community</a:t>
            </a:r>
            <a:r>
              <a:rPr lang="en-US" sz="2000"/>
              <a:t> - Joint activities and discussions, sharing information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 b="1" i="1"/>
              <a:t>Practice</a:t>
            </a:r>
            <a:r>
              <a:rPr lang="en-US" sz="2000"/>
              <a:t> - Developing a shared repertoire of resources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US" sz="2000"/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US" sz="2000"/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US" sz="2000"/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US" sz="2000"/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>
                <a:highlight>
                  <a:srgbClr val="FFFFFF"/>
                </a:highlight>
              </a:rPr>
              <a:t>Wenger, E. (2011). Communities of practice: A brief introduction.</a:t>
            </a:r>
            <a:endParaRPr lang="en-US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20a53f48fa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Why Communities of Practice (CoPs)?</a:t>
            </a:r>
          </a:p>
        </p:txBody>
      </p:sp>
      <p:sp>
        <p:nvSpPr>
          <p:cNvPr id="89" name="Google Shape;89;g320a53f48fa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200" b="1"/>
              <a:t>Relevance to veteran services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200"/>
              <a:t>Shared identity of serving military-connected students.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200"/>
              <a:t>Activities and discussions where we learn from one another.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200"/>
              <a:t>We are practitioners! We share resources to address best practices.</a:t>
            </a:r>
          </a:p>
          <a:p>
            <a:pPr marL="91440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US" sz="2200"/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200" b="1"/>
              <a:t>Benefits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200"/>
              <a:t>Collaboration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200"/>
              <a:t>Resource-sharing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200"/>
              <a:t>Innovation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200"/>
              <a:t>Problem solving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1e9613d6a2_0_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The Theory Behind CoPs</a:t>
            </a:r>
          </a:p>
        </p:txBody>
      </p:sp>
      <p:sp>
        <p:nvSpPr>
          <p:cNvPr id="95" name="Google Shape;95;g31e9613d6a2_0_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 b="1"/>
              <a:t>Social learning systems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/>
              <a:t>Learning is an interplay between social competence and personal experience.</a:t>
            </a:r>
          </a:p>
          <a:p>
            <a:pPr marL="91440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US" sz="2000"/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/>
              <a:t>CoPs are the basic building blocks of social learning systems.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 b="1" i="1"/>
              <a:t>Joint enterprise</a:t>
            </a:r>
            <a:r>
              <a:rPr lang="en-US" sz="2000"/>
              <a:t> - what it is about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 b="1" i="1"/>
              <a:t>Mutual engagement</a:t>
            </a:r>
            <a:r>
              <a:rPr lang="en-US" sz="2000"/>
              <a:t> - how it functions</a:t>
            </a:r>
          </a:p>
          <a:p>
            <a:pPr marL="914400" lvl="1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2000" b="1" i="1"/>
              <a:t>Shared repertoire</a:t>
            </a:r>
            <a:r>
              <a:rPr lang="en-US" sz="2000"/>
              <a:t> - what it has produced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US" sz="2000"/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US" sz="2000"/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US" sz="2000"/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/>
              <a:t>Wenger, E. (1999). </a:t>
            </a:r>
            <a:r>
              <a:rPr lang="en-US" sz="2000" i="1">
                <a:highlight>
                  <a:srgbClr val="FFFFFF"/>
                </a:highlight>
              </a:rPr>
              <a:t>Communities of practice: Learning, meaning, and identity</a:t>
            </a:r>
            <a:r>
              <a:rPr lang="en-US" sz="2000">
                <a:highlight>
                  <a:srgbClr val="FFFFFF"/>
                </a:highlight>
              </a:rPr>
              <a:t>. Cambridge University Press.</a:t>
            </a:r>
            <a:endParaRPr lang="en-US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838200" y="276613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7C4F"/>
              </a:buClr>
              <a:buSzPts val="4400"/>
              <a:buFont typeface="Raleway"/>
              <a:buNone/>
            </a:pPr>
            <a:r>
              <a:rPr lang="en-US"/>
              <a:t>Case Study: A Statewide Network of Veteran Services Directors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320a53f48fa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7888" y="152400"/>
            <a:ext cx="7456232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Widescreen</PresentationFormat>
  <Paragraphs>159</Paragraphs>
  <Slides>22</Slides>
  <Notes>22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Raleway</vt:lpstr>
      <vt:lpstr>Office Theme</vt:lpstr>
      <vt:lpstr>Building a Collaborative Network: Developing a Community of Practice for Veteran &amp; Military Services  Monteigne S. Long</vt:lpstr>
      <vt:lpstr>PowerPoint Presentation</vt:lpstr>
      <vt:lpstr>Agenda</vt:lpstr>
      <vt:lpstr>Goals &amp; Objectives</vt:lpstr>
      <vt:lpstr>Why Communities of Practice (CoPs)?</vt:lpstr>
      <vt:lpstr>Why Communities of Practice (CoPs)?</vt:lpstr>
      <vt:lpstr>The Theory Behind CoPs</vt:lpstr>
      <vt:lpstr>Case Study: A Statewide Network of Veteran Services Directors</vt:lpstr>
      <vt:lpstr>PowerPoint Presentation</vt:lpstr>
      <vt:lpstr>Building the TAMUS CoP</vt:lpstr>
      <vt:lpstr>Key Outcomes of TAMUS CoP</vt:lpstr>
      <vt:lpstr>Success Stories</vt:lpstr>
      <vt:lpstr>Challenges</vt:lpstr>
      <vt:lpstr>Best Practices</vt:lpstr>
      <vt:lpstr>A Step-by-Step Guide</vt:lpstr>
      <vt:lpstr>Sustainability</vt:lpstr>
      <vt:lpstr>Key Takeaways</vt:lpstr>
      <vt:lpstr>Questions?</vt:lpstr>
      <vt:lpstr>Thank you!  Monteigne Long  mlong@tamus.edu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Ashley Krumwiede</dc:creator>
  <cp:lastModifiedBy>Long, Monteigne</cp:lastModifiedBy>
  <cp:revision>1</cp:revision>
  <dcterms:created xsi:type="dcterms:W3CDTF">2022-10-03T17:51:41Z</dcterms:created>
  <dcterms:modified xsi:type="dcterms:W3CDTF">2025-01-24T17:34:07Z</dcterms:modified>
</cp:coreProperties>
</file>