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handoutMasterIdLst>
    <p:handoutMasterId r:id="rId20"/>
  </p:handoutMasterIdLst>
  <p:sldIdLst>
    <p:sldId id="285" r:id="rId2"/>
    <p:sldId id="286" r:id="rId3"/>
    <p:sldId id="288" r:id="rId4"/>
    <p:sldId id="287" r:id="rId5"/>
    <p:sldId id="281" r:id="rId6"/>
    <p:sldId id="292" r:id="rId7"/>
    <p:sldId id="282" r:id="rId8"/>
    <p:sldId id="290" r:id="rId9"/>
    <p:sldId id="262" r:id="rId10"/>
    <p:sldId id="266" r:id="rId11"/>
    <p:sldId id="270" r:id="rId12"/>
    <p:sldId id="271" r:id="rId13"/>
    <p:sldId id="291" r:id="rId14"/>
    <p:sldId id="264" r:id="rId15"/>
    <p:sldId id="263" r:id="rId16"/>
    <p:sldId id="275" r:id="rId17"/>
    <p:sldId id="289" r:id="rId18"/>
  </p:sldIdLst>
  <p:sldSz cx="9144000" cy="6858000" type="screen4x3"/>
  <p:notesSz cx="7004050" cy="9290050"/>
  <p:embeddedFontLst>
    <p:embeddedFont>
      <p:font typeface="Open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rf7D7wbYgyvtIW0bKQf2CMqPy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660"/>
  </p:normalViewPr>
  <p:slideViewPr>
    <p:cSldViewPr snapToGrid="0">
      <p:cViewPr varScale="1">
        <p:scale>
          <a:sx n="69" d="100"/>
          <a:sy n="69" d="100"/>
        </p:scale>
        <p:origin x="3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43FE3706-FEFF-4A0A-ADDC-672F67BCA91C}" type="datetimeFigureOut">
              <a:rPr lang="en-US" smtClean="0"/>
              <a:t>2/25/2021</a:t>
            </a:fld>
            <a:endParaRPr lang="en-US"/>
          </a:p>
        </p:txBody>
      </p:sp>
      <p:sp>
        <p:nvSpPr>
          <p:cNvPr id="4" name="Footer Placeholder 3"/>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6F1A0157-4CFB-4FCF-B373-7C695A728DEE}" type="slidenum">
              <a:rPr lang="en-US" smtClean="0"/>
              <a:t>‹#›</a:t>
            </a:fld>
            <a:endParaRPr lang="en-US"/>
          </a:p>
        </p:txBody>
      </p:sp>
    </p:spTree>
    <p:extLst>
      <p:ext uri="{BB962C8B-B14F-4D97-AF65-F5344CB8AC3E}">
        <p14:creationId xmlns:p14="http://schemas.microsoft.com/office/powerpoint/2010/main" val="268317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5088" cy="466116"/>
          </a:xfrm>
          <a:prstGeom prst="rect">
            <a:avLst/>
          </a:prstGeom>
          <a:noFill/>
          <a:ln>
            <a:noFill/>
          </a:ln>
        </p:spPr>
        <p:txBody>
          <a:bodyPr spcFirstLastPara="1" wrap="square" lIns="93089" tIns="46532" rIns="93089" bIns="4653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67341" y="0"/>
            <a:ext cx="3035088" cy="466116"/>
          </a:xfrm>
          <a:prstGeom prst="rect">
            <a:avLst/>
          </a:prstGeom>
          <a:noFill/>
          <a:ln>
            <a:noFill/>
          </a:ln>
        </p:spPr>
        <p:txBody>
          <a:bodyPr spcFirstLastPara="1" wrap="square" lIns="93089" tIns="46532" rIns="93089" bIns="4653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1288" y="1160463"/>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405" y="4470837"/>
            <a:ext cx="5603240" cy="3657957"/>
          </a:xfrm>
          <a:prstGeom prst="rect">
            <a:avLst/>
          </a:prstGeom>
          <a:noFill/>
          <a:ln>
            <a:noFill/>
          </a:ln>
        </p:spPr>
        <p:txBody>
          <a:bodyPr spcFirstLastPara="1" wrap="square" lIns="93089" tIns="46532" rIns="93089" bIns="4653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3936"/>
            <a:ext cx="3035088" cy="466115"/>
          </a:xfrm>
          <a:prstGeom prst="rect">
            <a:avLst/>
          </a:prstGeom>
          <a:noFill/>
          <a:ln>
            <a:noFill/>
          </a:ln>
        </p:spPr>
        <p:txBody>
          <a:bodyPr spcFirstLastPara="1" wrap="square" lIns="93089" tIns="46532" rIns="93089" bIns="4653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67341" y="8823936"/>
            <a:ext cx="3035088" cy="466115"/>
          </a:xfrm>
          <a:prstGeom prst="rect">
            <a:avLst/>
          </a:prstGeom>
          <a:noFill/>
          <a:ln>
            <a:noFill/>
          </a:ln>
        </p:spPr>
        <p:txBody>
          <a:bodyPr spcFirstLastPara="1" wrap="square" lIns="93089" tIns="46532" rIns="93089" bIns="4653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70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416607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rot="5400000">
            <a:off x="2202089" y="-529642"/>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350271" y="106836"/>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600"/>
              <a:buFont typeface="Open Sans"/>
              <a:buNone/>
              <a:defRPr sz="36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7"/>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p:cNvPicPr preferRelativeResize="0"/>
          <p:nvPr/>
        </p:nvPicPr>
        <p:blipFill rotWithShape="1">
          <a:blip r:embed="rId14">
            <a:alphaModFix/>
          </a:blip>
          <a:srcRect/>
          <a:stretch/>
        </p:blipFill>
        <p:spPr>
          <a:xfrm>
            <a:off x="6755716" y="6149207"/>
            <a:ext cx="2060058" cy="573443"/>
          </a:xfrm>
          <a:prstGeom prst="rect">
            <a:avLst/>
          </a:prstGeom>
          <a:noFill/>
          <a:ln>
            <a:noFill/>
          </a:ln>
        </p:spPr>
      </p:pic>
      <p:sp>
        <p:nvSpPr>
          <p:cNvPr id="11" name="Google Shape;11;p5"/>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p:nvPr/>
        </p:nvSpPr>
        <p:spPr>
          <a:xfrm>
            <a:off x="4349293" y="6282042"/>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@NASPAtweets</a:t>
            </a:r>
            <a:endParaRPr/>
          </a:p>
        </p:txBody>
      </p:sp>
      <p:sp>
        <p:nvSpPr>
          <p:cNvPr id="13" name="Google Shape;13;p5"/>
          <p:cNvSpPr txBox="1"/>
          <p:nvPr/>
        </p:nvSpPr>
        <p:spPr>
          <a:xfrm>
            <a:off x="2856522" y="6266508"/>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#SMCS21</a:t>
            </a:r>
            <a:endParaRPr sz="1400" b="0" i="0" u="none" strike="noStrike" cap="none">
              <a:solidFill>
                <a:srgbClr val="595959"/>
              </a:solidFill>
              <a:latin typeface="Open Sans"/>
              <a:ea typeface="Open Sans"/>
              <a:cs typeface="Open Sans"/>
              <a:sym typeface="Open Sans"/>
            </a:endParaRPr>
          </a:p>
        </p:txBody>
      </p:sp>
      <p:cxnSp>
        <p:nvCxnSpPr>
          <p:cNvPr id="14" name="Google Shape;14;p5"/>
          <p:cNvCxnSpPr/>
          <p:nvPr/>
        </p:nvCxnSpPr>
        <p:spPr>
          <a:xfrm>
            <a:off x="2719556" y="6282042"/>
            <a:ext cx="3725694" cy="0"/>
          </a:xfrm>
          <a:prstGeom prst="straightConnector1">
            <a:avLst/>
          </a:prstGeom>
          <a:noFill/>
          <a:ln w="9525" cap="flat" cmpd="sng">
            <a:solidFill>
              <a:srgbClr val="7F7F7F"/>
            </a:solidFill>
            <a:prstDash val="solid"/>
            <a:round/>
            <a:headEnd type="none" w="sm" len="sm"/>
            <a:tailEnd type="none" w="sm" len="sm"/>
          </a:ln>
        </p:spPr>
      </p:cxnSp>
      <p:cxnSp>
        <p:nvCxnSpPr>
          <p:cNvPr id="15" name="Google Shape;15;p5"/>
          <p:cNvCxnSpPr/>
          <p:nvPr/>
        </p:nvCxnSpPr>
        <p:spPr>
          <a:xfrm>
            <a:off x="2719556" y="6564760"/>
            <a:ext cx="3725694" cy="0"/>
          </a:xfrm>
          <a:prstGeom prst="straightConnector1">
            <a:avLst/>
          </a:prstGeom>
          <a:noFill/>
          <a:ln w="9525" cap="flat" cmpd="sng">
            <a:solidFill>
              <a:srgbClr val="7F7F7F"/>
            </a:solidFill>
            <a:prstDash val="solid"/>
            <a:round/>
            <a:headEnd type="none" w="sm" len="sm"/>
            <a:tailEnd type="none" w="sm" len="sm"/>
          </a:ln>
        </p:spPr>
      </p:cxnSp>
      <p:sp>
        <p:nvSpPr>
          <p:cNvPr id="16" name="Google Shape;16;p5"/>
          <p:cNvSpPr/>
          <p:nvPr/>
        </p:nvSpPr>
        <p:spPr>
          <a:xfrm>
            <a:off x="0" y="0"/>
            <a:ext cx="9144000" cy="1028700"/>
          </a:xfrm>
          <a:prstGeom prst="rect">
            <a:avLst/>
          </a:prstGeom>
          <a:solidFill>
            <a:srgbClr val="738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
          <p:cNvSpPr/>
          <p:nvPr/>
        </p:nvSpPr>
        <p:spPr>
          <a:xfrm>
            <a:off x="0" y="1028700"/>
            <a:ext cx="9144000" cy="139700"/>
          </a:xfrm>
          <a:prstGeom prst="rect">
            <a:avLst/>
          </a:prstGeom>
          <a:solidFill>
            <a:srgbClr val="3F11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5"/>
          <p:cNvPicPr preferRelativeResize="0"/>
          <p:nvPr/>
        </p:nvPicPr>
        <p:blipFill rotWithShape="1">
          <a:blip r:embed="rId15">
            <a:alphaModFix/>
          </a:blip>
          <a:srcRect/>
          <a:stretch/>
        </p:blipFill>
        <p:spPr>
          <a:xfrm>
            <a:off x="955504" y="5722061"/>
            <a:ext cx="1453586" cy="10888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4oqk5spCX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mayer@mwcc.mass.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6176301"/>
            <a:ext cx="9139450" cy="1255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54925" y="6363617"/>
            <a:ext cx="8229600" cy="12156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76923C"/>
              </a:buClr>
              <a:buSzPts val="2400"/>
              <a:buFont typeface="Open Sans"/>
              <a:buNone/>
            </a:pPr>
            <a:r>
              <a:rPr lang="en-US" sz="2400" b="0" i="0" u="none" strike="noStrike" cap="none" dirty="0">
                <a:solidFill>
                  <a:srgbClr val="76923C"/>
                </a:solidFill>
                <a:latin typeface="Open Sans"/>
                <a:ea typeface="Open Sans"/>
                <a:cs typeface="Open Sans"/>
                <a:sym typeface="Open Sans"/>
              </a:rPr>
              <a:t>February 24-26, 2021 | Virtual</a:t>
            </a:r>
            <a:endParaRPr sz="2400" b="0" i="0" u="none" strike="noStrike" cap="none" dirty="0">
              <a:solidFill>
                <a:srgbClr val="76923C"/>
              </a:solidFill>
              <a:latin typeface="Open Sans"/>
              <a:ea typeface="Open Sans"/>
              <a:cs typeface="Open Sans"/>
              <a:sym typeface="Open Sans"/>
            </a:endParaRPr>
          </a:p>
        </p:txBody>
      </p:sp>
      <p:sp>
        <p:nvSpPr>
          <p:cNvPr id="90" name="Google Shape;90;p1"/>
          <p:cNvSpPr txBox="1"/>
          <p:nvPr/>
        </p:nvSpPr>
        <p:spPr>
          <a:xfrm>
            <a:off x="944515" y="4859048"/>
            <a:ext cx="8194935" cy="1065485"/>
          </a:xfrm>
          <a:prstGeom prst="rect">
            <a:avLst/>
          </a:prstGeom>
          <a:noFill/>
          <a:ln>
            <a:noFill/>
          </a:ln>
        </p:spPr>
        <p:txBody>
          <a:bodyPr spcFirstLastPara="1" wrap="square" lIns="91425" tIns="45700" rIns="91425" bIns="45700" anchor="t" anchorCtr="0">
            <a:normAutofit lnSpcReduction="10000"/>
          </a:bodyPr>
          <a:lstStyle/>
          <a:p>
            <a:pPr lvl="0" algn="ctr">
              <a:buClr>
                <a:schemeClr val="dk1"/>
              </a:buClr>
              <a:buSzPts val="2800"/>
            </a:pPr>
            <a:r>
              <a:rPr lang="en-US" sz="2400" i="1" dirty="0">
                <a:latin typeface="+mn-lt"/>
              </a:rPr>
              <a:t>11.5 </a:t>
            </a:r>
            <a:r>
              <a:rPr lang="en-US" sz="2400" i="1" dirty="0" smtClean="0">
                <a:latin typeface="+mn-lt"/>
              </a:rPr>
              <a:t>Ways </a:t>
            </a:r>
            <a:r>
              <a:rPr lang="en-US" sz="2400" i="1" dirty="0">
                <a:latin typeface="+mn-lt"/>
              </a:rPr>
              <a:t>to </a:t>
            </a:r>
            <a:r>
              <a:rPr lang="en-US" sz="2400" i="1" dirty="0" smtClean="0">
                <a:latin typeface="+mn-lt"/>
              </a:rPr>
              <a:t>Adapt </a:t>
            </a:r>
            <a:r>
              <a:rPr lang="en-US" sz="2400" i="1" dirty="0">
                <a:latin typeface="+mn-lt"/>
              </a:rPr>
              <a:t>your S</a:t>
            </a:r>
            <a:r>
              <a:rPr lang="en-US" sz="2400" i="1" dirty="0" smtClean="0">
                <a:latin typeface="+mn-lt"/>
              </a:rPr>
              <a:t>upport Services </a:t>
            </a:r>
            <a:r>
              <a:rPr lang="en-US" sz="2400" i="1" dirty="0">
                <a:latin typeface="+mn-lt"/>
              </a:rPr>
              <a:t>to B</a:t>
            </a:r>
            <a:r>
              <a:rPr lang="en-US" sz="2400" i="1" dirty="0" smtClean="0">
                <a:latin typeface="+mn-lt"/>
              </a:rPr>
              <a:t>etter </a:t>
            </a:r>
            <a:r>
              <a:rPr lang="en-US" sz="2400" i="1" dirty="0">
                <a:latin typeface="+mn-lt"/>
              </a:rPr>
              <a:t>O</a:t>
            </a:r>
            <a:r>
              <a:rPr lang="en-US" sz="2400" i="1" dirty="0" smtClean="0">
                <a:latin typeface="+mn-lt"/>
              </a:rPr>
              <a:t>perate Remotely</a:t>
            </a:r>
            <a:r>
              <a:rPr lang="en-US" sz="2000" i="1" dirty="0" smtClean="0">
                <a:solidFill>
                  <a:schemeClr val="dk1"/>
                </a:solidFill>
                <a:latin typeface="+mn-lt"/>
                <a:ea typeface="Open Sans"/>
                <a:cs typeface="Open Sans"/>
                <a:sym typeface="Open Sans"/>
              </a:rPr>
              <a:t/>
            </a:r>
            <a:br>
              <a:rPr lang="en-US" sz="2000" i="1" dirty="0" smtClean="0">
                <a:solidFill>
                  <a:schemeClr val="dk1"/>
                </a:solidFill>
                <a:latin typeface="+mn-lt"/>
                <a:ea typeface="Open Sans"/>
                <a:cs typeface="Open Sans"/>
                <a:sym typeface="Open Sans"/>
              </a:rPr>
            </a:br>
            <a:r>
              <a:rPr lang="en-US" sz="2000" i="1" dirty="0" smtClean="0">
                <a:solidFill>
                  <a:schemeClr val="dk1"/>
                </a:solidFill>
                <a:latin typeface="+mn-lt"/>
                <a:ea typeface="Open Sans"/>
                <a:cs typeface="Open Sans"/>
                <a:sym typeface="Open Sans"/>
              </a:rPr>
              <a:t>Bob Mayer, Mount Wachusett Community College</a:t>
            </a:r>
            <a:endParaRPr sz="2000" i="1" u="none" strike="noStrike" cap="none" dirty="0">
              <a:solidFill>
                <a:schemeClr val="dk1"/>
              </a:solidFill>
              <a:latin typeface="+mn-lt"/>
              <a:ea typeface="Open Sans"/>
              <a:cs typeface="Open Sans"/>
              <a:sym typeface="Open Sans"/>
            </a:endParaRPr>
          </a:p>
        </p:txBody>
      </p:sp>
      <p:pic>
        <p:nvPicPr>
          <p:cNvPr id="91" name="Google Shape;91;p1"/>
          <p:cNvPicPr preferRelativeResize="0"/>
          <p:nvPr/>
        </p:nvPicPr>
        <p:blipFill rotWithShape="1">
          <a:blip r:embed="rId3">
            <a:alphaModFix/>
          </a:blip>
          <a:srcRect t="9965" b="318"/>
          <a:stretch/>
        </p:blipFill>
        <p:spPr>
          <a:xfrm>
            <a:off x="1852811" y="1158335"/>
            <a:ext cx="5348090" cy="3513397"/>
          </a:xfrm>
          <a:prstGeom prst="rect">
            <a:avLst/>
          </a:prstGeom>
          <a:noFill/>
          <a:ln>
            <a:noFill/>
          </a:ln>
        </p:spPr>
      </p:pic>
    </p:spTree>
    <p:extLst>
      <p:ext uri="{BB962C8B-B14F-4D97-AF65-F5344CB8AC3E}">
        <p14:creationId xmlns:p14="http://schemas.microsoft.com/office/powerpoint/2010/main" val="230683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47" y="274570"/>
            <a:ext cx="8305800" cy="1524000"/>
          </a:xfrm>
        </p:spPr>
        <p:txBody>
          <a:bodyPr>
            <a:normAutofit/>
          </a:bodyPr>
          <a:lstStyle/>
          <a:p>
            <a:r>
              <a:rPr lang="en-US" dirty="0" smtClean="0"/>
              <a:t>Post Documents That Can be Read</a:t>
            </a:r>
            <a:endParaRPr lang="en-US" dirty="0"/>
          </a:p>
        </p:txBody>
      </p:sp>
      <p:sp>
        <p:nvSpPr>
          <p:cNvPr id="3" name="Content Placeholder 2"/>
          <p:cNvSpPr>
            <a:spLocks noGrp="1"/>
          </p:cNvSpPr>
          <p:nvPr>
            <p:ph idx="1"/>
          </p:nvPr>
        </p:nvSpPr>
        <p:spPr>
          <a:xfrm>
            <a:off x="368147" y="1298825"/>
            <a:ext cx="8229600" cy="2829830"/>
          </a:xfrm>
        </p:spPr>
        <p:txBody>
          <a:bodyPr>
            <a:normAutofit/>
          </a:bodyPr>
          <a:lstStyle/>
          <a:p>
            <a:r>
              <a:rPr lang="en-US" dirty="0" smtClean="0"/>
              <a:t>Only computers with Microsoft Office installed can read word or excel documents.</a:t>
            </a:r>
          </a:p>
          <a:p>
            <a:r>
              <a:rPr lang="en-US" dirty="0" smtClean="0"/>
              <a:t>Just about anything can read a PDF.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615" y="3664329"/>
            <a:ext cx="2390986" cy="22947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947" y="3822314"/>
            <a:ext cx="3214255" cy="1812566"/>
          </a:xfrm>
          <a:prstGeom prst="rect">
            <a:avLst/>
          </a:prstGeom>
        </p:spPr>
      </p:pic>
    </p:spTree>
    <p:extLst>
      <p:ext uri="{BB962C8B-B14F-4D97-AF65-F5344CB8AC3E}">
        <p14:creationId xmlns:p14="http://schemas.microsoft.com/office/powerpoint/2010/main" val="160828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09"/>
            <a:ext cx="8229600" cy="877455"/>
          </a:xfrm>
          <a:effectLst>
            <a:outerShdw blurRad="50800" dist="38100" dir="2700000" algn="tl" rotWithShape="0">
              <a:prstClr val="black">
                <a:alpha val="40000"/>
              </a:prstClr>
            </a:outerShdw>
          </a:effectLst>
        </p:spPr>
        <p:txBody>
          <a:bodyPr>
            <a:noAutofit/>
          </a:bodyPr>
          <a:lstStyle/>
          <a:p>
            <a:r>
              <a:rPr lang="en-US" sz="3600" b="1" dirty="0" smtClean="0">
                <a:solidFill>
                  <a:schemeClr val="bg1"/>
                </a:solidFill>
              </a:rPr>
              <a:t>Be Visual! Use Photos/Graphics!</a:t>
            </a:r>
            <a:endParaRPr lang="en-US" sz="3600" b="1" dirty="0">
              <a:solidFill>
                <a:schemeClr val="bg1"/>
              </a:solidFill>
            </a:endParaRPr>
          </a:p>
        </p:txBody>
      </p:sp>
      <p:sp>
        <p:nvSpPr>
          <p:cNvPr id="4" name="Text Placeholder 3"/>
          <p:cNvSpPr>
            <a:spLocks noGrp="1"/>
          </p:cNvSpPr>
          <p:nvPr>
            <p:ph type="body" idx="2"/>
          </p:nvPr>
        </p:nvSpPr>
        <p:spPr>
          <a:xfrm>
            <a:off x="131618" y="1537567"/>
            <a:ext cx="8880764" cy="1856798"/>
          </a:xfrm>
        </p:spPr>
        <p:txBody>
          <a:bodyPr>
            <a:normAutofit/>
          </a:bodyPr>
          <a:lstStyle/>
          <a:p>
            <a:pPr lvl="0"/>
            <a:r>
              <a:rPr lang="en-US" dirty="0"/>
              <a:t>Be visual.  </a:t>
            </a:r>
            <a:endParaRPr lang="en-US" dirty="0" smtClean="0"/>
          </a:p>
          <a:p>
            <a:pPr lvl="0"/>
            <a:r>
              <a:rPr lang="en-US" dirty="0" smtClean="0"/>
              <a:t>Your </a:t>
            </a:r>
            <a:r>
              <a:rPr lang="en-US" dirty="0"/>
              <a:t>instructions should include photos, diagrams.  </a:t>
            </a:r>
            <a:endParaRPr lang="en-US" dirty="0" smtClean="0"/>
          </a:p>
          <a:p>
            <a:pPr lvl="0"/>
            <a:r>
              <a:rPr lang="en-US" dirty="0" smtClean="0"/>
              <a:t>Any </a:t>
            </a:r>
            <a:r>
              <a:rPr lang="en-US" dirty="0"/>
              <a:t>way to make it easier for the student to see what you mean.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075" y="3511019"/>
            <a:ext cx="4151376" cy="2218944"/>
          </a:xfrm>
          <a:prstGeom prst="rect">
            <a:avLst/>
          </a:prstGeom>
        </p:spPr>
      </p:pic>
    </p:spTree>
    <p:extLst>
      <p:ext uri="{BB962C8B-B14F-4D97-AF65-F5344CB8AC3E}">
        <p14:creationId xmlns:p14="http://schemas.microsoft.com/office/powerpoint/2010/main" val="1286212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A4F0-FE90-1C4F-80B4-18C65EB8480A}"/>
              </a:ext>
            </a:extLst>
          </p:cNvPr>
          <p:cNvSpPr>
            <a:spLocks noGrp="1"/>
          </p:cNvSpPr>
          <p:nvPr>
            <p:ph type="title"/>
          </p:nvPr>
        </p:nvSpPr>
        <p:spPr>
          <a:xfrm>
            <a:off x="76200" y="5181600"/>
            <a:ext cx="6554867" cy="1524000"/>
          </a:xfrm>
        </p:spPr>
        <p:txBody>
          <a:bodyPr>
            <a:normAutofit/>
          </a:bodyPr>
          <a:lstStyle/>
          <a:p>
            <a:r>
              <a:rPr lang="en-US" dirty="0"/>
              <a:t>Use available resources to </a:t>
            </a:r>
            <a:r>
              <a:rPr lang="en-US" dirty="0" smtClean="0"/>
              <a:t>mimic </a:t>
            </a:r>
            <a:r>
              <a:rPr lang="en-US" dirty="0"/>
              <a:t>successful programs</a:t>
            </a:r>
          </a:p>
        </p:txBody>
      </p:sp>
      <p:sp>
        <p:nvSpPr>
          <p:cNvPr id="3" name="Content Placeholder 2">
            <a:extLst>
              <a:ext uri="{FF2B5EF4-FFF2-40B4-BE49-F238E27FC236}">
                <a16:creationId xmlns:a16="http://schemas.microsoft.com/office/drawing/2014/main" id="{E2BA68A8-7F2D-CC47-97CC-F4DFE00633B6}"/>
              </a:ext>
            </a:extLst>
          </p:cNvPr>
          <p:cNvSpPr>
            <a:spLocks noGrp="1"/>
          </p:cNvSpPr>
          <p:nvPr>
            <p:ph idx="1"/>
          </p:nvPr>
        </p:nvSpPr>
        <p:spPr>
          <a:xfrm>
            <a:off x="76200" y="1223816"/>
            <a:ext cx="8623506" cy="4802909"/>
          </a:xfrm>
        </p:spPr>
        <p:txBody>
          <a:bodyPr>
            <a:noAutofit/>
          </a:bodyPr>
          <a:lstStyle/>
          <a:p>
            <a:pPr lvl="0"/>
            <a:r>
              <a:rPr lang="en-US" dirty="0" smtClean="0"/>
              <a:t>This was a really hard job before COVID.  It’s even harder now.</a:t>
            </a:r>
          </a:p>
          <a:p>
            <a:pPr lvl="0"/>
            <a:r>
              <a:rPr lang="en-US" dirty="0" smtClean="0"/>
              <a:t>Meditation (VA 5 </a:t>
            </a:r>
            <a:r>
              <a:rPr lang="en-US" dirty="0"/>
              <a:t>minute grounding)</a:t>
            </a:r>
            <a:br>
              <a:rPr lang="en-US" dirty="0"/>
            </a:br>
            <a:r>
              <a:rPr lang="en-US" dirty="0">
                <a:hlinkClick r:id="rId2"/>
              </a:rPr>
              <a:t>https://</a:t>
            </a:r>
            <a:r>
              <a:rPr lang="en-US" dirty="0" smtClean="0">
                <a:hlinkClick r:id="rId2"/>
              </a:rPr>
              <a:t>www.youtube.com/watch?v=q4oqk5spCXY</a:t>
            </a:r>
            <a:endParaRPr lang="en-US" dirty="0" smtClean="0"/>
          </a:p>
          <a:p>
            <a:pPr lvl="0"/>
            <a:r>
              <a:rPr lang="en-US" dirty="0" smtClean="0"/>
              <a:t>Walks</a:t>
            </a:r>
          </a:p>
          <a:p>
            <a:pPr lvl="0"/>
            <a:r>
              <a:rPr lang="en-US" dirty="0" smtClean="0"/>
              <a:t>Sunshine</a:t>
            </a:r>
            <a:endParaRPr lang="en-US" dirty="0"/>
          </a:p>
          <a:p>
            <a:pPr lvl="0"/>
            <a:r>
              <a:rPr lang="en-US" dirty="0" smtClean="0"/>
              <a:t>Rick Hanson, Tara Brach</a:t>
            </a:r>
            <a:endParaRPr lang="en-US" dirty="0" smtClean="0"/>
          </a:p>
        </p:txBody>
      </p:sp>
      <p:sp>
        <p:nvSpPr>
          <p:cNvPr id="4" name="TextBox 3"/>
          <p:cNvSpPr txBox="1"/>
          <p:nvPr/>
        </p:nvSpPr>
        <p:spPr>
          <a:xfrm>
            <a:off x="273153" y="266413"/>
            <a:ext cx="8426553" cy="646331"/>
          </a:xfrm>
          <a:prstGeom prst="rect">
            <a:avLst/>
          </a:prstGeom>
          <a:noFill/>
        </p:spPr>
        <p:txBody>
          <a:bodyPr wrap="square" rtlCol="0">
            <a:spAutoFit/>
          </a:bodyPr>
          <a:lstStyle/>
          <a:p>
            <a:pPr algn="ctr"/>
            <a:r>
              <a:rPr lang="en-US" sz="3600" b="1" dirty="0" smtClean="0">
                <a:solidFill>
                  <a:schemeClr val="bg1"/>
                </a:solidFill>
                <a:latin typeface="Open Sans" panose="020B0604020202020204" charset="0"/>
                <a:ea typeface="Open Sans" panose="020B0604020202020204" charset="0"/>
                <a:cs typeface="Open Sans" panose="020B0604020202020204" charset="0"/>
              </a:rPr>
              <a:t>Take Care of Yourself</a:t>
            </a:r>
            <a:endParaRPr lang="en-US" sz="3600" b="1" dirty="0">
              <a:solidFill>
                <a:schemeClr val="bg1"/>
              </a:solidFill>
              <a:latin typeface="Open Sans" panose="020B0604020202020204" charset="0"/>
              <a:ea typeface="Open Sans" panose="020B0604020202020204" charset="0"/>
              <a:cs typeface="Open Sans" panose="020B060402020202020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45" t="47512" r="18828" b="16245"/>
          <a:stretch/>
        </p:blipFill>
        <p:spPr>
          <a:xfrm rot="10800000">
            <a:off x="5264727" y="3550513"/>
            <a:ext cx="3434979" cy="1216894"/>
          </a:xfrm>
          <a:prstGeom prst="rect">
            <a:avLst/>
          </a:prstGeom>
        </p:spPr>
      </p:pic>
    </p:spTree>
    <p:extLst>
      <p:ext uri="{BB962C8B-B14F-4D97-AF65-F5344CB8AC3E}">
        <p14:creationId xmlns:p14="http://schemas.microsoft.com/office/powerpoint/2010/main" val="914811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A4F0-FE90-1C4F-80B4-18C65EB8480A}"/>
              </a:ext>
            </a:extLst>
          </p:cNvPr>
          <p:cNvSpPr>
            <a:spLocks noGrp="1"/>
          </p:cNvSpPr>
          <p:nvPr>
            <p:ph type="title"/>
          </p:nvPr>
        </p:nvSpPr>
        <p:spPr>
          <a:xfrm>
            <a:off x="76200" y="5181600"/>
            <a:ext cx="6554867" cy="1524000"/>
          </a:xfrm>
        </p:spPr>
        <p:txBody>
          <a:bodyPr>
            <a:normAutofit/>
          </a:bodyPr>
          <a:lstStyle/>
          <a:p>
            <a:r>
              <a:rPr lang="en-US" dirty="0"/>
              <a:t>Use available resources to </a:t>
            </a:r>
            <a:r>
              <a:rPr lang="en-US" dirty="0" smtClean="0"/>
              <a:t>mimic </a:t>
            </a:r>
            <a:r>
              <a:rPr lang="en-US" dirty="0"/>
              <a:t>successful programs</a:t>
            </a:r>
          </a:p>
        </p:txBody>
      </p:sp>
      <p:sp>
        <p:nvSpPr>
          <p:cNvPr id="3" name="Content Placeholder 2">
            <a:extLst>
              <a:ext uri="{FF2B5EF4-FFF2-40B4-BE49-F238E27FC236}">
                <a16:creationId xmlns:a16="http://schemas.microsoft.com/office/drawing/2014/main" id="{E2BA68A8-7F2D-CC47-97CC-F4DFE00633B6}"/>
              </a:ext>
            </a:extLst>
          </p:cNvPr>
          <p:cNvSpPr>
            <a:spLocks noGrp="1"/>
          </p:cNvSpPr>
          <p:nvPr>
            <p:ph idx="1"/>
          </p:nvPr>
        </p:nvSpPr>
        <p:spPr>
          <a:xfrm>
            <a:off x="76200" y="1223816"/>
            <a:ext cx="8623506" cy="4802909"/>
          </a:xfrm>
        </p:spPr>
        <p:txBody>
          <a:bodyPr>
            <a:noAutofit/>
          </a:bodyPr>
          <a:lstStyle/>
          <a:p>
            <a:pPr lvl="0"/>
            <a:r>
              <a:rPr lang="en-US" sz="2000" dirty="0"/>
              <a:t>Your virtual schedule is not necessarily my virtual schedule.  I am not and should not be available 24/7.  Just because you are in your new place of employment all the time does not mean you that should be working all the time.  It is an easy trap to fall into.  </a:t>
            </a:r>
            <a:endParaRPr lang="en-US" sz="2000" dirty="0" smtClean="0"/>
          </a:p>
          <a:p>
            <a:pPr lvl="0"/>
            <a:r>
              <a:rPr lang="en-US" sz="2000" dirty="0" smtClean="0"/>
              <a:t>Close </a:t>
            </a:r>
            <a:r>
              <a:rPr lang="en-US" sz="2000" dirty="0"/>
              <a:t>the laptop and shut it down.  Don’t peek at your business emails on the phone! </a:t>
            </a:r>
            <a:endParaRPr lang="en-US" sz="2000" dirty="0" smtClean="0"/>
          </a:p>
          <a:p>
            <a:pPr lvl="0"/>
            <a:r>
              <a:rPr lang="en-US" sz="2000" dirty="0" smtClean="0"/>
              <a:t>Okay </a:t>
            </a:r>
            <a:r>
              <a:rPr lang="en-US" sz="2000" dirty="0"/>
              <a:t>sometimes we all do, but, if you do, go ahead and take care of whatever quick issues you can.  Write the other ones on your to-do list so you don’t forget.  Then, forget about them!  </a:t>
            </a:r>
            <a:endParaRPr lang="en-US" sz="2000" dirty="0" smtClean="0"/>
          </a:p>
          <a:p>
            <a:pPr lvl="0"/>
            <a:r>
              <a:rPr lang="en-US" sz="2000" dirty="0" smtClean="0"/>
              <a:t>You </a:t>
            </a:r>
            <a:r>
              <a:rPr lang="en-US" sz="2000" dirty="0"/>
              <a:t>have (and should have) a life outside of work.  Live it</a:t>
            </a:r>
            <a:r>
              <a:rPr lang="en-US" sz="2000" dirty="0" smtClean="0"/>
              <a:t>!</a:t>
            </a:r>
          </a:p>
          <a:p>
            <a:r>
              <a:rPr lang="en-US" sz="2000" dirty="0"/>
              <a:t>Take care of yourself.  You will be of greater value to everyone if you do.</a:t>
            </a:r>
          </a:p>
          <a:p>
            <a:pPr lvl="0"/>
            <a:endParaRPr lang="en-US" sz="2000" dirty="0"/>
          </a:p>
        </p:txBody>
      </p:sp>
      <p:sp>
        <p:nvSpPr>
          <p:cNvPr id="4" name="TextBox 3"/>
          <p:cNvSpPr txBox="1"/>
          <p:nvPr/>
        </p:nvSpPr>
        <p:spPr>
          <a:xfrm>
            <a:off x="273153" y="266413"/>
            <a:ext cx="8426553" cy="646331"/>
          </a:xfrm>
          <a:prstGeom prst="rect">
            <a:avLst/>
          </a:prstGeom>
          <a:noFill/>
        </p:spPr>
        <p:txBody>
          <a:bodyPr wrap="square" rtlCol="0">
            <a:spAutoFit/>
          </a:bodyPr>
          <a:lstStyle/>
          <a:p>
            <a:pPr algn="ctr"/>
            <a:r>
              <a:rPr lang="en-US" sz="3600" b="1" dirty="0" smtClean="0">
                <a:solidFill>
                  <a:schemeClr val="bg1"/>
                </a:solidFill>
                <a:latin typeface="Open Sans" panose="020B0604020202020204" charset="0"/>
                <a:ea typeface="Open Sans" panose="020B0604020202020204" charset="0"/>
                <a:cs typeface="Open Sans" panose="020B0604020202020204" charset="0"/>
              </a:rPr>
              <a:t>Take Care of Yourself</a:t>
            </a:r>
            <a:endParaRPr lang="en-US" sz="3600" b="1" dirty="0">
              <a:solidFill>
                <a:schemeClr val="bg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80695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02"/>
            <a:ext cx="8130540" cy="1293028"/>
          </a:xfrm>
        </p:spPr>
        <p:txBody>
          <a:bodyPr>
            <a:normAutofit/>
          </a:bodyPr>
          <a:lstStyle/>
          <a:p>
            <a:r>
              <a:rPr lang="en-US" sz="4400" dirty="0" smtClean="0"/>
              <a:t>Be Patient</a:t>
            </a:r>
            <a:endParaRPr lang="en-US" sz="4400" dirty="0"/>
          </a:p>
        </p:txBody>
      </p:sp>
      <p:sp>
        <p:nvSpPr>
          <p:cNvPr id="3" name="Content Placeholder 2"/>
          <p:cNvSpPr>
            <a:spLocks noGrp="1"/>
          </p:cNvSpPr>
          <p:nvPr>
            <p:ph idx="1"/>
          </p:nvPr>
        </p:nvSpPr>
        <p:spPr>
          <a:xfrm>
            <a:off x="321078" y="1595526"/>
            <a:ext cx="8266661" cy="4001710"/>
          </a:xfrm>
        </p:spPr>
        <p:txBody>
          <a:bodyPr>
            <a:normAutofit fontScale="70000" lnSpcReduction="20000"/>
          </a:bodyPr>
          <a:lstStyle/>
          <a:p>
            <a:r>
              <a:rPr lang="en-US" dirty="0"/>
              <a:t>Be patient with your </a:t>
            </a:r>
            <a:r>
              <a:rPr lang="en-US" i="1" dirty="0" smtClean="0"/>
              <a:t>veterans</a:t>
            </a:r>
            <a:r>
              <a:rPr lang="en-US" dirty="0" smtClean="0"/>
              <a:t>.  This is mostly new to them.  They came from a culture of being told what to do many, many times.</a:t>
            </a:r>
            <a:br>
              <a:rPr lang="en-US" dirty="0" smtClean="0"/>
            </a:br>
            <a:endParaRPr lang="en-US" dirty="0" smtClean="0"/>
          </a:p>
          <a:p>
            <a:r>
              <a:rPr lang="en-US" dirty="0" smtClean="0"/>
              <a:t>Be patient with your </a:t>
            </a:r>
            <a:r>
              <a:rPr lang="en-US" i="1" dirty="0" smtClean="0"/>
              <a:t>co-workers</a:t>
            </a:r>
            <a:r>
              <a:rPr lang="en-US" dirty="0" smtClean="0"/>
              <a:t>.  They likely aren’t as good at their jobs as you are at yours. There </a:t>
            </a:r>
            <a:r>
              <a:rPr lang="en-US" dirty="0"/>
              <a:t>is no sense in getting angry.  Try to be helpful and persuasive in assisting that individual to do what you need them to do. You still need their cooperation.</a:t>
            </a:r>
            <a:r>
              <a:rPr lang="en-US" dirty="0" smtClean="0"/>
              <a:t/>
            </a:r>
            <a:br>
              <a:rPr lang="en-US" dirty="0" smtClean="0"/>
            </a:br>
            <a:endParaRPr lang="en-US" dirty="0" smtClean="0"/>
          </a:p>
          <a:p>
            <a:r>
              <a:rPr lang="en-US" dirty="0" smtClean="0"/>
              <a:t>Be patient with </a:t>
            </a:r>
            <a:r>
              <a:rPr lang="en-US" i="1" dirty="0" smtClean="0"/>
              <a:t>yourself</a:t>
            </a:r>
            <a:r>
              <a:rPr lang="en-US" dirty="0" smtClean="0"/>
              <a:t>. You are really good at what you do, but you cannot and should not do everything. (See Move On.)</a:t>
            </a:r>
            <a:endParaRPr lang="en-US" dirty="0"/>
          </a:p>
          <a:p>
            <a:pPr marL="114300" indent="0">
              <a:buNone/>
            </a:pPr>
            <a:endParaRPr lang="en-US" dirty="0"/>
          </a:p>
        </p:txBody>
      </p:sp>
    </p:spTree>
    <p:extLst>
      <p:ext uri="{BB962C8B-B14F-4D97-AF65-F5344CB8AC3E}">
        <p14:creationId xmlns:p14="http://schemas.microsoft.com/office/powerpoint/2010/main" val="1879621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745"/>
            <a:ext cx="8382000" cy="1293028"/>
          </a:xfrm>
        </p:spPr>
        <p:txBody>
          <a:bodyPr>
            <a:normAutofit/>
          </a:bodyPr>
          <a:lstStyle/>
          <a:p>
            <a:r>
              <a:rPr lang="en-US" dirty="0" smtClean="0"/>
              <a:t>Be OK with Moving On</a:t>
            </a:r>
            <a:endParaRPr lang="en-US" dirty="0"/>
          </a:p>
        </p:txBody>
      </p:sp>
      <p:sp>
        <p:nvSpPr>
          <p:cNvPr id="3" name="Content Placeholder 2"/>
          <p:cNvSpPr>
            <a:spLocks noGrp="1"/>
          </p:cNvSpPr>
          <p:nvPr>
            <p:ph idx="1"/>
          </p:nvPr>
        </p:nvSpPr>
        <p:spPr>
          <a:xfrm>
            <a:off x="264008" y="1299454"/>
            <a:ext cx="8229600" cy="3429000"/>
          </a:xfrm>
        </p:spPr>
        <p:txBody>
          <a:bodyPr>
            <a:normAutofit/>
          </a:bodyPr>
          <a:lstStyle/>
          <a:p>
            <a:pPr lvl="0"/>
            <a:r>
              <a:rPr lang="en-US" dirty="0"/>
              <a:t>Sometimes there is nothing you can do to help a student.  If you did everything you could, accept that and move on.</a:t>
            </a:r>
          </a:p>
        </p:txBody>
      </p:sp>
    </p:spTree>
    <p:extLst>
      <p:ext uri="{BB962C8B-B14F-4D97-AF65-F5344CB8AC3E}">
        <p14:creationId xmlns:p14="http://schemas.microsoft.com/office/powerpoint/2010/main" val="3228331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92" y="387856"/>
            <a:ext cx="8192708" cy="1524000"/>
          </a:xfrm>
        </p:spPr>
        <p:txBody>
          <a:bodyPr>
            <a:normAutofit/>
          </a:bodyPr>
          <a:lstStyle/>
          <a:p>
            <a:r>
              <a:rPr lang="en-US" sz="3200" dirty="0" smtClean="0"/>
              <a:t>Work Together!</a:t>
            </a:r>
            <a:endParaRPr lang="en-US" sz="3200" dirty="0"/>
          </a:p>
        </p:txBody>
      </p:sp>
      <p:sp>
        <p:nvSpPr>
          <p:cNvPr id="3" name="Content Placeholder 2"/>
          <p:cNvSpPr>
            <a:spLocks noGrp="1"/>
          </p:cNvSpPr>
          <p:nvPr>
            <p:ph idx="1"/>
          </p:nvPr>
        </p:nvSpPr>
        <p:spPr>
          <a:xfrm>
            <a:off x="533400" y="1743986"/>
            <a:ext cx="8153400" cy="3483795"/>
          </a:xfrm>
        </p:spPr>
        <p:txBody>
          <a:bodyPr>
            <a:normAutofit fontScale="70000" lnSpcReduction="20000"/>
          </a:bodyPr>
          <a:lstStyle/>
          <a:p>
            <a:r>
              <a:rPr lang="en-US" dirty="0" smtClean="0"/>
              <a:t>Mount Wachusett Community College and</a:t>
            </a:r>
            <a:br>
              <a:rPr lang="en-US" dirty="0" smtClean="0"/>
            </a:br>
            <a:r>
              <a:rPr lang="en-US" dirty="0" smtClean="0"/>
              <a:t>Middlesex Community College</a:t>
            </a:r>
          </a:p>
          <a:p>
            <a:r>
              <a:rPr lang="en-US" dirty="0" smtClean="0"/>
              <a:t>NE Higher Ed Collaborative</a:t>
            </a:r>
          </a:p>
          <a:p>
            <a:r>
              <a:rPr lang="en-US" dirty="0" smtClean="0"/>
              <a:t>Community partners </a:t>
            </a:r>
          </a:p>
          <a:p>
            <a:pPr marL="114300" indent="0">
              <a:buNone/>
            </a:pPr>
            <a:endParaRPr lang="en-US" dirty="0" smtClean="0"/>
          </a:p>
          <a:p>
            <a:pPr marL="114300" indent="0" algn="ctr">
              <a:buNone/>
            </a:pPr>
            <a:r>
              <a:rPr lang="en-US" b="1" dirty="0" smtClean="0"/>
              <a:t>Reach out</a:t>
            </a:r>
            <a:r>
              <a:rPr lang="en-US" b="1" dirty="0" smtClean="0"/>
              <a:t>!</a:t>
            </a:r>
          </a:p>
          <a:p>
            <a:pPr marL="114300" indent="0" algn="ctr">
              <a:buNone/>
            </a:pPr>
            <a:endParaRPr lang="en-US" b="1" dirty="0"/>
          </a:p>
          <a:p>
            <a:pPr marL="114300" indent="0">
              <a:buNone/>
            </a:pPr>
            <a:r>
              <a:rPr lang="en-US" dirty="0" smtClean="0">
                <a:hlinkClick r:id="rId2"/>
              </a:rPr>
              <a:t>rmayer@mwcc.mass.edu</a:t>
            </a:r>
            <a:endParaRPr lang="en-US" dirty="0" smtClean="0"/>
          </a:p>
          <a:p>
            <a:pPr marL="114300" indent="0">
              <a:buNone/>
            </a:pPr>
            <a:r>
              <a:rPr lang="en-US" b="1" dirty="0"/>
              <a:t/>
            </a:r>
            <a:br>
              <a:rPr lang="en-US" b="1" dirty="0"/>
            </a:br>
            <a:r>
              <a:rPr lang="en-US" dirty="0"/>
              <a:t>	</a:t>
            </a:r>
            <a:endParaRPr lang="en-US" i="1" dirty="0"/>
          </a:p>
          <a:p>
            <a:endParaRPr lang="en-US" dirty="0"/>
          </a:p>
        </p:txBody>
      </p:sp>
    </p:spTree>
    <p:extLst>
      <p:ext uri="{BB962C8B-B14F-4D97-AF65-F5344CB8AC3E}">
        <p14:creationId xmlns:p14="http://schemas.microsoft.com/office/powerpoint/2010/main" val="130966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92" y="387856"/>
            <a:ext cx="8192708" cy="1524000"/>
          </a:xfrm>
        </p:spPr>
        <p:txBody>
          <a:bodyPr>
            <a:normAutofit/>
          </a:bodyPr>
          <a:lstStyle/>
          <a:p>
            <a:r>
              <a:rPr lang="en-US" sz="3200" dirty="0" smtClean="0"/>
              <a:t>Discussion</a:t>
            </a:r>
            <a:endParaRPr lang="en-US" sz="3200" dirty="0"/>
          </a:p>
        </p:txBody>
      </p:sp>
      <p:sp>
        <p:nvSpPr>
          <p:cNvPr id="3" name="Content Placeholder 2"/>
          <p:cNvSpPr>
            <a:spLocks noGrp="1"/>
          </p:cNvSpPr>
          <p:nvPr>
            <p:ph idx="1"/>
          </p:nvPr>
        </p:nvSpPr>
        <p:spPr>
          <a:xfrm>
            <a:off x="533400" y="1743986"/>
            <a:ext cx="8153400" cy="3483795"/>
          </a:xfrm>
        </p:spPr>
        <p:txBody>
          <a:bodyPr>
            <a:normAutofit/>
          </a:bodyPr>
          <a:lstStyle/>
          <a:p>
            <a:pPr marL="114300" indent="0" algn="ctr">
              <a:buNone/>
            </a:pPr>
            <a:r>
              <a:rPr lang="en-US" dirty="0" smtClean="0"/>
              <a:t>What questions do you have?</a:t>
            </a:r>
          </a:p>
          <a:p>
            <a:pPr marL="114300" indent="0">
              <a:buNone/>
            </a:pPr>
            <a:endParaRPr lang="en-US" dirty="0" smtClean="0"/>
          </a:p>
          <a:p>
            <a:pPr marL="114300" indent="0" algn="ctr">
              <a:buNone/>
            </a:pPr>
            <a:r>
              <a:rPr lang="en-US" dirty="0"/>
              <a:t>	</a:t>
            </a:r>
            <a:endParaRPr lang="en-US" i="1" dirty="0"/>
          </a:p>
          <a:p>
            <a:endParaRPr lang="en-US" dirty="0"/>
          </a:p>
        </p:txBody>
      </p:sp>
      <p:pic>
        <p:nvPicPr>
          <p:cNvPr id="4" name="Picture 3" descr="Life of an Educator - Dr. Justin Tarte: 10 questions eve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838" y="2586182"/>
            <a:ext cx="2058066" cy="3218872"/>
          </a:xfrm>
          <a:prstGeom prst="rect">
            <a:avLst/>
          </a:prstGeom>
        </p:spPr>
      </p:pic>
    </p:spTree>
    <p:extLst>
      <p:ext uri="{BB962C8B-B14F-4D97-AF65-F5344CB8AC3E}">
        <p14:creationId xmlns:p14="http://schemas.microsoft.com/office/powerpoint/2010/main" val="248886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971" y="2889720"/>
            <a:ext cx="8229600" cy="3249824"/>
          </a:xfrm>
        </p:spPr>
        <p:txBody>
          <a:bodyPr>
            <a:normAutofit/>
          </a:bodyPr>
          <a:lstStyle/>
          <a:p>
            <a:pPr marL="114300" lvl="0" indent="0">
              <a:buNone/>
            </a:pPr>
            <a:r>
              <a:rPr lang="en-US" sz="2400" dirty="0" smtClean="0"/>
              <a:t>Bob Mayer</a:t>
            </a:r>
          </a:p>
          <a:p>
            <a:pPr lvl="1"/>
            <a:r>
              <a:rPr lang="en-US" sz="2400" i="1" dirty="0" smtClean="0"/>
              <a:t>Director of Veterans Services</a:t>
            </a:r>
            <a:r>
              <a:rPr lang="en-US" sz="2400" dirty="0" smtClean="0"/>
              <a:t>, MWCC</a:t>
            </a:r>
          </a:p>
          <a:p>
            <a:pPr lvl="1"/>
            <a:r>
              <a:rPr lang="en-US" sz="2400" dirty="0" smtClean="0"/>
              <a:t>21 years in higher education</a:t>
            </a:r>
          </a:p>
          <a:p>
            <a:pPr lvl="1"/>
            <a:r>
              <a:rPr lang="en-US" sz="2400" dirty="0" smtClean="0"/>
              <a:t>7 years of veterans services oversight, 11 working with student veterans</a:t>
            </a:r>
          </a:p>
          <a:p>
            <a:pPr lvl="1"/>
            <a:r>
              <a:rPr lang="en-US" sz="2400" dirty="0" smtClean="0"/>
              <a:t>US Army/Army National Guard Veteran</a:t>
            </a:r>
          </a:p>
          <a:p>
            <a:pPr lvl="0"/>
            <a:endParaRPr lang="en-US" dirty="0"/>
          </a:p>
          <a:p>
            <a:pPr>
              <a:lnSpc>
                <a:spcPct val="200000"/>
              </a:lnSpc>
            </a:pPr>
            <a:endParaRPr lang="en-US" dirty="0" smtClean="0"/>
          </a:p>
          <a:p>
            <a:pPr lvl="1"/>
            <a:endParaRPr lang="en-US" dirty="0" smtClean="0"/>
          </a:p>
        </p:txBody>
      </p:sp>
      <p:sp>
        <p:nvSpPr>
          <p:cNvPr id="3" name="Title 2"/>
          <p:cNvSpPr>
            <a:spLocks noGrp="1"/>
          </p:cNvSpPr>
          <p:nvPr>
            <p:ph type="title"/>
          </p:nvPr>
        </p:nvSpPr>
        <p:spPr>
          <a:xfrm>
            <a:off x="350271" y="249382"/>
            <a:ext cx="8229600" cy="803564"/>
          </a:xfrm>
        </p:spPr>
        <p:txBody>
          <a:bodyPr>
            <a:normAutofit/>
          </a:bodyPr>
          <a:lstStyle/>
          <a:p>
            <a:r>
              <a:rPr lang="en-US" sz="3200" dirty="0" smtClean="0"/>
              <a:t>Introduction</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457" y="1382266"/>
            <a:ext cx="1898578" cy="2639023"/>
          </a:xfrm>
          <a:prstGeom prst="rect">
            <a:avLst/>
          </a:prstGeom>
        </p:spPr>
      </p:pic>
    </p:spTree>
    <p:extLst>
      <p:ext uri="{BB962C8B-B14F-4D97-AF65-F5344CB8AC3E}">
        <p14:creationId xmlns:p14="http://schemas.microsoft.com/office/powerpoint/2010/main" val="296369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22889"/>
          </a:xfrm>
        </p:spPr>
        <p:txBody>
          <a:bodyPr>
            <a:normAutofit/>
          </a:bodyPr>
          <a:lstStyle/>
          <a:p>
            <a:r>
              <a:rPr lang="en-US" sz="3200" b="1" dirty="0" smtClean="0">
                <a:solidFill>
                  <a:schemeClr val="bg1"/>
                </a:solidFill>
              </a:rPr>
              <a:t>Learning Objectives</a:t>
            </a:r>
            <a:endParaRPr lang="en-US" sz="3200" b="1" dirty="0">
              <a:solidFill>
                <a:schemeClr val="bg1"/>
              </a:solidFill>
            </a:endParaRPr>
          </a:p>
        </p:txBody>
      </p:sp>
      <p:pic>
        <p:nvPicPr>
          <p:cNvPr id="6" name="Picture 5" descr="Make e-Learning work: Outcome learning (4): the developers ..."/>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t="9065" r="3162" b="12971"/>
          <a:stretch/>
        </p:blipFill>
        <p:spPr>
          <a:xfrm>
            <a:off x="424543" y="1436914"/>
            <a:ext cx="8001000" cy="4294416"/>
          </a:xfrm>
          <a:prstGeom prst="rect">
            <a:avLst/>
          </a:prstGeom>
        </p:spPr>
      </p:pic>
      <p:sp>
        <p:nvSpPr>
          <p:cNvPr id="2" name="Content Placeholder 1"/>
          <p:cNvSpPr>
            <a:spLocks noGrp="1"/>
          </p:cNvSpPr>
          <p:nvPr>
            <p:ph type="body" idx="1"/>
          </p:nvPr>
        </p:nvSpPr>
        <p:spPr>
          <a:xfrm>
            <a:off x="457199" y="1779814"/>
            <a:ext cx="7658101" cy="4346349"/>
          </a:xfrm>
        </p:spPr>
        <p:txBody>
          <a:bodyPr>
            <a:normAutofit fontScale="92500" lnSpcReduction="10000"/>
          </a:bodyPr>
          <a:lstStyle/>
          <a:p>
            <a:pPr lvl="0"/>
            <a:r>
              <a:rPr lang="en-US" dirty="0"/>
              <a:t>Discover some new ways (and rediscover some old ones) to engage, inform and protect your veteran students.</a:t>
            </a:r>
          </a:p>
          <a:p>
            <a:pPr lvl="0"/>
            <a:r>
              <a:rPr lang="en-US" dirty="0"/>
              <a:t>Change your tactics, not necessarily your methods, when communicating with students, co-workers and outside providers.</a:t>
            </a:r>
          </a:p>
          <a:p>
            <a:pPr lvl="0"/>
            <a:r>
              <a:rPr lang="en-US" dirty="0"/>
              <a:t>Identify common practices that seem to work regardless of institution.</a:t>
            </a:r>
          </a:p>
          <a:p>
            <a:pPr lvl="0"/>
            <a:r>
              <a:rPr lang="en-US" dirty="0"/>
              <a:t>Contribute your ideas on how you engage veteran students in a remote environment.</a:t>
            </a:r>
          </a:p>
          <a:p>
            <a:pPr>
              <a:lnSpc>
                <a:spcPct val="200000"/>
              </a:lnSpc>
            </a:pPr>
            <a:endParaRPr lang="en-US" dirty="0" smtClean="0"/>
          </a:p>
          <a:p>
            <a:pPr lvl="1"/>
            <a:endParaRPr lang="en-US" dirty="0" smtClean="0"/>
          </a:p>
        </p:txBody>
      </p:sp>
    </p:spTree>
    <p:extLst>
      <p:ext uri="{BB962C8B-B14F-4D97-AF65-F5344CB8AC3E}">
        <p14:creationId xmlns:p14="http://schemas.microsoft.com/office/powerpoint/2010/main" val="403400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271" y="1273190"/>
            <a:ext cx="8229600" cy="4525963"/>
          </a:xfrm>
        </p:spPr>
        <p:txBody>
          <a:bodyPr>
            <a:normAutofit fontScale="92500" lnSpcReduction="20000"/>
          </a:bodyPr>
          <a:lstStyle/>
          <a:p>
            <a:pPr>
              <a:lnSpc>
                <a:spcPct val="110000"/>
              </a:lnSpc>
            </a:pPr>
            <a:r>
              <a:rPr lang="en-US" dirty="0"/>
              <a:t> Be available by phone, zoom or email </a:t>
            </a:r>
            <a:r>
              <a:rPr lang="en-US" i="1" dirty="0"/>
              <a:t>during</a:t>
            </a:r>
            <a:r>
              <a:rPr lang="en-US" dirty="0"/>
              <a:t> the hours you would normally be </a:t>
            </a:r>
            <a:r>
              <a:rPr lang="en-US" dirty="0" smtClean="0"/>
              <a:t>available.</a:t>
            </a:r>
            <a:br>
              <a:rPr lang="en-US" dirty="0" smtClean="0"/>
            </a:br>
            <a:endParaRPr lang="en-US" dirty="0" smtClean="0"/>
          </a:p>
          <a:p>
            <a:pPr>
              <a:lnSpc>
                <a:spcPct val="110000"/>
              </a:lnSpc>
            </a:pPr>
            <a:r>
              <a:rPr lang="en-US" dirty="0"/>
              <a:t>I don’t think 24/7 is a good idea</a:t>
            </a:r>
            <a:r>
              <a:rPr lang="en-US" dirty="0" smtClean="0"/>
              <a:t>.  You are sending wrong message.</a:t>
            </a:r>
            <a:br>
              <a:rPr lang="en-US" dirty="0" smtClean="0"/>
            </a:br>
            <a:endParaRPr lang="en-US" dirty="0" smtClean="0"/>
          </a:p>
          <a:p>
            <a:pPr>
              <a:lnSpc>
                <a:spcPct val="110000"/>
              </a:lnSpc>
            </a:pPr>
            <a:r>
              <a:rPr lang="en-US" dirty="0"/>
              <a:t>Treat emails/phone as </a:t>
            </a:r>
            <a:r>
              <a:rPr lang="en-US" dirty="0" smtClean="0"/>
              <a:t>walk-ins, </a:t>
            </a:r>
            <a:r>
              <a:rPr lang="en-US" dirty="0"/>
              <a:t>answer/look at right away.  </a:t>
            </a:r>
            <a:r>
              <a:rPr lang="en-US" i="1" dirty="0"/>
              <a:t>Prioritize</a:t>
            </a:r>
            <a:r>
              <a:rPr lang="en-US" dirty="0"/>
              <a:t> immediately.</a:t>
            </a:r>
          </a:p>
          <a:p>
            <a:pPr>
              <a:lnSpc>
                <a:spcPct val="200000"/>
              </a:lnSpc>
            </a:pPr>
            <a:endParaRPr lang="en-US" dirty="0" smtClean="0"/>
          </a:p>
        </p:txBody>
      </p:sp>
      <p:sp>
        <p:nvSpPr>
          <p:cNvPr id="3" name="Title 2"/>
          <p:cNvSpPr>
            <a:spLocks noGrp="1"/>
          </p:cNvSpPr>
          <p:nvPr>
            <p:ph type="title"/>
          </p:nvPr>
        </p:nvSpPr>
        <p:spPr>
          <a:xfrm>
            <a:off x="350271" y="130190"/>
            <a:ext cx="8229600" cy="1143000"/>
          </a:xfrm>
        </p:spPr>
        <p:txBody>
          <a:bodyPr>
            <a:normAutofit/>
          </a:bodyPr>
          <a:lstStyle/>
          <a:p>
            <a:r>
              <a:rPr lang="en-US" sz="4800" dirty="0" smtClean="0"/>
              <a:t>Be Accessible</a:t>
            </a:r>
            <a:endParaRPr lang="en-US" sz="4800" dirty="0"/>
          </a:p>
        </p:txBody>
      </p:sp>
    </p:spTree>
    <p:extLst>
      <p:ext uri="{BB962C8B-B14F-4D97-AF65-F5344CB8AC3E}">
        <p14:creationId xmlns:p14="http://schemas.microsoft.com/office/powerpoint/2010/main" val="394673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6856"/>
            <a:ext cx="8229600" cy="1143000"/>
          </a:xfrm>
        </p:spPr>
        <p:txBody>
          <a:bodyPr/>
          <a:lstStyle/>
          <a:p>
            <a:pPr algn="ctr"/>
            <a:r>
              <a:rPr lang="en-US" b="1" dirty="0" smtClean="0">
                <a:solidFill>
                  <a:schemeClr val="bg1"/>
                </a:solidFill>
              </a:rPr>
              <a:t>Organize, Prioritize</a:t>
            </a:r>
            <a:endParaRPr lang="en-US" b="1" dirty="0">
              <a:solidFill>
                <a:schemeClr val="bg1"/>
              </a:solidFill>
            </a:endParaRPr>
          </a:p>
        </p:txBody>
      </p:sp>
      <p:sp>
        <p:nvSpPr>
          <p:cNvPr id="2" name="Text Placeholder 1"/>
          <p:cNvSpPr>
            <a:spLocks noGrp="1"/>
          </p:cNvSpPr>
          <p:nvPr>
            <p:ph type="body" idx="1"/>
          </p:nvPr>
        </p:nvSpPr>
        <p:spPr>
          <a:xfrm>
            <a:off x="1173182" y="1269856"/>
            <a:ext cx="6400800" cy="4525963"/>
          </a:xfrm>
        </p:spPr>
        <p:txBody>
          <a:bodyPr>
            <a:normAutofit lnSpcReduction="10000"/>
          </a:bodyPr>
          <a:lstStyle/>
          <a:p>
            <a:pPr lvl="0"/>
            <a:r>
              <a:rPr lang="en-US" dirty="0"/>
              <a:t>Organize.  </a:t>
            </a:r>
            <a:r>
              <a:rPr lang="en-US" dirty="0" smtClean="0"/>
              <a:t>Organize.  Organize.</a:t>
            </a:r>
            <a:br>
              <a:rPr lang="en-US" dirty="0" smtClean="0"/>
            </a:br>
            <a:r>
              <a:rPr lang="en-US" dirty="0" smtClean="0"/>
              <a:t>(Write it down!)</a:t>
            </a:r>
            <a:br>
              <a:rPr lang="en-US" dirty="0" smtClean="0"/>
            </a:br>
            <a:endParaRPr lang="en-US" dirty="0" smtClean="0"/>
          </a:p>
          <a:p>
            <a:pPr lvl="0"/>
            <a:r>
              <a:rPr lang="en-US" dirty="0" smtClean="0"/>
              <a:t>Have a prioritized </a:t>
            </a:r>
            <a:r>
              <a:rPr lang="en-US" dirty="0"/>
              <a:t>to-do list</a:t>
            </a:r>
            <a:r>
              <a:rPr lang="en-US" dirty="0" smtClean="0"/>
              <a:t>. I use written list.  Longer term items I put as appointments on calendar. </a:t>
            </a:r>
            <a:br>
              <a:rPr lang="en-US" dirty="0" smtClean="0"/>
            </a:br>
            <a:r>
              <a:rPr lang="en-US" dirty="0" smtClean="0"/>
              <a:t> </a:t>
            </a:r>
          </a:p>
          <a:p>
            <a:pPr lvl="0"/>
            <a:r>
              <a:rPr lang="en-US" dirty="0" smtClean="0"/>
              <a:t>Be prepared to re-prioritize. A new email or phone call may change the relative urgency of your tasks.</a:t>
            </a:r>
            <a:endParaRPr lang="en-US" dirty="0"/>
          </a:p>
        </p:txBody>
      </p:sp>
    </p:spTree>
    <p:extLst>
      <p:ext uri="{BB962C8B-B14F-4D97-AF65-F5344CB8AC3E}">
        <p14:creationId xmlns:p14="http://schemas.microsoft.com/office/powerpoint/2010/main" val="2037519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6856"/>
            <a:ext cx="8229600" cy="1143000"/>
          </a:xfrm>
        </p:spPr>
        <p:txBody>
          <a:bodyPr/>
          <a:lstStyle/>
          <a:p>
            <a:pPr algn="ctr"/>
            <a:r>
              <a:rPr lang="en-US" b="1" dirty="0" smtClean="0">
                <a:solidFill>
                  <a:schemeClr val="bg1"/>
                </a:solidFill>
              </a:rPr>
              <a:t>Continue to Do What You Do</a:t>
            </a:r>
            <a:endParaRPr lang="en-US" b="1" dirty="0">
              <a:solidFill>
                <a:schemeClr val="bg1"/>
              </a:solidFill>
            </a:endParaRPr>
          </a:p>
        </p:txBody>
      </p:sp>
      <p:sp>
        <p:nvSpPr>
          <p:cNvPr id="2" name="Text Placeholder 1"/>
          <p:cNvSpPr>
            <a:spLocks noGrp="1"/>
          </p:cNvSpPr>
          <p:nvPr>
            <p:ph type="body" idx="1"/>
          </p:nvPr>
        </p:nvSpPr>
        <p:spPr>
          <a:xfrm>
            <a:off x="618010" y="1402959"/>
            <a:ext cx="7722426" cy="4249695"/>
          </a:xfrm>
        </p:spPr>
        <p:txBody>
          <a:bodyPr>
            <a:normAutofit fontScale="92500" lnSpcReduction="10000"/>
          </a:bodyPr>
          <a:lstStyle/>
          <a:p>
            <a:pPr lvl="0"/>
            <a:r>
              <a:rPr lang="en-US" dirty="0" smtClean="0"/>
              <a:t>Events, do virtually.</a:t>
            </a:r>
            <a:br>
              <a:rPr lang="en-US" dirty="0" smtClean="0"/>
            </a:br>
            <a:endParaRPr lang="en-US" dirty="0" smtClean="0"/>
          </a:p>
          <a:p>
            <a:pPr lvl="0"/>
            <a:r>
              <a:rPr lang="en-US" dirty="0" smtClean="0"/>
              <a:t>Reach outs. (i.e. Early Warnings)</a:t>
            </a:r>
            <a:br>
              <a:rPr lang="en-US" dirty="0" smtClean="0"/>
            </a:br>
            <a:endParaRPr lang="en-US" dirty="0" smtClean="0"/>
          </a:p>
          <a:p>
            <a:pPr lvl="0"/>
            <a:r>
              <a:rPr lang="en-US" dirty="0" smtClean="0"/>
              <a:t>Include personal e-mail </a:t>
            </a:r>
            <a:r>
              <a:rPr lang="en-US" dirty="0" smtClean="0"/>
              <a:t>address on </a:t>
            </a:r>
            <a:r>
              <a:rPr lang="en-US" dirty="0" smtClean="0"/>
              <a:t>reach outs to “missing” students.  They’re probably not checking their school email.</a:t>
            </a:r>
            <a:br>
              <a:rPr lang="en-US" dirty="0" smtClean="0"/>
            </a:br>
            <a:r>
              <a:rPr lang="en-US" dirty="0" smtClean="0"/>
              <a:t> </a:t>
            </a:r>
          </a:p>
          <a:p>
            <a:pPr lvl="0"/>
            <a:r>
              <a:rPr lang="en-US" dirty="0" smtClean="0"/>
              <a:t>Communicate but don’t overwhelm!</a:t>
            </a:r>
            <a:br>
              <a:rPr lang="en-US" dirty="0" smtClean="0"/>
            </a:br>
            <a:r>
              <a:rPr lang="en-US" dirty="0" smtClean="0"/>
              <a:t>(when is the latest something can be sent?)</a:t>
            </a:r>
            <a:endParaRPr lang="en-US" dirty="0"/>
          </a:p>
        </p:txBody>
      </p:sp>
    </p:spTree>
    <p:extLst>
      <p:ext uri="{BB962C8B-B14F-4D97-AF65-F5344CB8AC3E}">
        <p14:creationId xmlns:p14="http://schemas.microsoft.com/office/powerpoint/2010/main" val="138187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39" y="202070"/>
            <a:ext cx="8492836" cy="630526"/>
          </a:xfrm>
        </p:spPr>
        <p:txBody>
          <a:bodyPr>
            <a:noAutofit/>
          </a:bodyPr>
          <a:lstStyle/>
          <a:p>
            <a:pPr algn="ctr"/>
            <a:r>
              <a:rPr lang="en-US" sz="3600" b="1" dirty="0" smtClean="0">
                <a:solidFill>
                  <a:schemeClr val="bg1"/>
                </a:solidFill>
              </a:rPr>
              <a:t>Never Do What You Can Delegate</a:t>
            </a:r>
            <a:endParaRPr lang="en-US" sz="3600" b="1" dirty="0">
              <a:solidFill>
                <a:schemeClr val="bg1"/>
              </a:solidFill>
            </a:endParaRPr>
          </a:p>
        </p:txBody>
      </p:sp>
      <p:sp>
        <p:nvSpPr>
          <p:cNvPr id="2" name="Text Placeholder 1"/>
          <p:cNvSpPr>
            <a:spLocks noGrp="1"/>
          </p:cNvSpPr>
          <p:nvPr>
            <p:ph type="body" idx="1"/>
          </p:nvPr>
        </p:nvSpPr>
        <p:spPr>
          <a:xfrm>
            <a:off x="332509" y="1302327"/>
            <a:ext cx="8340435" cy="4613564"/>
          </a:xfrm>
        </p:spPr>
        <p:txBody>
          <a:bodyPr>
            <a:normAutofit fontScale="85000" lnSpcReduction="20000"/>
          </a:bodyPr>
          <a:lstStyle/>
          <a:p>
            <a:r>
              <a:rPr lang="en-US" dirty="0"/>
              <a:t>This is a management guideline that I have used for years.  Sometimes it saves you time. Sometimes it does not. </a:t>
            </a:r>
            <a:r>
              <a:rPr lang="en-US" dirty="0" smtClean="0"/>
              <a:t/>
            </a:r>
            <a:br>
              <a:rPr lang="en-US" dirty="0" smtClean="0"/>
            </a:br>
            <a:r>
              <a:rPr lang="en-US" dirty="0" smtClean="0"/>
              <a:t> </a:t>
            </a:r>
          </a:p>
          <a:p>
            <a:r>
              <a:rPr lang="en-US" dirty="0" smtClean="0"/>
              <a:t>When </a:t>
            </a:r>
            <a:r>
              <a:rPr lang="en-US" dirty="0"/>
              <a:t>you let the people who are trained to do a job, do it, it saves you time. </a:t>
            </a:r>
            <a:r>
              <a:rPr lang="en-US" dirty="0" smtClean="0"/>
              <a:t/>
            </a:r>
            <a:br>
              <a:rPr lang="en-US" dirty="0" smtClean="0"/>
            </a:br>
            <a:r>
              <a:rPr lang="en-US" dirty="0" smtClean="0"/>
              <a:t> </a:t>
            </a:r>
          </a:p>
          <a:p>
            <a:r>
              <a:rPr lang="en-US" dirty="0" smtClean="0"/>
              <a:t>When </a:t>
            </a:r>
            <a:r>
              <a:rPr lang="en-US" dirty="0"/>
              <a:t>you teach someone, student or co-worker, to do a job they should be doing, it will likely take you more time.  In the long run though, it will be better for everyone</a:t>
            </a:r>
            <a:r>
              <a:rPr lang="en-US" dirty="0" smtClean="0"/>
              <a:t>.</a:t>
            </a:r>
            <a:br>
              <a:rPr lang="en-US" dirty="0" smtClean="0"/>
            </a:br>
            <a:endParaRPr lang="en-US" dirty="0"/>
          </a:p>
          <a:p>
            <a:r>
              <a:rPr lang="en-US" sz="2600" dirty="0" smtClean="0"/>
              <a:t>Especially true when you can delegate that job to the student veteran</a:t>
            </a:r>
            <a:r>
              <a:rPr lang="en-US" sz="2600" dirty="0" smtClean="0"/>
              <a:t>. (What is your job?)</a:t>
            </a:r>
            <a:endParaRPr lang="en-US" sz="2600" dirty="0" smtClean="0"/>
          </a:p>
          <a:p>
            <a:endParaRPr lang="en-US" sz="2600" dirty="0" smtClean="0"/>
          </a:p>
        </p:txBody>
      </p:sp>
    </p:spTree>
    <p:extLst>
      <p:ext uri="{BB962C8B-B14F-4D97-AF65-F5344CB8AC3E}">
        <p14:creationId xmlns:p14="http://schemas.microsoft.com/office/powerpoint/2010/main" val="166138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14" y="215077"/>
            <a:ext cx="8853054" cy="1074779"/>
          </a:xfrm>
        </p:spPr>
        <p:txBody>
          <a:bodyPr>
            <a:noAutofit/>
          </a:bodyPr>
          <a:lstStyle/>
          <a:p>
            <a:r>
              <a:rPr lang="en-US" dirty="0" smtClean="0"/>
              <a:t>Efficient may not always be Effective</a:t>
            </a:r>
            <a:endParaRPr lang="en-US" dirty="0"/>
          </a:p>
        </p:txBody>
      </p:sp>
      <p:sp>
        <p:nvSpPr>
          <p:cNvPr id="3" name="Text Placeholder 2"/>
          <p:cNvSpPr>
            <a:spLocks noGrp="1"/>
          </p:cNvSpPr>
          <p:nvPr>
            <p:ph type="body" idx="1"/>
          </p:nvPr>
        </p:nvSpPr>
        <p:spPr>
          <a:xfrm>
            <a:off x="204355" y="1289856"/>
            <a:ext cx="8717972" cy="4482877"/>
          </a:xfrm>
        </p:spPr>
        <p:txBody>
          <a:bodyPr>
            <a:normAutofit fontScale="85000" lnSpcReduction="10000"/>
          </a:bodyPr>
          <a:lstStyle/>
          <a:p>
            <a:r>
              <a:rPr lang="en-US" dirty="0"/>
              <a:t>Military communication is efficient, concise and unemotional.  That is not what is needed now.</a:t>
            </a:r>
            <a:r>
              <a:rPr lang="en-US" dirty="0" smtClean="0"/>
              <a:t/>
            </a:r>
            <a:br>
              <a:rPr lang="en-US" dirty="0" smtClean="0"/>
            </a:br>
            <a:endParaRPr lang="en-US" dirty="0" smtClean="0"/>
          </a:p>
          <a:p>
            <a:r>
              <a:rPr lang="en-US" dirty="0"/>
              <a:t>Be professional but be personal.  Share a story.  Let the person “see” you. </a:t>
            </a:r>
            <a:r>
              <a:rPr lang="en-US" dirty="0" smtClean="0"/>
              <a:t/>
            </a:r>
            <a:br>
              <a:rPr lang="en-US" dirty="0" smtClean="0"/>
            </a:br>
            <a:endParaRPr lang="en-US" dirty="0" smtClean="0"/>
          </a:p>
          <a:p>
            <a:r>
              <a:rPr lang="en-US" dirty="0" smtClean="0"/>
              <a:t>People in general and veteran students in particular are hungry for kindness.</a:t>
            </a:r>
            <a:br>
              <a:rPr lang="en-US" dirty="0" smtClean="0"/>
            </a:br>
            <a:endParaRPr lang="en-US" dirty="0" smtClean="0"/>
          </a:p>
          <a:p>
            <a:r>
              <a:rPr lang="en-US" b="1" i="1" dirty="0"/>
              <a:t>Never</a:t>
            </a:r>
            <a:r>
              <a:rPr lang="en-US" dirty="0"/>
              <a:t> respond when you are upset or angry! (Especially when you have every right to be!)</a:t>
            </a:r>
          </a:p>
          <a:p>
            <a:endParaRPr lang="en-US" dirty="0"/>
          </a:p>
          <a:p>
            <a:endParaRPr lang="en-US" dirty="0"/>
          </a:p>
        </p:txBody>
      </p:sp>
    </p:spTree>
    <p:extLst>
      <p:ext uri="{BB962C8B-B14F-4D97-AF65-F5344CB8AC3E}">
        <p14:creationId xmlns:p14="http://schemas.microsoft.com/office/powerpoint/2010/main" val="55328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9BCD-4234-5D4D-A0B6-FEB66323EB86}"/>
              </a:ext>
            </a:extLst>
          </p:cNvPr>
          <p:cNvSpPr>
            <a:spLocks noGrp="1"/>
          </p:cNvSpPr>
          <p:nvPr>
            <p:ph type="title"/>
          </p:nvPr>
        </p:nvSpPr>
        <p:spPr>
          <a:xfrm>
            <a:off x="27710" y="193970"/>
            <a:ext cx="8756072" cy="1352983"/>
          </a:xfrm>
        </p:spPr>
        <p:txBody>
          <a:bodyPr/>
          <a:lstStyle/>
          <a:p>
            <a:r>
              <a:rPr lang="en-US" sz="4000" b="1" dirty="0" smtClean="0">
                <a:solidFill>
                  <a:schemeClr val="bg1"/>
                </a:solidFill>
              </a:rPr>
              <a:t>Listen, Listen, Listen</a:t>
            </a:r>
            <a:endParaRPr lang="en-US" sz="4000" b="1" dirty="0">
              <a:solidFill>
                <a:schemeClr val="bg1"/>
              </a:solidFill>
            </a:endParaRPr>
          </a:p>
        </p:txBody>
      </p:sp>
      <p:sp>
        <p:nvSpPr>
          <p:cNvPr id="3" name="Content Placeholder 2">
            <a:extLst>
              <a:ext uri="{FF2B5EF4-FFF2-40B4-BE49-F238E27FC236}">
                <a16:creationId xmlns:a16="http://schemas.microsoft.com/office/drawing/2014/main" id="{AC8FD391-F5BB-6948-8652-9AD54BA2D0E0}"/>
              </a:ext>
            </a:extLst>
          </p:cNvPr>
          <p:cNvSpPr>
            <a:spLocks noGrp="1"/>
          </p:cNvSpPr>
          <p:nvPr>
            <p:ph type="body" idx="1"/>
          </p:nvPr>
        </p:nvSpPr>
        <p:spPr>
          <a:xfrm>
            <a:off x="346364" y="1546953"/>
            <a:ext cx="8437418" cy="4308771"/>
          </a:xfrm>
        </p:spPr>
        <p:txBody>
          <a:bodyPr>
            <a:normAutofit fontScale="77500" lnSpcReduction="20000"/>
          </a:bodyPr>
          <a:lstStyle/>
          <a:p>
            <a:pPr lvl="0"/>
            <a:r>
              <a:rPr lang="en-US" dirty="0" smtClean="0"/>
              <a:t>Take </a:t>
            </a:r>
            <a:r>
              <a:rPr lang="en-US" dirty="0"/>
              <a:t>your time. Don’t react.  Hear/read everything. </a:t>
            </a:r>
            <a:r>
              <a:rPr lang="en-US" dirty="0" smtClean="0"/>
              <a:t>Read </a:t>
            </a:r>
            <a:r>
              <a:rPr lang="en-US" dirty="0"/>
              <a:t>and re-read</a:t>
            </a:r>
            <a:r>
              <a:rPr lang="en-US" dirty="0" smtClean="0"/>
              <a:t>. Your goal should be accurate and thorough even at the expense of prompt.</a:t>
            </a:r>
          </a:p>
          <a:p>
            <a:pPr lvl="0"/>
            <a:endParaRPr lang="en-US" dirty="0" smtClean="0"/>
          </a:p>
          <a:p>
            <a:pPr lvl="0"/>
            <a:r>
              <a:rPr lang="en-US" dirty="0"/>
              <a:t>Draft replies.  Never type a reply and hit send before </a:t>
            </a:r>
            <a:r>
              <a:rPr lang="en-US" dirty="0" smtClean="0"/>
              <a:t>re-reading </a:t>
            </a:r>
            <a:r>
              <a:rPr lang="en-US" dirty="0"/>
              <a:t>message and </a:t>
            </a:r>
            <a:r>
              <a:rPr lang="en-US" dirty="0" smtClean="0"/>
              <a:t> your reply</a:t>
            </a:r>
            <a:r>
              <a:rPr lang="en-US" dirty="0"/>
              <a:t>.  Re-read before sending</a:t>
            </a:r>
            <a:r>
              <a:rPr lang="en-US" dirty="0" smtClean="0"/>
              <a:t>.</a:t>
            </a:r>
          </a:p>
          <a:p>
            <a:pPr lvl="0"/>
            <a:endParaRPr lang="en-US" dirty="0" smtClean="0"/>
          </a:p>
          <a:p>
            <a:pPr lvl="0"/>
            <a:r>
              <a:rPr lang="en-US" b="1" i="1" dirty="0" smtClean="0"/>
              <a:t>Always</a:t>
            </a:r>
            <a:r>
              <a:rPr lang="en-US" dirty="0" smtClean="0"/>
              <a:t> take the time to add kindness.</a:t>
            </a:r>
            <a:br>
              <a:rPr lang="en-US" dirty="0" smtClean="0"/>
            </a:br>
            <a:r>
              <a:rPr lang="en-US" dirty="0" smtClean="0"/>
              <a:t>  </a:t>
            </a:r>
          </a:p>
          <a:p>
            <a:pPr lvl="0"/>
            <a:r>
              <a:rPr lang="en-US" dirty="0" smtClean="0"/>
              <a:t>Once </a:t>
            </a:r>
            <a:r>
              <a:rPr lang="en-US" dirty="0"/>
              <a:t>you have created something that you know you will use again, save it so you can selectively copy and paste later.  </a:t>
            </a:r>
            <a:r>
              <a:rPr lang="en-US" dirty="0" smtClean="0"/>
              <a:t>Just </a:t>
            </a:r>
            <a:r>
              <a:rPr lang="en-US" dirty="0"/>
              <a:t>be sure you don’t mix up the names</a:t>
            </a:r>
            <a:r>
              <a:rPr lang="en-US" dirty="0" smtClean="0"/>
              <a:t>!</a:t>
            </a:r>
            <a:br>
              <a:rPr lang="en-US" dirty="0" smtClean="0"/>
            </a:br>
            <a:endParaRPr lang="en-US" dirty="0" smtClean="0"/>
          </a:p>
        </p:txBody>
      </p:sp>
    </p:spTree>
    <p:extLst>
      <p:ext uri="{BB962C8B-B14F-4D97-AF65-F5344CB8AC3E}">
        <p14:creationId xmlns:p14="http://schemas.microsoft.com/office/powerpoint/2010/main" val="359538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2555</TotalTime>
  <Words>1019</Words>
  <Application>Microsoft Office PowerPoint</Application>
  <PresentationFormat>On-screen Show (4:3)</PresentationFormat>
  <Paragraphs>85</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Open Sans</vt:lpstr>
      <vt:lpstr>Arial</vt:lpstr>
      <vt:lpstr>Calibri</vt:lpstr>
      <vt:lpstr>Office Theme</vt:lpstr>
      <vt:lpstr>PowerPoint Presentation</vt:lpstr>
      <vt:lpstr>Introduction</vt:lpstr>
      <vt:lpstr>Learning Objectives</vt:lpstr>
      <vt:lpstr>Be Accessible</vt:lpstr>
      <vt:lpstr>Organize, Prioritize</vt:lpstr>
      <vt:lpstr>Continue to Do What You Do</vt:lpstr>
      <vt:lpstr>Never Do What You Can Delegate</vt:lpstr>
      <vt:lpstr>Efficient may not always be Effective</vt:lpstr>
      <vt:lpstr>Listen, Listen, Listen</vt:lpstr>
      <vt:lpstr>Post Documents That Can be Read</vt:lpstr>
      <vt:lpstr>Be Visual! Use Photos/Graphics!</vt:lpstr>
      <vt:lpstr>Use available resources to mimic successful programs</vt:lpstr>
      <vt:lpstr>Use available resources to mimic successful programs</vt:lpstr>
      <vt:lpstr>Be Patient</vt:lpstr>
      <vt:lpstr>Be OK with Moving On</vt:lpstr>
      <vt:lpstr>Work Together!</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NASPA NASPA</dc:creator>
  <cp:lastModifiedBy>Mayer, Robert</cp:lastModifiedBy>
  <cp:revision>68</cp:revision>
  <cp:lastPrinted>2021-02-10T20:38:22Z</cp:lastPrinted>
  <dcterms:created xsi:type="dcterms:W3CDTF">2014-12-03T20:08:28Z</dcterms:created>
  <dcterms:modified xsi:type="dcterms:W3CDTF">2021-02-25T16:15:04Z</dcterms:modified>
</cp:coreProperties>
</file>