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72" r:id="rId11"/>
    <p:sldId id="273" r:id="rId12"/>
    <p:sldId id="274" r:id="rId13"/>
    <p:sldId id="275" r:id="rId14"/>
    <p:sldId id="276" r:id="rId15"/>
    <p:sldId id="284" r:id="rId16"/>
    <p:sldId id="286" r:id="rId17"/>
    <p:sldId id="277" r:id="rId18"/>
    <p:sldId id="278" r:id="rId19"/>
    <p:sldId id="282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Open Sans" panose="020B060402020202020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jrf7D7wbYgyvtIW0bKQf2CMqPy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14748-CF25-4C90-80C4-BBF72E892555}" v="27" dt="2021-02-25T20:33:29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46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40" Type="http://customschemas.google.com/relationships/presentationmetadata" Target="metadata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43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es,Crisann" userId="de9de7d0-08da-45f1-a935-1bb1560b58bd" providerId="ADAL" clId="{3BF14748-CF25-4C90-80C4-BBF72E892555}"/>
    <pc:docChg chg="undo custSel delSld modSld">
      <pc:chgData name="Hanes,Crisann" userId="de9de7d0-08da-45f1-a935-1bb1560b58bd" providerId="ADAL" clId="{3BF14748-CF25-4C90-80C4-BBF72E892555}" dt="2021-02-25T20:36:47.846" v="3458" actId="27636"/>
      <pc:docMkLst>
        <pc:docMk/>
      </pc:docMkLst>
      <pc:sldChg chg="modSp mod">
        <pc:chgData name="Hanes,Crisann" userId="de9de7d0-08da-45f1-a935-1bb1560b58bd" providerId="ADAL" clId="{3BF14748-CF25-4C90-80C4-BBF72E892555}" dt="2021-02-24T22:30:18.878" v="3110" actId="20577"/>
        <pc:sldMkLst>
          <pc:docMk/>
          <pc:sldMk cId="0" sldId="256"/>
        </pc:sldMkLst>
        <pc:spChg chg="mod">
          <ac:chgData name="Hanes,Crisann" userId="de9de7d0-08da-45f1-a935-1bb1560b58bd" providerId="ADAL" clId="{3BF14748-CF25-4C90-80C4-BBF72E892555}" dt="2021-02-24T22:30:18.878" v="3110" actId="20577"/>
          <ac:spMkLst>
            <pc:docMk/>
            <pc:sldMk cId="0" sldId="256"/>
            <ac:spMk id="90" creationId="{00000000-0000-0000-0000-000000000000}"/>
          </ac:spMkLst>
        </pc:spChg>
      </pc:sldChg>
      <pc:sldChg chg="del">
        <pc:chgData name="Hanes,Crisann" userId="de9de7d0-08da-45f1-a935-1bb1560b58bd" providerId="ADAL" clId="{3BF14748-CF25-4C90-80C4-BBF72E892555}" dt="2021-02-25T20:33:03.943" v="3153" actId="2696"/>
        <pc:sldMkLst>
          <pc:docMk/>
          <pc:sldMk cId="0" sldId="257"/>
        </pc:sldMkLst>
      </pc:sldChg>
      <pc:sldChg chg="del">
        <pc:chgData name="Hanes,Crisann" userId="de9de7d0-08da-45f1-a935-1bb1560b58bd" providerId="ADAL" clId="{3BF14748-CF25-4C90-80C4-BBF72E892555}" dt="2021-02-25T20:33:03.943" v="3153" actId="2696"/>
        <pc:sldMkLst>
          <pc:docMk/>
          <pc:sldMk cId="0" sldId="258"/>
        </pc:sldMkLst>
      </pc:sldChg>
      <pc:sldChg chg="del">
        <pc:chgData name="Hanes,Crisann" userId="de9de7d0-08da-45f1-a935-1bb1560b58bd" providerId="ADAL" clId="{3BF14748-CF25-4C90-80C4-BBF72E892555}" dt="2021-02-25T20:33:03.943" v="3153" actId="2696"/>
        <pc:sldMkLst>
          <pc:docMk/>
          <pc:sldMk cId="0" sldId="259"/>
        </pc:sldMkLst>
      </pc:sldChg>
      <pc:sldChg chg="modSp mod">
        <pc:chgData name="Hanes,Crisann" userId="de9de7d0-08da-45f1-a935-1bb1560b58bd" providerId="ADAL" clId="{3BF14748-CF25-4C90-80C4-BBF72E892555}" dt="2021-02-24T00:56:23.241" v="1226" actId="207"/>
        <pc:sldMkLst>
          <pc:docMk/>
          <pc:sldMk cId="1193306753" sldId="260"/>
        </pc:sldMkLst>
        <pc:spChg chg="mod">
          <ac:chgData name="Hanes,Crisann" userId="de9de7d0-08da-45f1-a935-1bb1560b58bd" providerId="ADAL" clId="{3BF14748-CF25-4C90-80C4-BBF72E892555}" dt="2021-02-24T00:56:23.241" v="1226" actId="207"/>
          <ac:spMkLst>
            <pc:docMk/>
            <pc:sldMk cId="1193306753" sldId="260"/>
            <ac:spMk id="2" creationId="{6D1B7A59-B8C5-4FEB-BCB2-2E505119F8BD}"/>
          </ac:spMkLst>
        </pc:spChg>
        <pc:spChg chg="mod">
          <ac:chgData name="Hanes,Crisann" userId="de9de7d0-08da-45f1-a935-1bb1560b58bd" providerId="ADAL" clId="{3BF14748-CF25-4C90-80C4-BBF72E892555}" dt="2021-02-24T00:56:14.271" v="1225" actId="20577"/>
          <ac:spMkLst>
            <pc:docMk/>
            <pc:sldMk cId="1193306753" sldId="260"/>
            <ac:spMk id="3" creationId="{7AD7EB44-FAE0-4F8C-AFCC-023D86429083}"/>
          </ac:spMkLst>
        </pc:spChg>
      </pc:sldChg>
      <pc:sldChg chg="modSp mod">
        <pc:chgData name="Hanes,Crisann" userId="de9de7d0-08da-45f1-a935-1bb1560b58bd" providerId="ADAL" clId="{3BF14748-CF25-4C90-80C4-BBF72E892555}" dt="2021-02-24T00:56:40.522" v="1227" actId="207"/>
        <pc:sldMkLst>
          <pc:docMk/>
          <pc:sldMk cId="3926077419" sldId="261"/>
        </pc:sldMkLst>
        <pc:spChg chg="mod">
          <ac:chgData name="Hanes,Crisann" userId="de9de7d0-08da-45f1-a935-1bb1560b58bd" providerId="ADAL" clId="{3BF14748-CF25-4C90-80C4-BBF72E892555}" dt="2021-02-24T00:56:40.522" v="1227" actId="207"/>
          <ac:spMkLst>
            <pc:docMk/>
            <pc:sldMk cId="3926077419" sldId="261"/>
            <ac:spMk id="2" creationId="{5DEB4B2B-95E1-4635-9ABF-8FBBD45B5FF7}"/>
          </ac:spMkLst>
        </pc:spChg>
        <pc:spChg chg="mod">
          <ac:chgData name="Hanes,Crisann" userId="de9de7d0-08da-45f1-a935-1bb1560b58bd" providerId="ADAL" clId="{3BF14748-CF25-4C90-80C4-BBF72E892555}" dt="2021-02-23T20:59:17.470" v="9" actId="20577"/>
          <ac:spMkLst>
            <pc:docMk/>
            <pc:sldMk cId="3926077419" sldId="261"/>
            <ac:spMk id="4" creationId="{A0E2E3CB-A90B-4663-B7A1-835BAC169296}"/>
          </ac:spMkLst>
        </pc:spChg>
      </pc:sldChg>
      <pc:sldChg chg="modSp mod">
        <pc:chgData name="Hanes,Crisann" userId="de9de7d0-08da-45f1-a935-1bb1560b58bd" providerId="ADAL" clId="{3BF14748-CF25-4C90-80C4-BBF72E892555}" dt="2021-02-24T00:58:01.498" v="1256" actId="20577"/>
        <pc:sldMkLst>
          <pc:docMk/>
          <pc:sldMk cId="2913373100" sldId="262"/>
        </pc:sldMkLst>
        <pc:spChg chg="mod">
          <ac:chgData name="Hanes,Crisann" userId="de9de7d0-08da-45f1-a935-1bb1560b58bd" providerId="ADAL" clId="{3BF14748-CF25-4C90-80C4-BBF72E892555}" dt="2021-02-24T00:58:01.498" v="1256" actId="20577"/>
          <ac:spMkLst>
            <pc:docMk/>
            <pc:sldMk cId="2913373100" sldId="262"/>
            <ac:spMk id="3" creationId="{0EB98FF4-C824-4FCF-A887-881BC7B8A097}"/>
          </ac:spMkLst>
        </pc:spChg>
      </pc:sldChg>
      <pc:sldChg chg="modSp mod">
        <pc:chgData name="Hanes,Crisann" userId="de9de7d0-08da-45f1-a935-1bb1560b58bd" providerId="ADAL" clId="{3BF14748-CF25-4C90-80C4-BBF72E892555}" dt="2021-02-24T00:56:44.954" v="1228" actId="207"/>
        <pc:sldMkLst>
          <pc:docMk/>
          <pc:sldMk cId="1301595075" sldId="264"/>
        </pc:sldMkLst>
        <pc:spChg chg="mod">
          <ac:chgData name="Hanes,Crisann" userId="de9de7d0-08da-45f1-a935-1bb1560b58bd" providerId="ADAL" clId="{3BF14748-CF25-4C90-80C4-BBF72E892555}" dt="2021-02-24T00:56:44.954" v="1228" actId="207"/>
          <ac:spMkLst>
            <pc:docMk/>
            <pc:sldMk cId="1301595075" sldId="264"/>
            <ac:spMk id="2" creationId="{63055866-66D6-4A4C-BAD0-972AB1092373}"/>
          </ac:spMkLst>
        </pc:spChg>
        <pc:spChg chg="mod">
          <ac:chgData name="Hanes,Crisann" userId="de9de7d0-08da-45f1-a935-1bb1560b58bd" providerId="ADAL" clId="{3BF14748-CF25-4C90-80C4-BBF72E892555}" dt="2021-02-23T21:00:36.598" v="140" actId="27636"/>
          <ac:spMkLst>
            <pc:docMk/>
            <pc:sldMk cId="1301595075" sldId="264"/>
            <ac:spMk id="4" creationId="{4972A875-F6C8-4149-8CC4-ED2395071AB3}"/>
          </ac:spMkLst>
        </pc:spChg>
      </pc:sldChg>
      <pc:sldChg chg="modSp">
        <pc:chgData name="Hanes,Crisann" userId="de9de7d0-08da-45f1-a935-1bb1560b58bd" providerId="ADAL" clId="{3BF14748-CF25-4C90-80C4-BBF72E892555}" dt="2021-02-24T00:56:49.066" v="1229" actId="207"/>
        <pc:sldMkLst>
          <pc:docMk/>
          <pc:sldMk cId="2239431978" sldId="265"/>
        </pc:sldMkLst>
        <pc:spChg chg="mod">
          <ac:chgData name="Hanes,Crisann" userId="de9de7d0-08da-45f1-a935-1bb1560b58bd" providerId="ADAL" clId="{3BF14748-CF25-4C90-80C4-BBF72E892555}" dt="2021-02-24T00:56:49.066" v="1229" actId="207"/>
          <ac:spMkLst>
            <pc:docMk/>
            <pc:sldMk cId="2239431978" sldId="265"/>
            <ac:spMk id="2" creationId="{681A309F-280E-43C7-97C8-B46898CF374C}"/>
          </ac:spMkLst>
        </pc:spChg>
      </pc:sldChg>
      <pc:sldChg chg="modSp mod">
        <pc:chgData name="Hanes,Crisann" userId="de9de7d0-08da-45f1-a935-1bb1560b58bd" providerId="ADAL" clId="{3BF14748-CF25-4C90-80C4-BBF72E892555}" dt="2021-02-23T21:11:45.789" v="535" actId="6549"/>
        <pc:sldMkLst>
          <pc:docMk/>
          <pc:sldMk cId="3881601812" sldId="266"/>
        </pc:sldMkLst>
        <pc:spChg chg="mod">
          <ac:chgData name="Hanes,Crisann" userId="de9de7d0-08da-45f1-a935-1bb1560b58bd" providerId="ADAL" clId="{3BF14748-CF25-4C90-80C4-BBF72E892555}" dt="2021-02-23T21:11:45.789" v="535" actId="6549"/>
          <ac:spMkLst>
            <pc:docMk/>
            <pc:sldMk cId="3881601812" sldId="266"/>
            <ac:spMk id="3" creationId="{1C584A94-1CCF-406A-9F3F-1E96420720E1}"/>
          </ac:spMkLst>
        </pc:spChg>
      </pc:sldChg>
      <pc:sldChg chg="modSp mod">
        <pc:chgData name="Hanes,Crisann" userId="de9de7d0-08da-45f1-a935-1bb1560b58bd" providerId="ADAL" clId="{3BF14748-CF25-4C90-80C4-BBF72E892555}" dt="2021-02-24T01:34:31.313" v="2456" actId="12"/>
        <pc:sldMkLst>
          <pc:docMk/>
          <pc:sldMk cId="3044981282" sldId="268"/>
        </pc:sldMkLst>
        <pc:spChg chg="mod">
          <ac:chgData name="Hanes,Crisann" userId="de9de7d0-08da-45f1-a935-1bb1560b58bd" providerId="ADAL" clId="{3BF14748-CF25-4C90-80C4-BBF72E892555}" dt="2021-02-24T01:34:31.313" v="2456" actId="12"/>
          <ac:spMkLst>
            <pc:docMk/>
            <pc:sldMk cId="3044981282" sldId="268"/>
            <ac:spMk id="3" creationId="{A1D164C7-0820-449C-947A-66C556524CB2}"/>
          </ac:spMkLst>
        </pc:spChg>
      </pc:sldChg>
      <pc:sldChg chg="del">
        <pc:chgData name="Hanes,Crisann" userId="de9de7d0-08da-45f1-a935-1bb1560b58bd" providerId="ADAL" clId="{3BF14748-CF25-4C90-80C4-BBF72E892555}" dt="2021-02-23T21:12:24.660" v="537" actId="2696"/>
        <pc:sldMkLst>
          <pc:docMk/>
          <pc:sldMk cId="23203912" sldId="269"/>
        </pc:sldMkLst>
      </pc:sldChg>
      <pc:sldChg chg="del">
        <pc:chgData name="Hanes,Crisann" userId="de9de7d0-08da-45f1-a935-1bb1560b58bd" providerId="ADAL" clId="{3BF14748-CF25-4C90-80C4-BBF72E892555}" dt="2021-02-23T21:12:31.743" v="538" actId="2696"/>
        <pc:sldMkLst>
          <pc:docMk/>
          <pc:sldMk cId="3801094423" sldId="270"/>
        </pc:sldMkLst>
      </pc:sldChg>
      <pc:sldChg chg="del">
        <pc:chgData name="Hanes,Crisann" userId="de9de7d0-08da-45f1-a935-1bb1560b58bd" providerId="ADAL" clId="{3BF14748-CF25-4C90-80C4-BBF72E892555}" dt="2021-02-23T21:12:34.086" v="539" actId="2696"/>
        <pc:sldMkLst>
          <pc:docMk/>
          <pc:sldMk cId="731160846" sldId="271"/>
        </pc:sldMkLst>
      </pc:sldChg>
      <pc:sldChg chg="addSp delSp modSp mod">
        <pc:chgData name="Hanes,Crisann" userId="de9de7d0-08da-45f1-a935-1bb1560b58bd" providerId="ADAL" clId="{3BF14748-CF25-4C90-80C4-BBF72E892555}" dt="2021-02-25T20:35:09.127" v="3367" actId="313"/>
        <pc:sldMkLst>
          <pc:docMk/>
          <pc:sldMk cId="3127959342" sldId="272"/>
        </pc:sldMkLst>
        <pc:spChg chg="mod">
          <ac:chgData name="Hanes,Crisann" userId="de9de7d0-08da-45f1-a935-1bb1560b58bd" providerId="ADAL" clId="{3BF14748-CF25-4C90-80C4-BBF72E892555}" dt="2021-02-24T00:56:54.491" v="1230" actId="207"/>
          <ac:spMkLst>
            <pc:docMk/>
            <pc:sldMk cId="3127959342" sldId="272"/>
            <ac:spMk id="2" creationId="{1C14D1C3-D11E-43BA-9A00-A6A9232C58E8}"/>
          </ac:spMkLst>
        </pc:spChg>
        <pc:spChg chg="del">
          <ac:chgData name="Hanes,Crisann" userId="de9de7d0-08da-45f1-a935-1bb1560b58bd" providerId="ADAL" clId="{3BF14748-CF25-4C90-80C4-BBF72E892555}" dt="2021-02-23T21:12:41.172" v="540" actId="478"/>
          <ac:spMkLst>
            <pc:docMk/>
            <pc:sldMk cId="3127959342" sldId="272"/>
            <ac:spMk id="3" creationId="{BDF54BA1-A93E-4CB6-8868-80EC421A7D03}"/>
          </ac:spMkLst>
        </pc:spChg>
        <pc:spChg chg="mod">
          <ac:chgData name="Hanes,Crisann" userId="de9de7d0-08da-45f1-a935-1bb1560b58bd" providerId="ADAL" clId="{3BF14748-CF25-4C90-80C4-BBF72E892555}" dt="2021-02-25T20:35:09.127" v="3367" actId="313"/>
          <ac:spMkLst>
            <pc:docMk/>
            <pc:sldMk cId="3127959342" sldId="272"/>
            <ac:spMk id="4" creationId="{7B297B84-B2A9-427F-B2A0-2BCEBFD9DB3B}"/>
          </ac:spMkLst>
        </pc:spChg>
        <pc:spChg chg="add del mod">
          <ac:chgData name="Hanes,Crisann" userId="de9de7d0-08da-45f1-a935-1bb1560b58bd" providerId="ADAL" clId="{3BF14748-CF25-4C90-80C4-BBF72E892555}" dt="2021-02-23T21:12:44.292" v="541" actId="478"/>
          <ac:spMkLst>
            <pc:docMk/>
            <pc:sldMk cId="3127959342" sldId="272"/>
            <ac:spMk id="6" creationId="{E960C846-F962-4F55-B918-ED8FD2EA12F8}"/>
          </ac:spMkLst>
        </pc:spChg>
      </pc:sldChg>
      <pc:sldChg chg="modSp mod">
        <pc:chgData name="Hanes,Crisann" userId="de9de7d0-08da-45f1-a935-1bb1560b58bd" providerId="ADAL" clId="{3BF14748-CF25-4C90-80C4-BBF72E892555}" dt="2021-02-24T00:57:00.786" v="1231" actId="207"/>
        <pc:sldMkLst>
          <pc:docMk/>
          <pc:sldMk cId="3163368585" sldId="275"/>
        </pc:sldMkLst>
        <pc:spChg chg="mod">
          <ac:chgData name="Hanes,Crisann" userId="de9de7d0-08da-45f1-a935-1bb1560b58bd" providerId="ADAL" clId="{3BF14748-CF25-4C90-80C4-BBF72E892555}" dt="2021-02-24T00:57:00.786" v="1231" actId="207"/>
          <ac:spMkLst>
            <pc:docMk/>
            <pc:sldMk cId="3163368585" sldId="275"/>
            <ac:spMk id="2" creationId="{3E55081B-A26D-4094-9FFD-DF0B6AFF7398}"/>
          </ac:spMkLst>
        </pc:spChg>
        <pc:spChg chg="mod">
          <ac:chgData name="Hanes,Crisann" userId="de9de7d0-08da-45f1-a935-1bb1560b58bd" providerId="ADAL" clId="{3BF14748-CF25-4C90-80C4-BBF72E892555}" dt="2021-02-23T21:14:16.647" v="630" actId="27636"/>
          <ac:spMkLst>
            <pc:docMk/>
            <pc:sldMk cId="3163368585" sldId="275"/>
            <ac:spMk id="4" creationId="{5520CD4B-A090-448D-8740-6309AF7B115C}"/>
          </ac:spMkLst>
        </pc:spChg>
      </pc:sldChg>
      <pc:sldChg chg="modSp mod">
        <pc:chgData name="Hanes,Crisann" userId="de9de7d0-08da-45f1-a935-1bb1560b58bd" providerId="ADAL" clId="{3BF14748-CF25-4C90-80C4-BBF72E892555}" dt="2021-02-24T00:57:04.538" v="1232" actId="207"/>
        <pc:sldMkLst>
          <pc:docMk/>
          <pc:sldMk cId="2888944330" sldId="276"/>
        </pc:sldMkLst>
        <pc:spChg chg="mod">
          <ac:chgData name="Hanes,Crisann" userId="de9de7d0-08da-45f1-a935-1bb1560b58bd" providerId="ADAL" clId="{3BF14748-CF25-4C90-80C4-BBF72E892555}" dt="2021-02-24T00:57:04.538" v="1232" actId="207"/>
          <ac:spMkLst>
            <pc:docMk/>
            <pc:sldMk cId="2888944330" sldId="276"/>
            <ac:spMk id="2" creationId="{FA2F9DC5-2A45-43C7-9141-AD0A426F170F}"/>
          </ac:spMkLst>
        </pc:spChg>
        <pc:spChg chg="mod">
          <ac:chgData name="Hanes,Crisann" userId="de9de7d0-08da-45f1-a935-1bb1560b58bd" providerId="ADAL" clId="{3BF14748-CF25-4C90-80C4-BBF72E892555}" dt="2021-02-23T21:14:42.628" v="644" actId="1076"/>
          <ac:spMkLst>
            <pc:docMk/>
            <pc:sldMk cId="2888944330" sldId="276"/>
            <ac:spMk id="3" creationId="{F53E5A60-0F57-44DE-9716-6EF020491C49}"/>
          </ac:spMkLst>
        </pc:spChg>
        <pc:spChg chg="mod">
          <ac:chgData name="Hanes,Crisann" userId="de9de7d0-08da-45f1-a935-1bb1560b58bd" providerId="ADAL" clId="{3BF14748-CF25-4C90-80C4-BBF72E892555}" dt="2021-02-23T21:15:46.065" v="743" actId="20577"/>
          <ac:spMkLst>
            <pc:docMk/>
            <pc:sldMk cId="2888944330" sldId="276"/>
            <ac:spMk id="4" creationId="{4A62BD36-03ED-40F4-BECF-D17AFFEA4D90}"/>
          </ac:spMkLst>
        </pc:spChg>
      </pc:sldChg>
      <pc:sldChg chg="modSp mod">
        <pc:chgData name="Hanes,Crisann" userId="de9de7d0-08da-45f1-a935-1bb1560b58bd" providerId="ADAL" clId="{3BF14748-CF25-4C90-80C4-BBF72E892555}" dt="2021-02-24T00:58:12.020" v="1259" actId="20577"/>
        <pc:sldMkLst>
          <pc:docMk/>
          <pc:sldMk cId="2724307504" sldId="277"/>
        </pc:sldMkLst>
        <pc:spChg chg="mod">
          <ac:chgData name="Hanes,Crisann" userId="de9de7d0-08da-45f1-a935-1bb1560b58bd" providerId="ADAL" clId="{3BF14748-CF25-4C90-80C4-BBF72E892555}" dt="2021-02-24T00:58:12.020" v="1259" actId="20577"/>
          <ac:spMkLst>
            <pc:docMk/>
            <pc:sldMk cId="2724307504" sldId="277"/>
            <ac:spMk id="2" creationId="{57BCFCE2-AA5C-485A-B3E9-DCB64B93A479}"/>
          </ac:spMkLst>
        </pc:spChg>
      </pc:sldChg>
      <pc:sldChg chg="modSp mod">
        <pc:chgData name="Hanes,Crisann" userId="de9de7d0-08da-45f1-a935-1bb1560b58bd" providerId="ADAL" clId="{3BF14748-CF25-4C90-80C4-BBF72E892555}" dt="2021-02-25T20:36:47.846" v="3458" actId="27636"/>
        <pc:sldMkLst>
          <pc:docMk/>
          <pc:sldMk cId="1314916992" sldId="278"/>
        </pc:sldMkLst>
        <pc:spChg chg="mod">
          <ac:chgData name="Hanes,Crisann" userId="de9de7d0-08da-45f1-a935-1bb1560b58bd" providerId="ADAL" clId="{3BF14748-CF25-4C90-80C4-BBF72E892555}" dt="2021-02-24T00:58:16.852" v="1262" actId="20577"/>
          <ac:spMkLst>
            <pc:docMk/>
            <pc:sldMk cId="1314916992" sldId="278"/>
            <ac:spMk id="2" creationId="{8A970A55-3A90-46D4-BCEE-9B17659C9702}"/>
          </ac:spMkLst>
        </pc:spChg>
        <pc:spChg chg="mod">
          <ac:chgData name="Hanes,Crisann" userId="de9de7d0-08da-45f1-a935-1bb1560b58bd" providerId="ADAL" clId="{3BF14748-CF25-4C90-80C4-BBF72E892555}" dt="2021-02-24T16:24:56.144" v="2858" actId="20577"/>
          <ac:spMkLst>
            <pc:docMk/>
            <pc:sldMk cId="1314916992" sldId="278"/>
            <ac:spMk id="3" creationId="{CD10A8E1-52D6-45C4-9443-4B69479E8690}"/>
          </ac:spMkLst>
        </pc:spChg>
        <pc:spChg chg="mod">
          <ac:chgData name="Hanes,Crisann" userId="de9de7d0-08da-45f1-a935-1bb1560b58bd" providerId="ADAL" clId="{3BF14748-CF25-4C90-80C4-BBF72E892555}" dt="2021-02-25T20:36:47.846" v="3458" actId="27636"/>
          <ac:spMkLst>
            <pc:docMk/>
            <pc:sldMk cId="1314916992" sldId="278"/>
            <ac:spMk id="4" creationId="{2C1A59E3-6165-473B-8934-668E2FB42EF5}"/>
          </ac:spMkLst>
        </pc:spChg>
      </pc:sldChg>
      <pc:sldChg chg="del">
        <pc:chgData name="Hanes,Crisann" userId="de9de7d0-08da-45f1-a935-1bb1560b58bd" providerId="ADAL" clId="{3BF14748-CF25-4C90-80C4-BBF72E892555}" dt="2021-02-23T21:06:05.847" v="166" actId="2696"/>
        <pc:sldMkLst>
          <pc:docMk/>
          <pc:sldMk cId="147628497" sldId="279"/>
        </pc:sldMkLst>
      </pc:sldChg>
      <pc:sldChg chg="del">
        <pc:chgData name="Hanes,Crisann" userId="de9de7d0-08da-45f1-a935-1bb1560b58bd" providerId="ADAL" clId="{3BF14748-CF25-4C90-80C4-BBF72E892555}" dt="2021-02-23T21:06:08.152" v="167" actId="2696"/>
        <pc:sldMkLst>
          <pc:docMk/>
          <pc:sldMk cId="378145172" sldId="280"/>
        </pc:sldMkLst>
      </pc:sldChg>
      <pc:sldChg chg="modSp del mod">
        <pc:chgData name="Hanes,Crisann" userId="de9de7d0-08da-45f1-a935-1bb1560b58bd" providerId="ADAL" clId="{3BF14748-CF25-4C90-80C4-BBF72E892555}" dt="2021-02-24T22:29:14.318" v="2984" actId="2696"/>
        <pc:sldMkLst>
          <pc:docMk/>
          <pc:sldMk cId="4089344418" sldId="281"/>
        </pc:sldMkLst>
        <pc:spChg chg="mod">
          <ac:chgData name="Hanes,Crisann" userId="de9de7d0-08da-45f1-a935-1bb1560b58bd" providerId="ADAL" clId="{3BF14748-CF25-4C90-80C4-BBF72E892555}" dt="2021-02-23T21:09:53.599" v="534" actId="122"/>
          <ac:spMkLst>
            <pc:docMk/>
            <pc:sldMk cId="4089344418" sldId="281"/>
            <ac:spMk id="3" creationId="{210B5404-B50F-4436-8F57-E3985CB2D7E0}"/>
          </ac:spMkLst>
        </pc:spChg>
      </pc:sldChg>
      <pc:sldChg chg="modSp mod">
        <pc:chgData name="Hanes,Crisann" userId="de9de7d0-08da-45f1-a935-1bb1560b58bd" providerId="ADAL" clId="{3BF14748-CF25-4C90-80C4-BBF72E892555}" dt="2021-02-24T22:31:41.016" v="3151" actId="20577"/>
        <pc:sldMkLst>
          <pc:docMk/>
          <pc:sldMk cId="3560444378" sldId="282"/>
        </pc:sldMkLst>
        <pc:spChg chg="mod">
          <ac:chgData name="Hanes,Crisann" userId="de9de7d0-08da-45f1-a935-1bb1560b58bd" providerId="ADAL" clId="{3BF14748-CF25-4C90-80C4-BBF72E892555}" dt="2021-02-24T22:31:41.016" v="3151" actId="20577"/>
          <ac:spMkLst>
            <pc:docMk/>
            <pc:sldMk cId="3560444378" sldId="282"/>
            <ac:spMk id="2" creationId="{D0137BA6-41BD-4DB3-A4CC-20F55BD61B5A}"/>
          </ac:spMkLst>
        </pc:spChg>
      </pc:sldChg>
      <pc:sldChg chg="modSp del mod">
        <pc:chgData name="Hanes,Crisann" userId="de9de7d0-08da-45f1-a935-1bb1560b58bd" providerId="ADAL" clId="{3BF14748-CF25-4C90-80C4-BBF72E892555}" dt="2021-02-25T20:31:11.740" v="3152" actId="2696"/>
        <pc:sldMkLst>
          <pc:docMk/>
          <pc:sldMk cId="4268137373" sldId="283"/>
        </pc:sldMkLst>
        <pc:spChg chg="mod">
          <ac:chgData name="Hanes,Crisann" userId="de9de7d0-08da-45f1-a935-1bb1560b58bd" providerId="ADAL" clId="{3BF14748-CF25-4C90-80C4-BBF72E892555}" dt="2021-02-24T01:04:20.533" v="1579" actId="6549"/>
          <ac:spMkLst>
            <pc:docMk/>
            <pc:sldMk cId="4268137373" sldId="283"/>
            <ac:spMk id="3" creationId="{35985A3D-882A-4933-B48C-E65E17CCFF09}"/>
          </ac:spMkLst>
        </pc:spChg>
      </pc:sldChg>
      <pc:sldChg chg="modSp mod">
        <pc:chgData name="Hanes,Crisann" userId="de9de7d0-08da-45f1-a935-1bb1560b58bd" providerId="ADAL" clId="{3BF14748-CF25-4C90-80C4-BBF72E892555}" dt="2021-02-25T20:35:36.892" v="3382" actId="20577"/>
        <pc:sldMkLst>
          <pc:docMk/>
          <pc:sldMk cId="3533344917" sldId="284"/>
        </pc:sldMkLst>
        <pc:spChg chg="mod">
          <ac:chgData name="Hanes,Crisann" userId="de9de7d0-08da-45f1-a935-1bb1560b58bd" providerId="ADAL" clId="{3BF14748-CF25-4C90-80C4-BBF72E892555}" dt="2021-02-24T00:57:09.362" v="1233" actId="207"/>
          <ac:spMkLst>
            <pc:docMk/>
            <pc:sldMk cId="3533344917" sldId="284"/>
            <ac:spMk id="2" creationId="{556A609A-89E8-41F4-BC0B-EE18F6CD15EA}"/>
          </ac:spMkLst>
        </pc:spChg>
        <pc:spChg chg="mod">
          <ac:chgData name="Hanes,Crisann" userId="de9de7d0-08da-45f1-a935-1bb1560b58bd" providerId="ADAL" clId="{3BF14748-CF25-4C90-80C4-BBF72E892555}" dt="2021-02-23T21:17:33.334" v="833" actId="20577"/>
          <ac:spMkLst>
            <pc:docMk/>
            <pc:sldMk cId="3533344917" sldId="284"/>
            <ac:spMk id="3" creationId="{A92B988C-6C95-4AAF-B564-36653F51768E}"/>
          </ac:spMkLst>
        </pc:spChg>
        <pc:spChg chg="mod">
          <ac:chgData name="Hanes,Crisann" userId="de9de7d0-08da-45f1-a935-1bb1560b58bd" providerId="ADAL" clId="{3BF14748-CF25-4C90-80C4-BBF72E892555}" dt="2021-02-25T20:35:36.892" v="3382" actId="20577"/>
          <ac:spMkLst>
            <pc:docMk/>
            <pc:sldMk cId="3533344917" sldId="284"/>
            <ac:spMk id="4" creationId="{86F2A730-D78C-492F-8D29-9E8B1F83ABA8}"/>
          </ac:spMkLst>
        </pc:spChg>
      </pc:sldChg>
      <pc:sldChg chg="modSp mod">
        <pc:chgData name="Hanes,Crisann" userId="de9de7d0-08da-45f1-a935-1bb1560b58bd" providerId="ADAL" clId="{3BF14748-CF25-4C90-80C4-BBF72E892555}" dt="2021-02-24T00:57:14.460" v="1234" actId="207"/>
        <pc:sldMkLst>
          <pc:docMk/>
          <pc:sldMk cId="2811691620" sldId="286"/>
        </pc:sldMkLst>
        <pc:spChg chg="mod">
          <ac:chgData name="Hanes,Crisann" userId="de9de7d0-08da-45f1-a935-1bb1560b58bd" providerId="ADAL" clId="{3BF14748-CF25-4C90-80C4-BBF72E892555}" dt="2021-02-24T00:57:14.460" v="1234" actId="207"/>
          <ac:spMkLst>
            <pc:docMk/>
            <pc:sldMk cId="2811691620" sldId="286"/>
            <ac:spMk id="2" creationId="{AEA2D3C4-0AA2-48FB-B0E0-EF3341948499}"/>
          </ac:spMkLst>
        </pc:spChg>
        <pc:spChg chg="mod">
          <ac:chgData name="Hanes,Crisann" userId="de9de7d0-08da-45f1-a935-1bb1560b58bd" providerId="ADAL" clId="{3BF14748-CF25-4C90-80C4-BBF72E892555}" dt="2021-02-23T21:20:59.750" v="1066" actId="5793"/>
          <ac:spMkLst>
            <pc:docMk/>
            <pc:sldMk cId="2811691620" sldId="286"/>
            <ac:spMk id="3" creationId="{081D8D64-F6EA-4D19-941B-5B6894FAB705}"/>
          </ac:spMkLst>
        </pc:spChg>
        <pc:spChg chg="mod">
          <ac:chgData name="Hanes,Crisann" userId="de9de7d0-08da-45f1-a935-1bb1560b58bd" providerId="ADAL" clId="{3BF14748-CF25-4C90-80C4-BBF72E892555}" dt="2021-02-23T21:20:47.146" v="1063" actId="20577"/>
          <ac:spMkLst>
            <pc:docMk/>
            <pc:sldMk cId="2811691620" sldId="286"/>
            <ac:spMk id="4" creationId="{ED629C7C-B9C9-4BAA-8C93-352CEF7DDDA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4703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827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 rot="5400000">
            <a:off x="2202089" y="-529642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350271" y="1068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Open Sans"/>
              <a:buNone/>
              <a:defRPr sz="36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6755716" y="6149207"/>
            <a:ext cx="2060058" cy="57344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350271" y="13221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/>
          <p:nvPr/>
        </p:nvSpPr>
        <p:spPr>
          <a:xfrm>
            <a:off x="4349293" y="6282042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@NASPAtweets</a:t>
            </a:r>
            <a:endParaRPr/>
          </a:p>
        </p:txBody>
      </p:sp>
      <p:sp>
        <p:nvSpPr>
          <p:cNvPr id="13" name="Google Shape;13;p5"/>
          <p:cNvSpPr txBox="1"/>
          <p:nvPr/>
        </p:nvSpPr>
        <p:spPr>
          <a:xfrm>
            <a:off x="2856522" y="6266508"/>
            <a:ext cx="17294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#SMCS21</a:t>
            </a:r>
            <a:endParaRPr sz="1400" b="0" i="0" u="none" strike="noStrike" cap="none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4" name="Google Shape;14;p5"/>
          <p:cNvCxnSpPr/>
          <p:nvPr/>
        </p:nvCxnSpPr>
        <p:spPr>
          <a:xfrm>
            <a:off x="2719556" y="6282042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" name="Google Shape;15;p5"/>
          <p:cNvCxnSpPr/>
          <p:nvPr/>
        </p:nvCxnSpPr>
        <p:spPr>
          <a:xfrm>
            <a:off x="2719556" y="6564760"/>
            <a:ext cx="3725694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5"/>
          <p:cNvSpPr/>
          <p:nvPr/>
        </p:nvSpPr>
        <p:spPr>
          <a:xfrm>
            <a:off x="0" y="0"/>
            <a:ext cx="9144000" cy="1028700"/>
          </a:xfrm>
          <a:prstGeom prst="rect">
            <a:avLst/>
          </a:prstGeom>
          <a:solidFill>
            <a:srgbClr val="738A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"/>
          <p:cNvSpPr/>
          <p:nvPr/>
        </p:nvSpPr>
        <p:spPr>
          <a:xfrm>
            <a:off x="0" y="1028700"/>
            <a:ext cx="9144000" cy="139700"/>
          </a:xfrm>
          <a:prstGeom prst="rect">
            <a:avLst/>
          </a:prstGeom>
          <a:solidFill>
            <a:srgbClr val="3F110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5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55504" y="5722061"/>
            <a:ext cx="1453586" cy="108889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9100" y="5602013"/>
            <a:ext cx="9139450" cy="12559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64025" y="5840363"/>
            <a:ext cx="8229600" cy="53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6923C"/>
              </a:buClr>
              <a:buSzPts val="2400"/>
              <a:buFont typeface="Open Sans"/>
              <a:buNone/>
            </a:pPr>
            <a:r>
              <a:rPr lang="en-US" sz="2400" b="0" i="0" u="none" strike="noStrike" cap="none" dirty="0">
                <a:solidFill>
                  <a:srgbClr val="76923C"/>
                </a:solidFill>
                <a:latin typeface="Open Sans"/>
                <a:ea typeface="Open Sans"/>
                <a:cs typeface="Open Sans"/>
                <a:sym typeface="Open Sans"/>
              </a:rPr>
              <a:t>February 24, 2021 | Virtual</a:t>
            </a:r>
            <a:endParaRPr sz="2400" b="0" i="0" u="none" strike="noStrike" cap="none" dirty="0">
              <a:solidFill>
                <a:srgbClr val="76923C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35223" y="3728553"/>
            <a:ext cx="8229600" cy="185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r>
              <a:rPr lang="en-US" sz="3200" b="0" i="1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Advising as a Critical Component of Student Veteran Success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endParaRPr lang="en-US" sz="2800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endParaRPr lang="en-US" sz="2800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lvl="0" algn="ctr">
              <a:buClr>
                <a:schemeClr val="dk1"/>
              </a:buClr>
              <a:buSzPts val="2800"/>
            </a:pPr>
            <a:r>
              <a:rPr lang="en-US" sz="2400" b="0" i="1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Crisann Hanes, M.Ed. &amp; </a:t>
            </a:r>
            <a:r>
              <a:rPr lang="en-US" sz="2400" i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Bob Heckrote, M.Ed. </a:t>
            </a:r>
            <a:endParaRPr lang="en-US" sz="24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None/>
            </a:pPr>
            <a:endParaRPr sz="2800" b="0" i="1" u="none" strike="noStrike" cap="none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t="9965" b="318"/>
          <a:stretch/>
        </p:blipFill>
        <p:spPr>
          <a:xfrm>
            <a:off x="768056" y="1312867"/>
            <a:ext cx="3144068" cy="2219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4D1C3-D11E-43BA-9A00-A6A9232C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bg1"/>
                </a:solidFill>
              </a:rPr>
              <a:t>Basic Academic Advising Theories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97B84-B2A9-427F-B2A0-2BCEBFD9DB3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34692" y="1483963"/>
            <a:ext cx="8152108" cy="4525963"/>
          </a:xfrm>
        </p:spPr>
        <p:txBody>
          <a:bodyPr>
            <a:normAutofit fontScale="85000" lnSpcReduction="20000"/>
          </a:bodyPr>
          <a:lstStyle/>
          <a:p>
            <a:pPr marL="50800" indent="0">
              <a:buNone/>
            </a:pPr>
            <a:r>
              <a:rPr lang="en-US" b="1" dirty="0"/>
              <a:t>Other critical advising components:</a:t>
            </a:r>
          </a:p>
          <a:p>
            <a:pPr marL="50800" indent="0">
              <a:buNone/>
            </a:pPr>
            <a:endParaRPr lang="en-US" b="1" dirty="0"/>
          </a:p>
          <a:p>
            <a:r>
              <a:rPr lang="en-US" b="1" dirty="0"/>
              <a:t>MMDI</a:t>
            </a:r>
            <a:r>
              <a:rPr lang="en-US" dirty="0"/>
              <a:t> – </a:t>
            </a:r>
            <a:r>
              <a:rPr lang="en-US" i="1" dirty="0"/>
              <a:t>Model of Multiple Dimensions of Identity; focus on saliency of identity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Chickering’s 7 Vectors </a:t>
            </a:r>
            <a:r>
              <a:rPr lang="en-US" dirty="0"/>
              <a:t>– 7 vectors of identity development (ex: identity, purpose, relationships, etc. Note: 1969 research based on trad-aged, privileged white men) </a:t>
            </a:r>
          </a:p>
          <a:p>
            <a:endParaRPr lang="en-US" dirty="0"/>
          </a:p>
          <a:p>
            <a:r>
              <a:rPr lang="en-US" dirty="0"/>
              <a:t>Schlossberg’s Transition Theory, Knowles Andragogy (adult learning), and more!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59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43EDF-83B2-459A-8AF3-6EBAA3D60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 Poll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BEB20-F907-477C-9B9A-2EFA1420C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b="1" dirty="0"/>
              <a:t>Which advising theory do you see most utilized on your campus? 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b="1" dirty="0"/>
              <a:t>In what capacity? </a:t>
            </a:r>
          </a:p>
          <a:p>
            <a:pPr lvl="1"/>
            <a:r>
              <a:rPr lang="en-US" dirty="0"/>
              <a:t>(Which level or group of student type, or in which departments?)</a:t>
            </a:r>
          </a:p>
          <a:p>
            <a:pPr lvl="1"/>
            <a:endParaRPr lang="en-US" dirty="0"/>
          </a:p>
          <a:p>
            <a:r>
              <a:rPr lang="en-US" b="1" dirty="0"/>
              <a:t>Is there an advising theory that better suits your office than one you are currently using? </a:t>
            </a:r>
          </a:p>
          <a:p>
            <a:endParaRPr lang="en-US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430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5FB3F0F-E0D9-47C9-8FE6-0A2A85892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Academic Advising Stereotypes</a:t>
            </a:r>
          </a:p>
          <a:p>
            <a:r>
              <a:rPr lang="en-US" b="1" dirty="0">
                <a:solidFill>
                  <a:schemeClr val="tx1"/>
                </a:solidFill>
              </a:rPr>
              <a:t>&amp; Other Advising Issues  </a:t>
            </a:r>
          </a:p>
        </p:txBody>
      </p:sp>
    </p:spTree>
    <p:extLst>
      <p:ext uri="{BB962C8B-B14F-4D97-AF65-F5344CB8AC3E}">
        <p14:creationId xmlns:p14="http://schemas.microsoft.com/office/powerpoint/2010/main" val="3958284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5081B-A26D-4094-9FFD-DF0B6AFF7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Advising Stereotypes &amp; Other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49F50-7F87-4B3A-87EC-F17F80B0E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34135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Advisors only advise on classes and degree tracking</a:t>
            </a:r>
          </a:p>
          <a:p>
            <a:endParaRPr lang="en-US" dirty="0"/>
          </a:p>
          <a:p>
            <a:r>
              <a:rPr lang="en-US" dirty="0"/>
              <a:t>Advising should leave student development to true </a:t>
            </a:r>
            <a:r>
              <a:rPr lang="en-US" dirty="0" err="1"/>
              <a:t>SAPros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Advisors are not experts in student support</a:t>
            </a:r>
          </a:p>
          <a:p>
            <a:pPr marL="50800" indent="0">
              <a:buNone/>
            </a:pPr>
            <a:endParaRPr lang="en-US" dirty="0"/>
          </a:p>
          <a:p>
            <a:pPr marL="5080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0CD4B-A090-448D-8740-6309AF7B115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48200" y="1434135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Advisors overstep boundaries</a:t>
            </a:r>
          </a:p>
          <a:p>
            <a:pPr lvl="1"/>
            <a:r>
              <a:rPr lang="en-US" dirty="0"/>
              <a:t>Should only refer students,</a:t>
            </a:r>
          </a:p>
          <a:p>
            <a:pPr lvl="1"/>
            <a:r>
              <a:rPr lang="en-US" dirty="0"/>
              <a:t>file complaints,</a:t>
            </a:r>
          </a:p>
          <a:p>
            <a:pPr lvl="1"/>
            <a:r>
              <a:rPr lang="en-US" dirty="0"/>
              <a:t>or flag students</a:t>
            </a:r>
          </a:p>
          <a:p>
            <a:pPr lvl="1"/>
            <a:r>
              <a:rPr lang="en-US" dirty="0"/>
              <a:t>Shouldn’t provide career counseling, etc. </a:t>
            </a:r>
          </a:p>
          <a:p>
            <a:pPr lvl="1"/>
            <a:endParaRPr lang="en-US" dirty="0"/>
          </a:p>
          <a:p>
            <a:pPr marL="533400" lvl="1" indent="0">
              <a:buNone/>
            </a:pPr>
            <a:r>
              <a:rPr lang="en-US" b="1" i="1" dirty="0"/>
              <a:t>…What else?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68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F9DC5-2A45-43C7-9141-AD0A426F1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Advising Stereotypes &amp; Other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E5A60-0F57-44DE-9716-6EF020491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38600" cy="4525963"/>
          </a:xfrm>
        </p:spPr>
        <p:txBody>
          <a:bodyPr/>
          <a:lstStyle/>
          <a:p>
            <a:pPr marL="50800" indent="0">
              <a:buNone/>
            </a:pPr>
            <a:r>
              <a:rPr lang="en-US" b="1" dirty="0"/>
              <a:t>In Truth:</a:t>
            </a:r>
          </a:p>
          <a:p>
            <a:r>
              <a:rPr lang="en-US" dirty="0"/>
              <a:t>Advisors are:</a:t>
            </a:r>
          </a:p>
          <a:p>
            <a:pPr lvl="1"/>
            <a:r>
              <a:rPr lang="en-US" dirty="0"/>
              <a:t>Academic Counselors</a:t>
            </a:r>
          </a:p>
          <a:p>
            <a:pPr lvl="1"/>
            <a:r>
              <a:rPr lang="en-US" dirty="0"/>
              <a:t>Career Counselors</a:t>
            </a:r>
          </a:p>
          <a:p>
            <a:pPr lvl="1"/>
            <a:r>
              <a:rPr lang="en-US" dirty="0"/>
              <a:t>“Life” Counselors</a:t>
            </a:r>
          </a:p>
          <a:p>
            <a:pPr lvl="1"/>
            <a:r>
              <a:rPr lang="en-US" dirty="0"/>
              <a:t>Mentors</a:t>
            </a:r>
          </a:p>
          <a:p>
            <a:pPr lvl="1"/>
            <a:r>
              <a:rPr lang="en-US" dirty="0"/>
              <a:t>Supporters</a:t>
            </a:r>
          </a:p>
          <a:p>
            <a:pPr lvl="1"/>
            <a:r>
              <a:rPr lang="en-US" dirty="0"/>
              <a:t>Advocates</a:t>
            </a:r>
          </a:p>
          <a:p>
            <a:pPr marL="533400" lvl="1" indent="0">
              <a:buNone/>
            </a:pPr>
            <a:r>
              <a:rPr lang="en-US" b="1" i="1" dirty="0"/>
              <a:t>…what else?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2BD36-03ED-40F4-BECF-D17AFFEA4D9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48200" y="1417638"/>
            <a:ext cx="4038600" cy="4525963"/>
          </a:xfrm>
        </p:spPr>
        <p:txBody>
          <a:bodyPr/>
          <a:lstStyle/>
          <a:p>
            <a:pPr marL="50800" indent="0">
              <a:buNone/>
            </a:pPr>
            <a:r>
              <a:rPr lang="en-US" dirty="0"/>
              <a:t>This means advisors – in all their official &amp; unofficial roles are:</a:t>
            </a:r>
          </a:p>
          <a:p>
            <a:r>
              <a:rPr lang="en-US" sz="2400" b="1" i="1" dirty="0"/>
              <a:t>A critical component of the student veteran experience, retention, &amp; success </a:t>
            </a:r>
          </a:p>
          <a:p>
            <a:r>
              <a:rPr lang="en-US" sz="2400" b="1" i="1" dirty="0"/>
              <a:t>Advisors work with students at each stage (to, through, &amp; out)</a:t>
            </a:r>
          </a:p>
        </p:txBody>
      </p:sp>
    </p:spTree>
    <p:extLst>
      <p:ext uri="{BB962C8B-B14F-4D97-AF65-F5344CB8AC3E}">
        <p14:creationId xmlns:p14="http://schemas.microsoft.com/office/powerpoint/2010/main" val="2888944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A609A-89E8-41F4-BC0B-EE18F6CD1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Reminders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B988C-6C95-4AAF-B564-36653F517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1468855"/>
            <a:ext cx="4038600" cy="4263272"/>
          </a:xfrm>
        </p:spPr>
        <p:txBody>
          <a:bodyPr>
            <a:normAutofit lnSpcReduction="10000"/>
          </a:bodyPr>
          <a:lstStyle/>
          <a:p>
            <a:pPr marL="50800" indent="0">
              <a:buNone/>
            </a:pPr>
            <a:r>
              <a:rPr lang="en-US" b="1" dirty="0"/>
              <a:t>Not all student veterans:</a:t>
            </a:r>
            <a:endParaRPr lang="en-US" dirty="0"/>
          </a:p>
          <a:p>
            <a:pPr lvl="1"/>
            <a:r>
              <a:rPr lang="en-US" sz="2000" dirty="0"/>
              <a:t> access their student veteran centers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use campus resources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identify to the institution as a veteran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Have a rough or smooth transition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2A730-D78C-492F-8D29-9E8B1F83ABA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48200" y="1468855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2000" dirty="0"/>
              <a:t>want to connect with other student veterans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need “traditional” transition services and support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use VA education benefits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need “support”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are full-time/part-time/traditional/veterans/on-camps/online/</a:t>
            </a:r>
            <a:r>
              <a:rPr lang="en-US" sz="2000" dirty="0" err="1"/>
              <a:t>etc</a:t>
            </a:r>
            <a:r>
              <a:rPr lang="en-US" sz="2000" dirty="0"/>
              <a:t>…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5334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44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2D3C4-0AA2-48FB-B0E0-EF334194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Takeaways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D8D64-F6EA-4D19-941B-5B6894FAB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4038600" cy="4187858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en-US" b="1" dirty="0"/>
              <a:t>Yet most:</a:t>
            </a:r>
          </a:p>
          <a:p>
            <a:endParaRPr lang="en-US" b="1" dirty="0"/>
          </a:p>
          <a:p>
            <a:pPr lvl="1"/>
            <a:r>
              <a:rPr lang="en-US" sz="2000" dirty="0"/>
              <a:t>have met with or communicated with an Academic Advisor/Counselor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have or will utilize advising resources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9C7C-B9C9-4BAA-8C93-352CEF7DDDA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will require academic advising as part of their degree program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will receive or engage in advising-related communication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will benefit from a strong advisor-advisee relationship outside of the traditional veteran space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91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7BCFCE2-AA5C-485A-B3E9-DCB64B93A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425044"/>
            <a:ext cx="6400800" cy="249574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Our 5 Advising Principles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2000" b="1" i="1" dirty="0">
                <a:solidFill>
                  <a:schemeClr val="tx1"/>
                </a:solidFill>
              </a:rPr>
              <a:t>For advising student veterans &amp; military-connected students</a:t>
            </a:r>
          </a:p>
        </p:txBody>
      </p:sp>
    </p:spTree>
    <p:extLst>
      <p:ext uri="{BB962C8B-B14F-4D97-AF65-F5344CB8AC3E}">
        <p14:creationId xmlns:p14="http://schemas.microsoft.com/office/powerpoint/2010/main" val="2724307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70A55-3A90-46D4-BCEE-9B17659C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Our 5 Advising Principles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0A8E1-52D6-45C4-9443-4B69479E8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508000" indent="-457200">
              <a:buAutoNum type="arabicPeriod"/>
            </a:pPr>
            <a:r>
              <a:rPr lang="en-US" sz="2400" dirty="0"/>
              <a:t>Advise the person, not the veteran</a:t>
            </a:r>
          </a:p>
          <a:p>
            <a:pPr marL="508000" indent="-457200">
              <a:buAutoNum type="arabicPeriod"/>
            </a:pPr>
            <a:endParaRPr lang="en-US" sz="2400" dirty="0"/>
          </a:p>
          <a:p>
            <a:pPr marL="50800" indent="0">
              <a:buNone/>
            </a:pPr>
            <a:r>
              <a:rPr lang="en-US" sz="2400" dirty="0"/>
              <a:t>2. Individualize advising theory use:</a:t>
            </a:r>
          </a:p>
          <a:p>
            <a:pPr marL="1022350" lvl="1" indent="-514350"/>
            <a:r>
              <a:rPr lang="en-US" dirty="0"/>
              <a:t>Theory drives practice</a:t>
            </a:r>
          </a:p>
          <a:p>
            <a:pPr marL="1022350" lvl="1" indent="-514350"/>
            <a:r>
              <a:rPr lang="en-US" dirty="0"/>
              <a:t>Meet students where they are</a:t>
            </a:r>
          </a:p>
          <a:p>
            <a:pPr marL="50800" indent="0">
              <a:buNone/>
            </a:pPr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A59E3-6165-473B-8934-668E2FB42EF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48202" y="1600200"/>
            <a:ext cx="4038600" cy="4343401"/>
          </a:xfrm>
        </p:spPr>
        <p:txBody>
          <a:bodyPr>
            <a:normAutofit fontScale="92500" lnSpcReduction="10000"/>
          </a:bodyPr>
          <a:lstStyle/>
          <a:p>
            <a:pPr marL="50800" indent="0">
              <a:buNone/>
            </a:pPr>
            <a:r>
              <a:rPr lang="en-US" sz="2400" dirty="0"/>
              <a:t>3. Advising is relational</a:t>
            </a:r>
          </a:p>
          <a:p>
            <a:pPr marL="50800" indent="0">
              <a:buNone/>
            </a:pPr>
            <a:r>
              <a:rPr lang="en-US" sz="2400" dirty="0"/>
              <a:t>	- Establish trust &amp; 	  	  boundaries</a:t>
            </a:r>
          </a:p>
          <a:p>
            <a:pPr marL="50800" indent="0">
              <a:buNone/>
            </a:pPr>
            <a:endParaRPr lang="en-US" sz="2400" dirty="0"/>
          </a:p>
          <a:p>
            <a:pPr marL="50800" indent="0">
              <a:buNone/>
            </a:pPr>
            <a:endParaRPr lang="en-US" sz="2400" dirty="0"/>
          </a:p>
          <a:p>
            <a:pPr marL="50800" indent="0">
              <a:buNone/>
            </a:pPr>
            <a:r>
              <a:rPr lang="en-US" sz="2400" dirty="0"/>
              <a:t>4. Look past your personal lenses</a:t>
            </a:r>
          </a:p>
          <a:p>
            <a:pPr marL="50800" indent="0">
              <a:buNone/>
            </a:pPr>
            <a:endParaRPr lang="en-US" sz="2400" dirty="0"/>
          </a:p>
          <a:p>
            <a:pPr marL="50800" indent="0">
              <a:buNone/>
            </a:pPr>
            <a:endParaRPr lang="en-US" sz="2400" dirty="0"/>
          </a:p>
          <a:p>
            <a:pPr marL="50800" indent="0">
              <a:buNone/>
            </a:pPr>
            <a:r>
              <a:rPr lang="en-US" sz="2400" dirty="0"/>
              <a:t>5. Acknowledge advising impact &amp; </a:t>
            </a:r>
            <a:r>
              <a:rPr lang="en-US" sz="2400"/>
              <a:t>importance 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16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0137BA6-41BD-4DB3-A4CC-20F55BD61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132" y="2083324"/>
            <a:ext cx="7569724" cy="2292284"/>
          </a:xfrm>
        </p:spPr>
        <p:txBody>
          <a:bodyPr>
            <a:normAutofit fontScale="62500" lnSpcReduction="20000"/>
          </a:bodyPr>
          <a:lstStyle/>
          <a:p>
            <a:r>
              <a:rPr lang="en-US" sz="6500" b="1" dirty="0">
                <a:solidFill>
                  <a:schemeClr val="tx1"/>
                </a:solidFill>
              </a:rPr>
              <a:t>Q&amp;A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Crisann Hanes, M.Ed. – Crisann.Hanes@colostate.edu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Bob Heckrote, M.Ed. – rheckrote@bloomu.edu </a:t>
            </a:r>
          </a:p>
        </p:txBody>
      </p:sp>
    </p:spTree>
    <p:extLst>
      <p:ext uri="{BB962C8B-B14F-4D97-AF65-F5344CB8AC3E}">
        <p14:creationId xmlns:p14="http://schemas.microsoft.com/office/powerpoint/2010/main" val="356044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04F75-0CC8-4B91-92B8-88DDDC1A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98FF4-C824-4FCF-A887-881BC7B8A0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Desired learning outcomes</a:t>
            </a:r>
          </a:p>
          <a:p>
            <a:pPr lvl="1"/>
            <a:r>
              <a:rPr lang="en-US" dirty="0"/>
              <a:t>Presenter introductions</a:t>
            </a:r>
          </a:p>
          <a:p>
            <a:pPr lvl="1"/>
            <a:r>
              <a:rPr lang="en-US" dirty="0"/>
              <a:t>Audience poll</a:t>
            </a:r>
          </a:p>
          <a:p>
            <a:endParaRPr lang="en-US" dirty="0"/>
          </a:p>
          <a:p>
            <a:r>
              <a:rPr lang="en-US" dirty="0"/>
              <a:t>Basic Academic Advising Theories</a:t>
            </a:r>
          </a:p>
          <a:p>
            <a:pPr lvl="1"/>
            <a:r>
              <a:rPr lang="en-US" dirty="0"/>
              <a:t>Audience Poll </a:t>
            </a:r>
          </a:p>
          <a:p>
            <a:endParaRPr lang="en-US" dirty="0"/>
          </a:p>
          <a:p>
            <a:r>
              <a:rPr lang="en-US" dirty="0"/>
              <a:t>Academic Advising Stereotypes &amp; Other Issues</a:t>
            </a:r>
          </a:p>
          <a:p>
            <a:endParaRPr lang="en-US" dirty="0"/>
          </a:p>
          <a:p>
            <a:r>
              <a:rPr lang="en-US" dirty="0"/>
              <a:t>Our 5 Advising Principles </a:t>
            </a:r>
          </a:p>
          <a:p>
            <a:endParaRPr lang="en-US" dirty="0"/>
          </a:p>
          <a:p>
            <a:r>
              <a:rPr lang="en-US" dirty="0"/>
              <a:t>Q&amp;A session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7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B7A59-B8C5-4FEB-BCB2-2E505119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Learning Outcomes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7EB44-FAE0-4F8C-AFCC-023D86429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Identify &amp; discuss current best practices in advising student veterans </a:t>
            </a:r>
          </a:p>
          <a:p>
            <a:endParaRPr lang="en-US" dirty="0"/>
          </a:p>
          <a:p>
            <a:r>
              <a:rPr lang="en-US" dirty="0"/>
              <a:t>Recognize different advising theories and their application to military-connected students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F8173-2E5B-45BB-86F2-91AC32C1F18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Increased understanding of the impact academic advisors have on student veteran transition</a:t>
            </a:r>
          </a:p>
          <a:p>
            <a:endParaRPr lang="en-US" dirty="0"/>
          </a:p>
          <a:p>
            <a:r>
              <a:rPr lang="en-US" dirty="0"/>
              <a:t>Increased understanding of the impact academic advisors have on overall student veteran success </a:t>
            </a:r>
          </a:p>
        </p:txBody>
      </p:sp>
    </p:spTree>
    <p:extLst>
      <p:ext uri="{BB962C8B-B14F-4D97-AF65-F5344CB8AC3E}">
        <p14:creationId xmlns:p14="http://schemas.microsoft.com/office/powerpoint/2010/main" val="119330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B4B2B-95E1-4635-9ABF-8FBBD45B5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Meet Your Presenters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00619-9C99-4A45-BBDE-6C13F20B0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38600" cy="4708525"/>
          </a:xfrm>
        </p:spPr>
        <p:txBody>
          <a:bodyPr>
            <a:normAutofit fontScale="70000" lnSpcReduction="20000"/>
          </a:bodyPr>
          <a:lstStyle/>
          <a:p>
            <a:pPr marL="50800" indent="0">
              <a:buNone/>
            </a:pPr>
            <a:r>
              <a:rPr lang="en-US" sz="3600" dirty="0"/>
              <a:t>Bob Heckrote, </a:t>
            </a:r>
            <a:r>
              <a:rPr lang="en-US" sz="3600" dirty="0" err="1"/>
              <a:t>M.Ed</a:t>
            </a:r>
            <a:endParaRPr lang="en-US" sz="3600" dirty="0"/>
          </a:p>
          <a:p>
            <a:r>
              <a:rPr lang="en-US" dirty="0"/>
              <a:t>Army NG Veteran (12 years)</a:t>
            </a:r>
          </a:p>
          <a:p>
            <a:r>
              <a:rPr lang="en-US" dirty="0"/>
              <a:t>NASPA VKC Awards Coordinator</a:t>
            </a:r>
          </a:p>
          <a:p>
            <a:r>
              <a:rPr lang="en-US" dirty="0"/>
              <a:t>Military Student Academic Advisor</a:t>
            </a:r>
          </a:p>
          <a:p>
            <a:pPr lvl="1"/>
            <a:r>
              <a:rPr lang="en-US" dirty="0"/>
              <a:t>Primary undeclared</a:t>
            </a:r>
          </a:p>
          <a:p>
            <a:pPr lvl="1"/>
            <a:r>
              <a:rPr lang="en-US" dirty="0"/>
              <a:t>Secondary declared</a:t>
            </a:r>
          </a:p>
          <a:p>
            <a:r>
              <a:rPr lang="en-US" dirty="0"/>
              <a:t>8 years in higher ed</a:t>
            </a:r>
          </a:p>
          <a:p>
            <a:r>
              <a:rPr lang="en-US" dirty="0"/>
              <a:t>Licensed professional counselor</a:t>
            </a:r>
          </a:p>
          <a:p>
            <a:r>
              <a:rPr lang="en-US" dirty="0"/>
              <a:t>Crappy woodworker, fair weather hunter, &amp; doc student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2E3CB-A90B-4663-B7A1-835BAC16929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48200" y="1417638"/>
            <a:ext cx="4038600" cy="4708525"/>
          </a:xfrm>
        </p:spPr>
        <p:txBody>
          <a:bodyPr>
            <a:normAutofit lnSpcReduction="10000"/>
          </a:bodyPr>
          <a:lstStyle/>
          <a:p>
            <a:pPr marL="50800" indent="0">
              <a:buNone/>
            </a:pPr>
            <a:r>
              <a:rPr lang="en-US" dirty="0"/>
              <a:t>Crisann Hanes, </a:t>
            </a:r>
            <a:r>
              <a:rPr lang="en-US" dirty="0" err="1"/>
              <a:t>M.Ed</a:t>
            </a:r>
            <a:endParaRPr lang="en-US" dirty="0"/>
          </a:p>
          <a:p>
            <a:r>
              <a:rPr lang="en-US" sz="2000" dirty="0"/>
              <a:t>USMC Veteran (5 years)</a:t>
            </a:r>
          </a:p>
          <a:p>
            <a:r>
              <a:rPr lang="en-US" sz="2000" dirty="0"/>
              <a:t>Co-Chair NASPA VKC</a:t>
            </a:r>
          </a:p>
          <a:p>
            <a:r>
              <a:rPr lang="en-US" sz="2000" dirty="0"/>
              <a:t>Graduate Advisor </a:t>
            </a:r>
          </a:p>
          <a:p>
            <a:pPr lvl="1"/>
            <a:r>
              <a:rPr lang="en-US" sz="1800" dirty="0"/>
              <a:t>Online &amp; Evening MBA programs at Colorado State University </a:t>
            </a:r>
          </a:p>
          <a:p>
            <a:r>
              <a:rPr lang="en-US" sz="2000" dirty="0"/>
              <a:t>12 years in Higher Education</a:t>
            </a:r>
          </a:p>
          <a:p>
            <a:r>
              <a:rPr lang="en-US" sz="2000" dirty="0"/>
              <a:t>5.5 years in advising</a:t>
            </a:r>
          </a:p>
          <a:p>
            <a:pPr lvl="1"/>
            <a:r>
              <a:rPr lang="en-US" sz="1800" dirty="0"/>
              <a:t>3 years in UG</a:t>
            </a:r>
          </a:p>
          <a:p>
            <a:pPr lvl="1"/>
            <a:r>
              <a:rPr lang="en-US" sz="1800" dirty="0"/>
              <a:t>2.5 years grad-level</a:t>
            </a:r>
            <a:endParaRPr lang="en-US" sz="2000" dirty="0"/>
          </a:p>
          <a:p>
            <a:r>
              <a:rPr lang="en-US" sz="2000" dirty="0"/>
              <a:t>Wine enthusiast, outdoors woman, &amp; dachshund mom </a:t>
            </a:r>
          </a:p>
          <a:p>
            <a:pPr marL="53340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2607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55866-66D6-4A4C-BAD0-972AB1092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Becoming Academic Advisors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2B466-82C2-4E03-BB69-4BDB5B57D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0800" indent="0">
              <a:buNone/>
            </a:pPr>
            <a:r>
              <a:rPr lang="en-US" b="1" dirty="0"/>
              <a:t>Crisann - </a:t>
            </a:r>
          </a:p>
          <a:p>
            <a:r>
              <a:rPr lang="en-US" sz="2400" dirty="0"/>
              <a:t>Honorably discharged in summer 2009 </a:t>
            </a:r>
          </a:p>
          <a:p>
            <a:r>
              <a:rPr lang="en-US" sz="2400" dirty="0"/>
              <a:t>First group of Post 9/11 GI Bill users</a:t>
            </a:r>
          </a:p>
          <a:p>
            <a:r>
              <a:rPr lang="en-US" sz="2400" dirty="0"/>
              <a:t>Zero support services on my campus </a:t>
            </a:r>
          </a:p>
          <a:p>
            <a:r>
              <a:rPr lang="en-US" sz="2400" dirty="0"/>
              <a:t>Women veterans? What are those? You mean dependent?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2A875-F6C8-4149-8CC4-ED2395071AB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pPr marL="50800" indent="0">
              <a:buNone/>
            </a:pPr>
            <a:r>
              <a:rPr lang="en-US" b="1" dirty="0"/>
              <a:t>“Aha” Moments</a:t>
            </a:r>
          </a:p>
          <a:p>
            <a:r>
              <a:rPr lang="en-US" sz="2400" dirty="0"/>
              <a:t>Few to no support services = academic advisors are key! </a:t>
            </a:r>
          </a:p>
          <a:p>
            <a:r>
              <a:rPr lang="en-US" sz="2400" dirty="0"/>
              <a:t>Tertiary offices are critical to transition &amp; retention </a:t>
            </a:r>
          </a:p>
          <a:p>
            <a:r>
              <a:rPr lang="en-US" sz="2400" dirty="0"/>
              <a:t>Veteran stereotype prevalence on campus </a:t>
            </a:r>
          </a:p>
          <a:p>
            <a:r>
              <a:rPr lang="en-US" sz="2400" dirty="0"/>
              <a:t>Faculty &amp; advisor connections, + other non-trad students in UG &amp; grad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9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A309F-280E-43C7-97C8-B46898CF3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Becoming Academic Advisors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D2B10-476D-4205-BA0D-C675ACC1F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0800" indent="0">
              <a:buNone/>
            </a:pPr>
            <a:r>
              <a:rPr lang="en-US" b="1" dirty="0"/>
              <a:t>Bob – </a:t>
            </a:r>
          </a:p>
          <a:p>
            <a:r>
              <a:rPr lang="en-US" dirty="0"/>
              <a:t>Attended UG after first deployment</a:t>
            </a:r>
          </a:p>
          <a:p>
            <a:r>
              <a:rPr lang="en-US" dirty="0"/>
              <a:t>Ch 1607 and Ch 33 GI Bill (And FTA &amp; EAP)</a:t>
            </a:r>
          </a:p>
          <a:p>
            <a:r>
              <a:rPr lang="en-US" dirty="0"/>
              <a:t>Zero support or guidance for military</a:t>
            </a:r>
          </a:p>
          <a:p>
            <a:r>
              <a:rPr lang="en-US" dirty="0"/>
              <a:t>Hated college &amp; civilians, rough transition</a:t>
            </a:r>
          </a:p>
          <a:p>
            <a:pPr lvl="1"/>
            <a:r>
              <a:rPr lang="en-US" dirty="0"/>
              <a:t>Volunteered for 2</a:t>
            </a:r>
            <a:r>
              <a:rPr lang="en-US" baseline="30000" dirty="0"/>
              <a:t>nd</a:t>
            </a:r>
            <a:r>
              <a:rPr lang="en-US" dirty="0"/>
              <a:t> deployment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268FC-9655-40C2-9BEF-DF34E91678D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marL="50800" indent="0">
              <a:buNone/>
            </a:pPr>
            <a:r>
              <a:rPr lang="en-US" b="1" dirty="0"/>
              <a:t>“Aha” Moments</a:t>
            </a:r>
          </a:p>
          <a:p>
            <a:r>
              <a:rPr lang="en-US" dirty="0"/>
              <a:t>Making connections with professors</a:t>
            </a:r>
            <a:r>
              <a:rPr lang="en-US"/>
              <a:t>, classmates, </a:t>
            </a:r>
            <a:r>
              <a:rPr lang="en-US" dirty="0"/>
              <a:t>and staff</a:t>
            </a:r>
          </a:p>
          <a:p>
            <a:r>
              <a:rPr lang="en-US" dirty="0"/>
              <a:t>Keeping a firm grasp on my benefits</a:t>
            </a:r>
          </a:p>
          <a:p>
            <a:r>
              <a:rPr lang="en-US" dirty="0"/>
              <a:t>People cared if I succeeded</a:t>
            </a:r>
          </a:p>
        </p:txBody>
      </p:sp>
    </p:spTree>
    <p:extLst>
      <p:ext uri="{BB962C8B-B14F-4D97-AF65-F5344CB8AC3E}">
        <p14:creationId xmlns:p14="http://schemas.microsoft.com/office/powerpoint/2010/main" val="223943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54E7-5AC9-4BF8-BD7F-209ACF03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 Poll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84A94-1CCF-406A-9F3F-1E9642072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/>
              <a:t>What is your perception of academic advising &amp; student veterans on your campus? </a:t>
            </a:r>
          </a:p>
          <a:p>
            <a:pPr marL="1085850" lvl="1" indent="-514350">
              <a:buAutoNum type="alphaUcParenR"/>
            </a:pPr>
            <a:r>
              <a:rPr lang="en-US" dirty="0"/>
              <a:t>Advisors are critical to transition, retention &amp; success (moving through)</a:t>
            </a:r>
          </a:p>
          <a:p>
            <a:pPr marL="1085850" lvl="1" indent="-514350">
              <a:buAutoNum type="alphaUcParenR"/>
            </a:pPr>
            <a:r>
              <a:rPr lang="en-US" dirty="0"/>
              <a:t>Advisors advise on curriculum/degree pursuit</a:t>
            </a:r>
          </a:p>
          <a:p>
            <a:pPr marL="1085850" lvl="1" indent="-514350">
              <a:buAutoNum type="alphaUcParenR"/>
            </a:pPr>
            <a:r>
              <a:rPr lang="en-US" dirty="0"/>
              <a:t>Advisors are part of the college experience, but not necessarily of veteran support services </a:t>
            </a:r>
          </a:p>
        </p:txBody>
      </p:sp>
    </p:spTree>
    <p:extLst>
      <p:ext uri="{BB962C8B-B14F-4D97-AF65-F5344CB8AC3E}">
        <p14:creationId xmlns:p14="http://schemas.microsoft.com/office/powerpoint/2010/main" val="3881601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8CD67-40CA-4CD8-A5B0-206D21348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163321"/>
            <a:ext cx="7772400" cy="1362075"/>
          </a:xfrm>
        </p:spPr>
        <p:txBody>
          <a:bodyPr/>
          <a:lstStyle/>
          <a:p>
            <a:pPr algn="ctr"/>
            <a:r>
              <a:rPr lang="en-US" dirty="0"/>
              <a:t>Basic Academic Advising Theories</a:t>
            </a:r>
          </a:p>
        </p:txBody>
      </p:sp>
    </p:spTree>
    <p:extLst>
      <p:ext uri="{BB962C8B-B14F-4D97-AF65-F5344CB8AC3E}">
        <p14:creationId xmlns:p14="http://schemas.microsoft.com/office/powerpoint/2010/main" val="2949646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11A67-DFB2-44B1-BC64-EDC7AF00C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Academic Advising Theories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164C7-0820-449C-947A-66C556524C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Prescriptive Advising </a:t>
            </a:r>
            <a:r>
              <a:rPr lang="en-US" dirty="0"/>
              <a:t>– </a:t>
            </a:r>
            <a:r>
              <a:rPr lang="en-US" i="1" dirty="0"/>
              <a:t>Telling, not relationship based 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b="1" dirty="0"/>
              <a:t>Proactive Advising </a:t>
            </a:r>
            <a:r>
              <a:rPr lang="en-US" dirty="0"/>
              <a:t>(aka intrusive advising) – </a:t>
            </a:r>
            <a:r>
              <a:rPr lang="en-US" i="1" dirty="0"/>
              <a:t>Anticipating needs (time intensive)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b="1" dirty="0"/>
              <a:t>Developmental Advising </a:t>
            </a:r>
            <a:r>
              <a:rPr lang="en-US" dirty="0"/>
              <a:t>– </a:t>
            </a:r>
            <a:r>
              <a:rPr lang="en-US" i="1" dirty="0"/>
              <a:t>Collaborative process focused on student development and growth; relationship based 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b="1" dirty="0"/>
              <a:t>Learning-Centered Advising </a:t>
            </a:r>
            <a:r>
              <a:rPr lang="en-US" dirty="0"/>
              <a:t>– Advising is teaching and is part of the wholistic learning process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b="1" dirty="0"/>
              <a:t>Appreciative Advising</a:t>
            </a:r>
            <a:r>
              <a:rPr lang="en-US" dirty="0"/>
              <a:t> – A relationship (trust), and strengths-based, model that meets students where they are, and seeks to advise what they “have,” what their “needs” are, and what their goals are. (6 phases)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b="1" dirty="0"/>
              <a:t>Strengths-Based Advising </a:t>
            </a:r>
            <a:r>
              <a:rPr lang="en-US" dirty="0"/>
              <a:t>– </a:t>
            </a:r>
            <a:r>
              <a:rPr lang="en-US" i="1" dirty="0"/>
              <a:t>Opposite of proactive advising, focuses on student strengths and applied individually to student goals (aka success) </a:t>
            </a:r>
          </a:p>
        </p:txBody>
      </p:sp>
    </p:spTree>
    <p:extLst>
      <p:ext uri="{BB962C8B-B14F-4D97-AF65-F5344CB8AC3E}">
        <p14:creationId xmlns:p14="http://schemas.microsoft.com/office/powerpoint/2010/main" val="304498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978</Words>
  <Application>Microsoft Office PowerPoint</Application>
  <PresentationFormat>On-screen Show (4:3)</PresentationFormat>
  <Paragraphs>184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Arial</vt:lpstr>
      <vt:lpstr>Open Sans</vt:lpstr>
      <vt:lpstr>Office Theme</vt:lpstr>
      <vt:lpstr>PowerPoint Presentation</vt:lpstr>
      <vt:lpstr>Agenda</vt:lpstr>
      <vt:lpstr>Learning Outcomes</vt:lpstr>
      <vt:lpstr>Meet Your Presenters</vt:lpstr>
      <vt:lpstr>Becoming Academic Advisors</vt:lpstr>
      <vt:lpstr>Becoming Academic Advisors</vt:lpstr>
      <vt:lpstr>Audience Poll </vt:lpstr>
      <vt:lpstr>Basic Academic Advising Theories</vt:lpstr>
      <vt:lpstr>Basic Academic Advising Theories</vt:lpstr>
      <vt:lpstr>Basic Academic Advising Theories</vt:lpstr>
      <vt:lpstr>Audience Poll </vt:lpstr>
      <vt:lpstr>PowerPoint Presentation</vt:lpstr>
      <vt:lpstr>Advising Stereotypes &amp; Other Issues</vt:lpstr>
      <vt:lpstr>Advising Stereotypes &amp; Other Issues</vt:lpstr>
      <vt:lpstr>Reminders</vt:lpstr>
      <vt:lpstr>Takeaways</vt:lpstr>
      <vt:lpstr>PowerPoint Presentation</vt:lpstr>
      <vt:lpstr>Our 5 Advising Principles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NASPA NASPA</dc:creator>
  <cp:lastModifiedBy>Hanes,Crisann</cp:lastModifiedBy>
  <cp:revision>3</cp:revision>
  <dcterms:created xsi:type="dcterms:W3CDTF">2014-12-03T20:08:28Z</dcterms:created>
  <dcterms:modified xsi:type="dcterms:W3CDTF">2021-02-25T20:36:50Z</dcterms:modified>
</cp:coreProperties>
</file>