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70" r:id="rId7"/>
    <p:sldId id="261" r:id="rId8"/>
    <p:sldId id="262" r:id="rId9"/>
    <p:sldId id="264" r:id="rId10"/>
    <p:sldId id="263" r:id="rId11"/>
    <p:sldId id="265" r:id="rId12"/>
    <p:sldId id="266" r:id="rId13"/>
    <p:sldId id="272" r:id="rId14"/>
    <p:sldId id="273" r:id="rId15"/>
    <p:sldId id="267" r:id="rId16"/>
    <p:sldId id="269" r:id="rId17"/>
    <p:sldId id="271" r:id="rId18"/>
  </p:sldIdLst>
  <p:sldSz cx="9144000" cy="6858000" type="screen4x3"/>
  <p:notesSz cx="6858000" cy="9144000"/>
  <p:embeddedFontLst>
    <p:embeddedFont>
      <p:font typeface="Open Sans" panose="020B060402020202020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rf7D7wbYgyvtIW0bKQf2CMqPy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8A39"/>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14"/>
    <p:restoredTop sz="73971"/>
  </p:normalViewPr>
  <p:slideViewPr>
    <p:cSldViewPr snapToGrid="0">
      <p:cViewPr varScale="1">
        <p:scale>
          <a:sx n="64" d="100"/>
          <a:sy n="64" d="100"/>
        </p:scale>
        <p:origin x="95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Sheet7!$C$4</c:f>
              <c:strCache>
                <c:ptCount val="1"/>
                <c:pt idx="0">
                  <c:v>Satisfaction</c:v>
                </c:pt>
              </c:strCache>
            </c:strRef>
          </c:tx>
          <c:spPr>
            <a:solidFill>
              <a:srgbClr val="738A3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Sheet7!$B$5:$B$7</c:f>
              <c:strCache>
                <c:ptCount val="3"/>
                <c:pt idx="0">
                  <c:v>January 
2020
In Person</c:v>
                </c:pt>
                <c:pt idx="1">
                  <c:v>July 
2020
Virtual</c:v>
                </c:pt>
                <c:pt idx="2">
                  <c:v>January 
2021
Virtual</c:v>
                </c:pt>
              </c:strCache>
            </c:strRef>
          </c:cat>
          <c:val>
            <c:numRef>
              <c:f>Sheet7!$C$5:$C$7</c:f>
              <c:numCache>
                <c:formatCode>General</c:formatCode>
                <c:ptCount val="3"/>
                <c:pt idx="0">
                  <c:v>4.5999999999999996</c:v>
                </c:pt>
                <c:pt idx="1">
                  <c:v>4.49</c:v>
                </c:pt>
                <c:pt idx="2">
                  <c:v>4.68</c:v>
                </c:pt>
              </c:numCache>
            </c:numRef>
          </c:val>
          <c:extLst>
            <c:ext xmlns:c16="http://schemas.microsoft.com/office/drawing/2014/chart" uri="{C3380CC4-5D6E-409C-BE32-E72D297353CC}">
              <c16:uniqueId val="{00000000-3C9A-054A-A6C9-26B6CB7A9163}"/>
            </c:ext>
          </c:extLst>
        </c:ser>
        <c:dLbls>
          <c:showLegendKey val="0"/>
          <c:showVal val="0"/>
          <c:showCatName val="0"/>
          <c:showSerName val="0"/>
          <c:showPercent val="0"/>
          <c:showBubbleSize val="0"/>
        </c:dLbls>
        <c:gapWidth val="73"/>
        <c:overlap val="87"/>
        <c:axId val="1650798832"/>
        <c:axId val="1650769248"/>
      </c:barChart>
      <c:catAx>
        <c:axId val="165079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50769248"/>
        <c:crosses val="autoZero"/>
        <c:auto val="1"/>
        <c:lblAlgn val="ctr"/>
        <c:lblOffset val="100"/>
        <c:noMultiLvlLbl val="0"/>
      </c:catAx>
      <c:valAx>
        <c:axId val="1650769248"/>
        <c:scaling>
          <c:orientation val="minMax"/>
          <c:max val="5"/>
          <c:min val="4"/>
        </c:scaling>
        <c:delete val="1"/>
        <c:axPos val="l"/>
        <c:numFmt formatCode="General" sourceLinked="1"/>
        <c:majorTickMark val="none"/>
        <c:minorTickMark val="none"/>
        <c:tickLblPos val="nextTo"/>
        <c:crossAx val="1650798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Sheet8!$C$13</c:f>
              <c:strCache>
                <c:ptCount val="1"/>
                <c:pt idx="0">
                  <c:v>July 2020
Virtual</c:v>
                </c:pt>
              </c:strCache>
            </c:strRef>
          </c:tx>
          <c:spPr>
            <a:solidFill>
              <a:srgbClr val="738A3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Sheet8!$B$14:$B$15</c:f>
              <c:strCache>
                <c:ptCount val="2"/>
                <c:pt idx="0">
                  <c:v>1LT</c:v>
                </c:pt>
                <c:pt idx="1">
                  <c:v>CPT</c:v>
                </c:pt>
              </c:strCache>
            </c:strRef>
          </c:cat>
          <c:val>
            <c:numRef>
              <c:f>Sheet8!$C$14:$C$15</c:f>
              <c:numCache>
                <c:formatCode>0.00</c:formatCode>
                <c:ptCount val="2"/>
                <c:pt idx="0">
                  <c:v>0.77419354838709675</c:v>
                </c:pt>
                <c:pt idx="1">
                  <c:v>1.0555555555555556</c:v>
                </c:pt>
              </c:numCache>
            </c:numRef>
          </c:val>
          <c:extLst>
            <c:ext xmlns:c16="http://schemas.microsoft.com/office/drawing/2014/chart" uri="{C3380CC4-5D6E-409C-BE32-E72D297353CC}">
              <c16:uniqueId val="{00000000-933B-FB4E-9C84-3B2F254F6C2E}"/>
            </c:ext>
          </c:extLst>
        </c:ser>
        <c:ser>
          <c:idx val="1"/>
          <c:order val="1"/>
          <c:tx>
            <c:strRef>
              <c:f>Sheet8!$D$13</c:f>
              <c:strCache>
                <c:ptCount val="1"/>
                <c:pt idx="0">
                  <c:v>January 2021
Virtual</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Sheet8!$B$14:$B$15</c:f>
              <c:strCache>
                <c:ptCount val="2"/>
                <c:pt idx="0">
                  <c:v>1LT</c:v>
                </c:pt>
                <c:pt idx="1">
                  <c:v>CPT</c:v>
                </c:pt>
              </c:strCache>
            </c:strRef>
          </c:cat>
          <c:val>
            <c:numRef>
              <c:f>Sheet8!$D$14:$D$15</c:f>
              <c:numCache>
                <c:formatCode>0.00</c:formatCode>
                <c:ptCount val="2"/>
                <c:pt idx="0">
                  <c:v>1.5</c:v>
                </c:pt>
                <c:pt idx="1">
                  <c:v>2.9090909090909092</c:v>
                </c:pt>
              </c:numCache>
            </c:numRef>
          </c:val>
          <c:extLst>
            <c:ext xmlns:c16="http://schemas.microsoft.com/office/drawing/2014/chart" uri="{C3380CC4-5D6E-409C-BE32-E72D297353CC}">
              <c16:uniqueId val="{00000001-933B-FB4E-9C84-3B2F254F6C2E}"/>
            </c:ext>
          </c:extLst>
        </c:ser>
        <c:dLbls>
          <c:dLblPos val="inEnd"/>
          <c:showLegendKey val="0"/>
          <c:showVal val="1"/>
          <c:showCatName val="0"/>
          <c:showSerName val="0"/>
          <c:showPercent val="0"/>
          <c:showBubbleSize val="0"/>
        </c:dLbls>
        <c:gapWidth val="84"/>
        <c:overlap val="-27"/>
        <c:axId val="1085034176"/>
        <c:axId val="1089651792"/>
      </c:barChart>
      <c:catAx>
        <c:axId val="108503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89651792"/>
        <c:crosses val="autoZero"/>
        <c:auto val="1"/>
        <c:lblAlgn val="ctr"/>
        <c:lblOffset val="100"/>
        <c:noMultiLvlLbl val="0"/>
      </c:catAx>
      <c:valAx>
        <c:axId val="1089651792"/>
        <c:scaling>
          <c:orientation val="minMax"/>
        </c:scaling>
        <c:delete val="1"/>
        <c:axPos val="l"/>
        <c:numFmt formatCode="0.00" sourceLinked="1"/>
        <c:majorTickMark val="none"/>
        <c:minorTickMark val="none"/>
        <c:tickLblPos val="nextTo"/>
        <c:crossAx val="108503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94B75-A06A-2949-B91F-E5B132463406}" type="doc">
      <dgm:prSet loTypeId="urn:microsoft.com/office/officeart/2005/8/layout/list1" loCatId="" qsTypeId="urn:microsoft.com/office/officeart/2005/8/quickstyle/simple2" qsCatId="simple" csTypeId="urn:microsoft.com/office/officeart/2005/8/colors/accent3_2" csCatId="accent3" phldr="1"/>
      <dgm:spPr/>
      <dgm:t>
        <a:bodyPr/>
        <a:lstStyle/>
        <a:p>
          <a:endParaRPr lang="en-US"/>
        </a:p>
      </dgm:t>
    </dgm:pt>
    <dgm:pt modelId="{FAB27B0F-4947-C24B-8723-E8BBC9D6B9C9}">
      <dgm:prSet phldrT="[Text]"/>
      <dgm:spPr>
        <a:solidFill>
          <a:srgbClr val="738A39"/>
        </a:solidFill>
      </dgm:spPr>
      <dgm:t>
        <a:bodyPr/>
        <a:lstStyle/>
        <a:p>
          <a:r>
            <a:rPr lang="en-US" dirty="0"/>
            <a:t>Strategy 2: Root Assignments in Practical Applications</a:t>
          </a:r>
        </a:p>
      </dgm:t>
    </dgm:pt>
    <dgm:pt modelId="{82922DDC-A00C-CD4D-803C-E805C8E77991}" type="parTrans" cxnId="{31F4938B-C935-F94D-A8C2-91B9EF1AA5AB}">
      <dgm:prSet/>
      <dgm:spPr/>
      <dgm:t>
        <a:bodyPr/>
        <a:lstStyle/>
        <a:p>
          <a:endParaRPr lang="en-US"/>
        </a:p>
      </dgm:t>
    </dgm:pt>
    <dgm:pt modelId="{A2451C0E-0EC7-8C41-A228-11C7EDD1C268}" type="sibTrans" cxnId="{31F4938B-C935-F94D-A8C2-91B9EF1AA5AB}">
      <dgm:prSet/>
      <dgm:spPr/>
      <dgm:t>
        <a:bodyPr/>
        <a:lstStyle/>
        <a:p>
          <a:endParaRPr lang="en-US"/>
        </a:p>
      </dgm:t>
    </dgm:pt>
    <dgm:pt modelId="{10B2E47F-62D9-4746-963E-9B354FA97368}">
      <dgm:prSet phldrT="[Text]"/>
      <dgm:spPr>
        <a:solidFill>
          <a:srgbClr val="738A39"/>
        </a:solidFill>
      </dgm:spPr>
      <dgm:t>
        <a:bodyPr/>
        <a:lstStyle/>
        <a:p>
          <a:r>
            <a:rPr lang="en-US" dirty="0"/>
            <a:t>Strategy 3: Show Similarities between Genres</a:t>
          </a:r>
        </a:p>
      </dgm:t>
    </dgm:pt>
    <dgm:pt modelId="{11780955-24F1-0640-85F8-067723D0B823}" type="parTrans" cxnId="{8A1C0CAB-8609-9840-A580-BB92218052F0}">
      <dgm:prSet/>
      <dgm:spPr/>
      <dgm:t>
        <a:bodyPr/>
        <a:lstStyle/>
        <a:p>
          <a:endParaRPr lang="en-US"/>
        </a:p>
      </dgm:t>
    </dgm:pt>
    <dgm:pt modelId="{9CC825C3-F2B1-AD45-BC4F-FE4DD184F98D}" type="sibTrans" cxnId="{8A1C0CAB-8609-9840-A580-BB92218052F0}">
      <dgm:prSet/>
      <dgm:spPr/>
      <dgm:t>
        <a:bodyPr/>
        <a:lstStyle/>
        <a:p>
          <a:endParaRPr lang="en-US"/>
        </a:p>
      </dgm:t>
    </dgm:pt>
    <dgm:pt modelId="{279C74FD-C247-BB4F-AE4F-0CD98364B00E}">
      <dgm:prSet phldrT="[Text]"/>
      <dgm:spPr>
        <a:solidFill>
          <a:srgbClr val="738A39"/>
        </a:solidFill>
      </dgm:spPr>
      <dgm:t>
        <a:bodyPr/>
        <a:lstStyle/>
        <a:p>
          <a:r>
            <a:rPr lang="en-US" dirty="0"/>
            <a:t>Strategy 4: Vary Feedback Formats</a:t>
          </a:r>
        </a:p>
      </dgm:t>
    </dgm:pt>
    <dgm:pt modelId="{F3474864-6DB6-BE4B-92A0-4C99A56461BF}" type="parTrans" cxnId="{633616A0-516B-2D4F-984C-3015BDE06BE5}">
      <dgm:prSet/>
      <dgm:spPr/>
      <dgm:t>
        <a:bodyPr/>
        <a:lstStyle/>
        <a:p>
          <a:endParaRPr lang="en-US"/>
        </a:p>
      </dgm:t>
    </dgm:pt>
    <dgm:pt modelId="{718DEB5A-7FA6-024A-B228-782915BBEC23}" type="sibTrans" cxnId="{633616A0-516B-2D4F-984C-3015BDE06BE5}">
      <dgm:prSet/>
      <dgm:spPr/>
      <dgm:t>
        <a:bodyPr/>
        <a:lstStyle/>
        <a:p>
          <a:endParaRPr lang="en-US"/>
        </a:p>
      </dgm:t>
    </dgm:pt>
    <dgm:pt modelId="{32EDDB27-E9C1-794B-ABF3-F977C28DAF6A}">
      <dgm:prSet phldrT="[Text]"/>
      <dgm:spPr>
        <a:solidFill>
          <a:srgbClr val="738A39"/>
        </a:solidFill>
      </dgm:spPr>
      <dgm:t>
        <a:bodyPr/>
        <a:lstStyle/>
        <a:p>
          <a:r>
            <a:rPr lang="en-US" dirty="0"/>
            <a:t>Strategy 1: Add Purpose to the Assignments with Scaffolding Language</a:t>
          </a:r>
        </a:p>
      </dgm:t>
    </dgm:pt>
    <dgm:pt modelId="{A3747220-F10A-1244-B315-27E5F305855A}" type="parTrans" cxnId="{7141BDA4-D987-8D4E-A352-5D4D132A0B16}">
      <dgm:prSet/>
      <dgm:spPr/>
      <dgm:t>
        <a:bodyPr/>
        <a:lstStyle/>
        <a:p>
          <a:endParaRPr lang="en-US"/>
        </a:p>
      </dgm:t>
    </dgm:pt>
    <dgm:pt modelId="{755AA8EF-D263-A84F-B3B4-51A5E8D18FCF}" type="sibTrans" cxnId="{7141BDA4-D987-8D4E-A352-5D4D132A0B16}">
      <dgm:prSet/>
      <dgm:spPr/>
      <dgm:t>
        <a:bodyPr/>
        <a:lstStyle/>
        <a:p>
          <a:endParaRPr lang="en-US"/>
        </a:p>
      </dgm:t>
    </dgm:pt>
    <dgm:pt modelId="{BBBF307E-D9F7-0249-BF85-C190E7C91CC9}">
      <dgm:prSet phldrT="[Text]"/>
      <dgm:spPr>
        <a:solidFill>
          <a:srgbClr val="738A39"/>
        </a:solidFill>
      </dgm:spPr>
      <dgm:t>
        <a:bodyPr/>
        <a:lstStyle/>
        <a:p>
          <a:r>
            <a:rPr lang="en-US" dirty="0"/>
            <a:t>Strategy 5: Create a “Physical” Space</a:t>
          </a:r>
        </a:p>
      </dgm:t>
    </dgm:pt>
    <dgm:pt modelId="{634B7B0C-377F-7E41-997E-D0A029D5F916}" type="parTrans" cxnId="{CA1D4610-6B73-DC44-B2E4-E12F9D3A3213}">
      <dgm:prSet/>
      <dgm:spPr/>
      <dgm:t>
        <a:bodyPr/>
        <a:lstStyle/>
        <a:p>
          <a:endParaRPr lang="en-US"/>
        </a:p>
      </dgm:t>
    </dgm:pt>
    <dgm:pt modelId="{847ED675-D530-B34A-BFB3-4CE811D4EF42}" type="sibTrans" cxnId="{CA1D4610-6B73-DC44-B2E4-E12F9D3A3213}">
      <dgm:prSet/>
      <dgm:spPr/>
      <dgm:t>
        <a:bodyPr/>
        <a:lstStyle/>
        <a:p>
          <a:endParaRPr lang="en-US"/>
        </a:p>
      </dgm:t>
    </dgm:pt>
    <dgm:pt modelId="{EF2D93C2-0B56-1E48-94F3-3B8ED79B26D4}">
      <dgm:prSet phldrT="[Text]"/>
      <dgm:spPr>
        <a:solidFill>
          <a:srgbClr val="738A39"/>
        </a:solidFill>
      </dgm:spPr>
      <dgm:t>
        <a:bodyPr/>
        <a:lstStyle/>
        <a:p>
          <a:r>
            <a:rPr lang="en-US" dirty="0"/>
            <a:t>Strategy 6: Integrate Academics with Student Affairs</a:t>
          </a:r>
        </a:p>
      </dgm:t>
    </dgm:pt>
    <dgm:pt modelId="{81B1D134-CAEB-AF4B-B342-A0550BD05305}" type="parTrans" cxnId="{0F3772EC-8B4A-D549-BAC3-283E571F154E}">
      <dgm:prSet/>
      <dgm:spPr/>
      <dgm:t>
        <a:bodyPr/>
        <a:lstStyle/>
        <a:p>
          <a:endParaRPr lang="en-US"/>
        </a:p>
      </dgm:t>
    </dgm:pt>
    <dgm:pt modelId="{E384DF4D-1E78-2140-8367-C13566EFA233}" type="sibTrans" cxnId="{0F3772EC-8B4A-D549-BAC3-283E571F154E}">
      <dgm:prSet/>
      <dgm:spPr/>
      <dgm:t>
        <a:bodyPr/>
        <a:lstStyle/>
        <a:p>
          <a:endParaRPr lang="en-US"/>
        </a:p>
      </dgm:t>
    </dgm:pt>
    <dgm:pt modelId="{FD29B9E0-1936-994F-A344-369CF66868D5}">
      <dgm:prSet phldrT="[Text]"/>
      <dgm:spPr>
        <a:solidFill>
          <a:srgbClr val="738A39"/>
        </a:solidFill>
      </dgm:spPr>
      <dgm:t>
        <a:bodyPr/>
        <a:lstStyle/>
        <a:p>
          <a:r>
            <a:rPr lang="en-US" dirty="0"/>
            <a:t>Strategy 7: Continuously Assess and Evaluate</a:t>
          </a:r>
        </a:p>
      </dgm:t>
    </dgm:pt>
    <dgm:pt modelId="{8A4F06F7-84DB-1C4C-8B30-C2FDCB09B8A9}" type="parTrans" cxnId="{A5B7857E-C891-D94C-A213-04E30D846E8C}">
      <dgm:prSet/>
      <dgm:spPr/>
      <dgm:t>
        <a:bodyPr/>
        <a:lstStyle/>
        <a:p>
          <a:endParaRPr lang="en-US"/>
        </a:p>
      </dgm:t>
    </dgm:pt>
    <dgm:pt modelId="{DA9627A9-98F6-1C40-A3A3-92D248557FBA}" type="sibTrans" cxnId="{A5B7857E-C891-D94C-A213-04E30D846E8C}">
      <dgm:prSet/>
      <dgm:spPr/>
      <dgm:t>
        <a:bodyPr/>
        <a:lstStyle/>
        <a:p>
          <a:endParaRPr lang="en-US"/>
        </a:p>
      </dgm:t>
    </dgm:pt>
    <dgm:pt modelId="{548BE812-B0E1-EC40-8331-807FE04214DC}" type="pres">
      <dgm:prSet presAssocID="{3C094B75-A06A-2949-B91F-E5B132463406}" presName="linear" presStyleCnt="0">
        <dgm:presLayoutVars>
          <dgm:dir/>
          <dgm:animLvl val="lvl"/>
          <dgm:resizeHandles val="exact"/>
        </dgm:presLayoutVars>
      </dgm:prSet>
      <dgm:spPr/>
      <dgm:t>
        <a:bodyPr/>
        <a:lstStyle/>
        <a:p>
          <a:endParaRPr lang="en-US"/>
        </a:p>
      </dgm:t>
    </dgm:pt>
    <dgm:pt modelId="{BBB8585A-1661-6A41-832A-7E14D96CA4FD}" type="pres">
      <dgm:prSet presAssocID="{32EDDB27-E9C1-794B-ABF3-F977C28DAF6A}" presName="parentLin" presStyleCnt="0"/>
      <dgm:spPr/>
    </dgm:pt>
    <dgm:pt modelId="{19931631-207A-5240-B677-57136833DCCE}" type="pres">
      <dgm:prSet presAssocID="{32EDDB27-E9C1-794B-ABF3-F977C28DAF6A}" presName="parentLeftMargin" presStyleLbl="node1" presStyleIdx="0" presStyleCnt="7"/>
      <dgm:spPr/>
      <dgm:t>
        <a:bodyPr/>
        <a:lstStyle/>
        <a:p>
          <a:endParaRPr lang="en-US"/>
        </a:p>
      </dgm:t>
    </dgm:pt>
    <dgm:pt modelId="{71C4F74A-34E0-0A41-8360-CAD2F7758EF1}" type="pres">
      <dgm:prSet presAssocID="{32EDDB27-E9C1-794B-ABF3-F977C28DAF6A}" presName="parentText" presStyleLbl="node1" presStyleIdx="0" presStyleCnt="7" custScaleX="131785">
        <dgm:presLayoutVars>
          <dgm:chMax val="0"/>
          <dgm:bulletEnabled val="1"/>
        </dgm:presLayoutVars>
      </dgm:prSet>
      <dgm:spPr/>
      <dgm:t>
        <a:bodyPr/>
        <a:lstStyle/>
        <a:p>
          <a:endParaRPr lang="en-US"/>
        </a:p>
      </dgm:t>
    </dgm:pt>
    <dgm:pt modelId="{E274A673-34EF-DD48-B7C5-BC5B4C4149C1}" type="pres">
      <dgm:prSet presAssocID="{32EDDB27-E9C1-794B-ABF3-F977C28DAF6A}" presName="negativeSpace" presStyleCnt="0"/>
      <dgm:spPr/>
    </dgm:pt>
    <dgm:pt modelId="{29715A2C-F071-6941-82AB-84B9EA5C8E48}" type="pres">
      <dgm:prSet presAssocID="{32EDDB27-E9C1-794B-ABF3-F977C28DAF6A}" presName="childText" presStyleLbl="conFgAcc1" presStyleIdx="0" presStyleCnt="7">
        <dgm:presLayoutVars>
          <dgm:bulletEnabled val="1"/>
        </dgm:presLayoutVars>
      </dgm:prSet>
      <dgm:spPr/>
    </dgm:pt>
    <dgm:pt modelId="{4E5EF539-8F25-7B4D-8471-F883B2B321C8}" type="pres">
      <dgm:prSet presAssocID="{755AA8EF-D263-A84F-B3B4-51A5E8D18FCF}" presName="spaceBetweenRectangles" presStyleCnt="0"/>
      <dgm:spPr/>
    </dgm:pt>
    <dgm:pt modelId="{1ABD3E2E-092E-4D42-8277-B0B283874BD2}" type="pres">
      <dgm:prSet presAssocID="{FAB27B0F-4947-C24B-8723-E8BBC9D6B9C9}" presName="parentLin" presStyleCnt="0"/>
      <dgm:spPr/>
    </dgm:pt>
    <dgm:pt modelId="{B5DDD429-376E-EA45-A1A6-DEDF2FF4C86C}" type="pres">
      <dgm:prSet presAssocID="{FAB27B0F-4947-C24B-8723-E8BBC9D6B9C9}" presName="parentLeftMargin" presStyleLbl="node1" presStyleIdx="0" presStyleCnt="7"/>
      <dgm:spPr/>
      <dgm:t>
        <a:bodyPr/>
        <a:lstStyle/>
        <a:p>
          <a:endParaRPr lang="en-US"/>
        </a:p>
      </dgm:t>
    </dgm:pt>
    <dgm:pt modelId="{BEF7B96F-2BF6-0F4A-961D-9C409DDB4999}" type="pres">
      <dgm:prSet presAssocID="{FAB27B0F-4947-C24B-8723-E8BBC9D6B9C9}" presName="parentText" presStyleLbl="node1" presStyleIdx="1" presStyleCnt="7" custScaleX="131939">
        <dgm:presLayoutVars>
          <dgm:chMax val="0"/>
          <dgm:bulletEnabled val="1"/>
        </dgm:presLayoutVars>
      </dgm:prSet>
      <dgm:spPr/>
      <dgm:t>
        <a:bodyPr/>
        <a:lstStyle/>
        <a:p>
          <a:endParaRPr lang="en-US"/>
        </a:p>
      </dgm:t>
    </dgm:pt>
    <dgm:pt modelId="{A88D4C49-76D1-124F-9EBF-6BBBA4643E94}" type="pres">
      <dgm:prSet presAssocID="{FAB27B0F-4947-C24B-8723-E8BBC9D6B9C9}" presName="negativeSpace" presStyleCnt="0"/>
      <dgm:spPr/>
    </dgm:pt>
    <dgm:pt modelId="{F5D99A97-9B06-654E-A6BE-0EB2384BFCBB}" type="pres">
      <dgm:prSet presAssocID="{FAB27B0F-4947-C24B-8723-E8BBC9D6B9C9}" presName="childText" presStyleLbl="conFgAcc1" presStyleIdx="1" presStyleCnt="7">
        <dgm:presLayoutVars>
          <dgm:bulletEnabled val="1"/>
        </dgm:presLayoutVars>
      </dgm:prSet>
      <dgm:spPr/>
    </dgm:pt>
    <dgm:pt modelId="{87E90D4B-30F4-CC49-8021-E31CAB13FD0D}" type="pres">
      <dgm:prSet presAssocID="{A2451C0E-0EC7-8C41-A228-11C7EDD1C268}" presName="spaceBetweenRectangles" presStyleCnt="0"/>
      <dgm:spPr/>
    </dgm:pt>
    <dgm:pt modelId="{4115CEBB-C607-D740-8760-D9E21B3B2518}" type="pres">
      <dgm:prSet presAssocID="{10B2E47F-62D9-4746-963E-9B354FA97368}" presName="parentLin" presStyleCnt="0"/>
      <dgm:spPr/>
    </dgm:pt>
    <dgm:pt modelId="{76F62A8F-E92B-5D44-B5AD-A2B5EE8A019F}" type="pres">
      <dgm:prSet presAssocID="{10B2E47F-62D9-4746-963E-9B354FA97368}" presName="parentLeftMargin" presStyleLbl="node1" presStyleIdx="1" presStyleCnt="7"/>
      <dgm:spPr/>
      <dgm:t>
        <a:bodyPr/>
        <a:lstStyle/>
        <a:p>
          <a:endParaRPr lang="en-US"/>
        </a:p>
      </dgm:t>
    </dgm:pt>
    <dgm:pt modelId="{1F689C74-6222-A840-957F-8691BADA009E}" type="pres">
      <dgm:prSet presAssocID="{10B2E47F-62D9-4746-963E-9B354FA97368}" presName="parentText" presStyleLbl="node1" presStyleIdx="2" presStyleCnt="7" custScaleX="131939">
        <dgm:presLayoutVars>
          <dgm:chMax val="0"/>
          <dgm:bulletEnabled val="1"/>
        </dgm:presLayoutVars>
      </dgm:prSet>
      <dgm:spPr/>
      <dgm:t>
        <a:bodyPr/>
        <a:lstStyle/>
        <a:p>
          <a:endParaRPr lang="en-US"/>
        </a:p>
      </dgm:t>
    </dgm:pt>
    <dgm:pt modelId="{8051601D-CDAB-B14A-8DFB-41C945084124}" type="pres">
      <dgm:prSet presAssocID="{10B2E47F-62D9-4746-963E-9B354FA97368}" presName="negativeSpace" presStyleCnt="0"/>
      <dgm:spPr/>
    </dgm:pt>
    <dgm:pt modelId="{C9447BD9-797C-0346-98C2-2E713CC97D76}" type="pres">
      <dgm:prSet presAssocID="{10B2E47F-62D9-4746-963E-9B354FA97368}" presName="childText" presStyleLbl="conFgAcc1" presStyleIdx="2" presStyleCnt="7">
        <dgm:presLayoutVars>
          <dgm:bulletEnabled val="1"/>
        </dgm:presLayoutVars>
      </dgm:prSet>
      <dgm:spPr/>
    </dgm:pt>
    <dgm:pt modelId="{89A28DAE-CBAE-6F41-98B1-807012A9FB28}" type="pres">
      <dgm:prSet presAssocID="{9CC825C3-F2B1-AD45-BC4F-FE4DD184F98D}" presName="spaceBetweenRectangles" presStyleCnt="0"/>
      <dgm:spPr/>
    </dgm:pt>
    <dgm:pt modelId="{CBE0CE72-26D8-4D47-A59E-B097739BC1E5}" type="pres">
      <dgm:prSet presAssocID="{279C74FD-C247-BB4F-AE4F-0CD98364B00E}" presName="parentLin" presStyleCnt="0"/>
      <dgm:spPr/>
    </dgm:pt>
    <dgm:pt modelId="{B95BA2E3-31C7-324B-8EF0-267DE4F6F607}" type="pres">
      <dgm:prSet presAssocID="{279C74FD-C247-BB4F-AE4F-0CD98364B00E}" presName="parentLeftMargin" presStyleLbl="node1" presStyleIdx="2" presStyleCnt="7"/>
      <dgm:spPr/>
      <dgm:t>
        <a:bodyPr/>
        <a:lstStyle/>
        <a:p>
          <a:endParaRPr lang="en-US"/>
        </a:p>
      </dgm:t>
    </dgm:pt>
    <dgm:pt modelId="{13F5AA02-A48D-1048-B4F5-C314F1D6BC72}" type="pres">
      <dgm:prSet presAssocID="{279C74FD-C247-BB4F-AE4F-0CD98364B00E}" presName="parentText" presStyleLbl="node1" presStyleIdx="3" presStyleCnt="7" custScaleX="131939">
        <dgm:presLayoutVars>
          <dgm:chMax val="0"/>
          <dgm:bulletEnabled val="1"/>
        </dgm:presLayoutVars>
      </dgm:prSet>
      <dgm:spPr/>
      <dgm:t>
        <a:bodyPr/>
        <a:lstStyle/>
        <a:p>
          <a:endParaRPr lang="en-US"/>
        </a:p>
      </dgm:t>
    </dgm:pt>
    <dgm:pt modelId="{6A9EDB88-92BC-9540-85B8-2463EC67F324}" type="pres">
      <dgm:prSet presAssocID="{279C74FD-C247-BB4F-AE4F-0CD98364B00E}" presName="negativeSpace" presStyleCnt="0"/>
      <dgm:spPr/>
    </dgm:pt>
    <dgm:pt modelId="{D5AA2A6F-F907-E44F-86F3-C83B417099E9}" type="pres">
      <dgm:prSet presAssocID="{279C74FD-C247-BB4F-AE4F-0CD98364B00E}" presName="childText" presStyleLbl="conFgAcc1" presStyleIdx="3" presStyleCnt="7">
        <dgm:presLayoutVars>
          <dgm:bulletEnabled val="1"/>
        </dgm:presLayoutVars>
      </dgm:prSet>
      <dgm:spPr/>
    </dgm:pt>
    <dgm:pt modelId="{E45C5636-B80C-B848-A0E7-84B74345F046}" type="pres">
      <dgm:prSet presAssocID="{718DEB5A-7FA6-024A-B228-782915BBEC23}" presName="spaceBetweenRectangles" presStyleCnt="0"/>
      <dgm:spPr/>
    </dgm:pt>
    <dgm:pt modelId="{F6B8235E-048B-D442-B79B-D72870F7C3D7}" type="pres">
      <dgm:prSet presAssocID="{BBBF307E-D9F7-0249-BF85-C190E7C91CC9}" presName="parentLin" presStyleCnt="0"/>
      <dgm:spPr/>
    </dgm:pt>
    <dgm:pt modelId="{A3FB7B33-B324-E241-A82B-EF76FCE5ABF1}" type="pres">
      <dgm:prSet presAssocID="{BBBF307E-D9F7-0249-BF85-C190E7C91CC9}" presName="parentLeftMargin" presStyleLbl="node1" presStyleIdx="3" presStyleCnt="7"/>
      <dgm:spPr/>
      <dgm:t>
        <a:bodyPr/>
        <a:lstStyle/>
        <a:p>
          <a:endParaRPr lang="en-US"/>
        </a:p>
      </dgm:t>
    </dgm:pt>
    <dgm:pt modelId="{98121339-C8CA-2948-A40D-31F8C59204D8}" type="pres">
      <dgm:prSet presAssocID="{BBBF307E-D9F7-0249-BF85-C190E7C91CC9}" presName="parentText" presStyleLbl="node1" presStyleIdx="4" presStyleCnt="7" custScaleX="131939">
        <dgm:presLayoutVars>
          <dgm:chMax val="0"/>
          <dgm:bulletEnabled val="1"/>
        </dgm:presLayoutVars>
      </dgm:prSet>
      <dgm:spPr/>
      <dgm:t>
        <a:bodyPr/>
        <a:lstStyle/>
        <a:p>
          <a:endParaRPr lang="en-US"/>
        </a:p>
      </dgm:t>
    </dgm:pt>
    <dgm:pt modelId="{F0BAD7CF-5797-EC4D-868D-01C3A80C6759}" type="pres">
      <dgm:prSet presAssocID="{BBBF307E-D9F7-0249-BF85-C190E7C91CC9}" presName="negativeSpace" presStyleCnt="0"/>
      <dgm:spPr/>
    </dgm:pt>
    <dgm:pt modelId="{088663A8-7003-9446-A1D5-71955FD12AB6}" type="pres">
      <dgm:prSet presAssocID="{BBBF307E-D9F7-0249-BF85-C190E7C91CC9}" presName="childText" presStyleLbl="conFgAcc1" presStyleIdx="4" presStyleCnt="7">
        <dgm:presLayoutVars>
          <dgm:bulletEnabled val="1"/>
        </dgm:presLayoutVars>
      </dgm:prSet>
      <dgm:spPr/>
    </dgm:pt>
    <dgm:pt modelId="{86C4E527-DC43-5C41-A035-0D1A9425EBE5}" type="pres">
      <dgm:prSet presAssocID="{847ED675-D530-B34A-BFB3-4CE811D4EF42}" presName="spaceBetweenRectangles" presStyleCnt="0"/>
      <dgm:spPr/>
    </dgm:pt>
    <dgm:pt modelId="{C3231B5F-1FB4-4B4D-ACBF-266BE40616D4}" type="pres">
      <dgm:prSet presAssocID="{EF2D93C2-0B56-1E48-94F3-3B8ED79B26D4}" presName="parentLin" presStyleCnt="0"/>
      <dgm:spPr/>
    </dgm:pt>
    <dgm:pt modelId="{7438C97F-C136-324D-AC39-274556A2828F}" type="pres">
      <dgm:prSet presAssocID="{EF2D93C2-0B56-1E48-94F3-3B8ED79B26D4}" presName="parentLeftMargin" presStyleLbl="node1" presStyleIdx="4" presStyleCnt="7"/>
      <dgm:spPr/>
      <dgm:t>
        <a:bodyPr/>
        <a:lstStyle/>
        <a:p>
          <a:endParaRPr lang="en-US"/>
        </a:p>
      </dgm:t>
    </dgm:pt>
    <dgm:pt modelId="{DDE87E46-27B8-934F-A997-F6C962F3AD21}" type="pres">
      <dgm:prSet presAssocID="{EF2D93C2-0B56-1E48-94F3-3B8ED79B26D4}" presName="parentText" presStyleLbl="node1" presStyleIdx="5" presStyleCnt="7" custScaleX="131939">
        <dgm:presLayoutVars>
          <dgm:chMax val="0"/>
          <dgm:bulletEnabled val="1"/>
        </dgm:presLayoutVars>
      </dgm:prSet>
      <dgm:spPr/>
      <dgm:t>
        <a:bodyPr/>
        <a:lstStyle/>
        <a:p>
          <a:endParaRPr lang="en-US"/>
        </a:p>
      </dgm:t>
    </dgm:pt>
    <dgm:pt modelId="{BE1194CB-7449-DF44-AB4E-69F2C4655BE0}" type="pres">
      <dgm:prSet presAssocID="{EF2D93C2-0B56-1E48-94F3-3B8ED79B26D4}" presName="negativeSpace" presStyleCnt="0"/>
      <dgm:spPr/>
    </dgm:pt>
    <dgm:pt modelId="{E8C7CDE5-C2B5-6E49-9028-FC116CE213A2}" type="pres">
      <dgm:prSet presAssocID="{EF2D93C2-0B56-1E48-94F3-3B8ED79B26D4}" presName="childText" presStyleLbl="conFgAcc1" presStyleIdx="5" presStyleCnt="7">
        <dgm:presLayoutVars>
          <dgm:bulletEnabled val="1"/>
        </dgm:presLayoutVars>
      </dgm:prSet>
      <dgm:spPr/>
    </dgm:pt>
    <dgm:pt modelId="{3D108502-4222-6E4C-BD20-C8A20CA6C567}" type="pres">
      <dgm:prSet presAssocID="{E384DF4D-1E78-2140-8367-C13566EFA233}" presName="spaceBetweenRectangles" presStyleCnt="0"/>
      <dgm:spPr/>
    </dgm:pt>
    <dgm:pt modelId="{E0968EA0-710E-BF4D-8DC2-93A2D2FD404F}" type="pres">
      <dgm:prSet presAssocID="{FD29B9E0-1936-994F-A344-369CF66868D5}" presName="parentLin" presStyleCnt="0"/>
      <dgm:spPr/>
    </dgm:pt>
    <dgm:pt modelId="{C676DA94-4035-0A49-BD98-EE43D869D9E0}" type="pres">
      <dgm:prSet presAssocID="{FD29B9E0-1936-994F-A344-369CF66868D5}" presName="parentLeftMargin" presStyleLbl="node1" presStyleIdx="5" presStyleCnt="7"/>
      <dgm:spPr/>
      <dgm:t>
        <a:bodyPr/>
        <a:lstStyle/>
        <a:p>
          <a:endParaRPr lang="en-US"/>
        </a:p>
      </dgm:t>
    </dgm:pt>
    <dgm:pt modelId="{44A951A6-3C27-D64C-AE0C-2AEE992020FE}" type="pres">
      <dgm:prSet presAssocID="{FD29B9E0-1936-994F-A344-369CF66868D5}" presName="parentText" presStyleLbl="node1" presStyleIdx="6" presStyleCnt="7" custScaleX="132384">
        <dgm:presLayoutVars>
          <dgm:chMax val="0"/>
          <dgm:bulletEnabled val="1"/>
        </dgm:presLayoutVars>
      </dgm:prSet>
      <dgm:spPr/>
      <dgm:t>
        <a:bodyPr/>
        <a:lstStyle/>
        <a:p>
          <a:endParaRPr lang="en-US"/>
        </a:p>
      </dgm:t>
    </dgm:pt>
    <dgm:pt modelId="{094A74A2-F0AE-B843-9BD9-A1E5F961ABB6}" type="pres">
      <dgm:prSet presAssocID="{FD29B9E0-1936-994F-A344-369CF66868D5}" presName="negativeSpace" presStyleCnt="0"/>
      <dgm:spPr/>
    </dgm:pt>
    <dgm:pt modelId="{C7756C58-7366-274D-897B-1694587A4B80}" type="pres">
      <dgm:prSet presAssocID="{FD29B9E0-1936-994F-A344-369CF66868D5}" presName="childText" presStyleLbl="conFgAcc1" presStyleIdx="6" presStyleCnt="7">
        <dgm:presLayoutVars>
          <dgm:bulletEnabled val="1"/>
        </dgm:presLayoutVars>
      </dgm:prSet>
      <dgm:spPr/>
    </dgm:pt>
  </dgm:ptLst>
  <dgm:cxnLst>
    <dgm:cxn modelId="{96EB726D-D70A-6E47-B994-3F078C0AA51E}" type="presOf" srcId="{279C74FD-C247-BB4F-AE4F-0CD98364B00E}" destId="{B95BA2E3-31C7-324B-8EF0-267DE4F6F607}" srcOrd="0" destOrd="0" presId="urn:microsoft.com/office/officeart/2005/8/layout/list1"/>
    <dgm:cxn modelId="{50B73F41-B973-9D4E-B82A-8B809DCC62AD}" type="presOf" srcId="{32EDDB27-E9C1-794B-ABF3-F977C28DAF6A}" destId="{19931631-207A-5240-B677-57136833DCCE}" srcOrd="0" destOrd="0" presId="urn:microsoft.com/office/officeart/2005/8/layout/list1"/>
    <dgm:cxn modelId="{C96134A9-8FEB-1841-B56B-52508A2B20F2}" type="presOf" srcId="{BBBF307E-D9F7-0249-BF85-C190E7C91CC9}" destId="{98121339-C8CA-2948-A40D-31F8C59204D8}" srcOrd="1" destOrd="0" presId="urn:microsoft.com/office/officeart/2005/8/layout/list1"/>
    <dgm:cxn modelId="{F94AE1F2-5507-AA46-9AE9-8094190BFE23}" type="presOf" srcId="{10B2E47F-62D9-4746-963E-9B354FA97368}" destId="{1F689C74-6222-A840-957F-8691BADA009E}" srcOrd="1" destOrd="0" presId="urn:microsoft.com/office/officeart/2005/8/layout/list1"/>
    <dgm:cxn modelId="{31F4938B-C935-F94D-A8C2-91B9EF1AA5AB}" srcId="{3C094B75-A06A-2949-B91F-E5B132463406}" destId="{FAB27B0F-4947-C24B-8723-E8BBC9D6B9C9}" srcOrd="1" destOrd="0" parTransId="{82922DDC-A00C-CD4D-803C-E805C8E77991}" sibTransId="{A2451C0E-0EC7-8C41-A228-11C7EDD1C268}"/>
    <dgm:cxn modelId="{FF1D27A0-DDC9-F04A-92DA-1BDDDD63496C}" type="presOf" srcId="{FD29B9E0-1936-994F-A344-369CF66868D5}" destId="{C676DA94-4035-0A49-BD98-EE43D869D9E0}" srcOrd="0" destOrd="0" presId="urn:microsoft.com/office/officeart/2005/8/layout/list1"/>
    <dgm:cxn modelId="{FD0B9287-271C-7D45-8F43-03DCF8A906DA}" type="presOf" srcId="{10B2E47F-62D9-4746-963E-9B354FA97368}" destId="{76F62A8F-E92B-5D44-B5AD-A2B5EE8A019F}" srcOrd="0" destOrd="0" presId="urn:microsoft.com/office/officeart/2005/8/layout/list1"/>
    <dgm:cxn modelId="{2F20D155-AC91-374D-9994-293964D94444}" type="presOf" srcId="{FAB27B0F-4947-C24B-8723-E8BBC9D6B9C9}" destId="{B5DDD429-376E-EA45-A1A6-DEDF2FF4C86C}" srcOrd="0" destOrd="0" presId="urn:microsoft.com/office/officeart/2005/8/layout/list1"/>
    <dgm:cxn modelId="{DEFF5BA2-4E98-FD4D-AD6B-30E51071B3C8}" type="presOf" srcId="{EF2D93C2-0B56-1E48-94F3-3B8ED79B26D4}" destId="{7438C97F-C136-324D-AC39-274556A2828F}" srcOrd="0" destOrd="0" presId="urn:microsoft.com/office/officeart/2005/8/layout/list1"/>
    <dgm:cxn modelId="{31B84353-1915-4C41-82CA-A7B214975B0F}" type="presOf" srcId="{32EDDB27-E9C1-794B-ABF3-F977C28DAF6A}" destId="{71C4F74A-34E0-0A41-8360-CAD2F7758EF1}" srcOrd="1" destOrd="0" presId="urn:microsoft.com/office/officeart/2005/8/layout/list1"/>
    <dgm:cxn modelId="{8A1C0CAB-8609-9840-A580-BB92218052F0}" srcId="{3C094B75-A06A-2949-B91F-E5B132463406}" destId="{10B2E47F-62D9-4746-963E-9B354FA97368}" srcOrd="2" destOrd="0" parTransId="{11780955-24F1-0640-85F8-067723D0B823}" sibTransId="{9CC825C3-F2B1-AD45-BC4F-FE4DD184F98D}"/>
    <dgm:cxn modelId="{865C1E93-BDD8-2943-A394-CD7EA57571A5}" type="presOf" srcId="{FD29B9E0-1936-994F-A344-369CF66868D5}" destId="{44A951A6-3C27-D64C-AE0C-2AEE992020FE}" srcOrd="1" destOrd="0" presId="urn:microsoft.com/office/officeart/2005/8/layout/list1"/>
    <dgm:cxn modelId="{12BF55F1-7EAC-E14A-BD66-F41FCF6463CD}" type="presOf" srcId="{EF2D93C2-0B56-1E48-94F3-3B8ED79B26D4}" destId="{DDE87E46-27B8-934F-A997-F6C962F3AD21}" srcOrd="1" destOrd="0" presId="urn:microsoft.com/office/officeart/2005/8/layout/list1"/>
    <dgm:cxn modelId="{4B07C41C-88A5-D241-890B-450EA13A17BC}" type="presOf" srcId="{BBBF307E-D9F7-0249-BF85-C190E7C91CC9}" destId="{A3FB7B33-B324-E241-A82B-EF76FCE5ABF1}" srcOrd="0" destOrd="0" presId="urn:microsoft.com/office/officeart/2005/8/layout/list1"/>
    <dgm:cxn modelId="{633616A0-516B-2D4F-984C-3015BDE06BE5}" srcId="{3C094B75-A06A-2949-B91F-E5B132463406}" destId="{279C74FD-C247-BB4F-AE4F-0CD98364B00E}" srcOrd="3" destOrd="0" parTransId="{F3474864-6DB6-BE4B-92A0-4C99A56461BF}" sibTransId="{718DEB5A-7FA6-024A-B228-782915BBEC23}"/>
    <dgm:cxn modelId="{88B79E9E-9A91-EA48-8CA1-5C624386B235}" type="presOf" srcId="{279C74FD-C247-BB4F-AE4F-0CD98364B00E}" destId="{13F5AA02-A48D-1048-B4F5-C314F1D6BC72}" srcOrd="1" destOrd="0" presId="urn:microsoft.com/office/officeart/2005/8/layout/list1"/>
    <dgm:cxn modelId="{899E75EB-57A1-C842-BE9B-B1D9220A3CAE}" type="presOf" srcId="{3C094B75-A06A-2949-B91F-E5B132463406}" destId="{548BE812-B0E1-EC40-8331-807FE04214DC}" srcOrd="0" destOrd="0" presId="urn:microsoft.com/office/officeart/2005/8/layout/list1"/>
    <dgm:cxn modelId="{7141BDA4-D987-8D4E-A352-5D4D132A0B16}" srcId="{3C094B75-A06A-2949-B91F-E5B132463406}" destId="{32EDDB27-E9C1-794B-ABF3-F977C28DAF6A}" srcOrd="0" destOrd="0" parTransId="{A3747220-F10A-1244-B315-27E5F305855A}" sibTransId="{755AA8EF-D263-A84F-B3B4-51A5E8D18FCF}"/>
    <dgm:cxn modelId="{A5B7857E-C891-D94C-A213-04E30D846E8C}" srcId="{3C094B75-A06A-2949-B91F-E5B132463406}" destId="{FD29B9E0-1936-994F-A344-369CF66868D5}" srcOrd="6" destOrd="0" parTransId="{8A4F06F7-84DB-1C4C-8B30-C2FDCB09B8A9}" sibTransId="{DA9627A9-98F6-1C40-A3A3-92D248557FBA}"/>
    <dgm:cxn modelId="{CA1D4610-6B73-DC44-B2E4-E12F9D3A3213}" srcId="{3C094B75-A06A-2949-B91F-E5B132463406}" destId="{BBBF307E-D9F7-0249-BF85-C190E7C91CC9}" srcOrd="4" destOrd="0" parTransId="{634B7B0C-377F-7E41-997E-D0A029D5F916}" sibTransId="{847ED675-D530-B34A-BFB3-4CE811D4EF42}"/>
    <dgm:cxn modelId="{C67CEDEF-528F-504C-81AB-F4017BB973F5}" type="presOf" srcId="{FAB27B0F-4947-C24B-8723-E8BBC9D6B9C9}" destId="{BEF7B96F-2BF6-0F4A-961D-9C409DDB4999}" srcOrd="1" destOrd="0" presId="urn:microsoft.com/office/officeart/2005/8/layout/list1"/>
    <dgm:cxn modelId="{0F3772EC-8B4A-D549-BAC3-283E571F154E}" srcId="{3C094B75-A06A-2949-B91F-E5B132463406}" destId="{EF2D93C2-0B56-1E48-94F3-3B8ED79B26D4}" srcOrd="5" destOrd="0" parTransId="{81B1D134-CAEB-AF4B-B342-A0550BD05305}" sibTransId="{E384DF4D-1E78-2140-8367-C13566EFA233}"/>
    <dgm:cxn modelId="{7D4C12F5-1536-2146-9A6E-22DD78382FC6}" type="presParOf" srcId="{548BE812-B0E1-EC40-8331-807FE04214DC}" destId="{BBB8585A-1661-6A41-832A-7E14D96CA4FD}" srcOrd="0" destOrd="0" presId="urn:microsoft.com/office/officeart/2005/8/layout/list1"/>
    <dgm:cxn modelId="{67EEB2B7-9258-9441-B6F6-568DF54AFF27}" type="presParOf" srcId="{BBB8585A-1661-6A41-832A-7E14D96CA4FD}" destId="{19931631-207A-5240-B677-57136833DCCE}" srcOrd="0" destOrd="0" presId="urn:microsoft.com/office/officeart/2005/8/layout/list1"/>
    <dgm:cxn modelId="{E9024BE1-83C8-8249-9036-C0AA71A26393}" type="presParOf" srcId="{BBB8585A-1661-6A41-832A-7E14D96CA4FD}" destId="{71C4F74A-34E0-0A41-8360-CAD2F7758EF1}" srcOrd="1" destOrd="0" presId="urn:microsoft.com/office/officeart/2005/8/layout/list1"/>
    <dgm:cxn modelId="{C6441612-78C5-AB4C-B7A7-93344D3658A1}" type="presParOf" srcId="{548BE812-B0E1-EC40-8331-807FE04214DC}" destId="{E274A673-34EF-DD48-B7C5-BC5B4C4149C1}" srcOrd="1" destOrd="0" presId="urn:microsoft.com/office/officeart/2005/8/layout/list1"/>
    <dgm:cxn modelId="{F1072BBB-63E4-2744-AF65-5BBC6DDB06CB}" type="presParOf" srcId="{548BE812-B0E1-EC40-8331-807FE04214DC}" destId="{29715A2C-F071-6941-82AB-84B9EA5C8E48}" srcOrd="2" destOrd="0" presId="urn:microsoft.com/office/officeart/2005/8/layout/list1"/>
    <dgm:cxn modelId="{E2C8C00A-EF21-EE42-B1DA-8758A701F090}" type="presParOf" srcId="{548BE812-B0E1-EC40-8331-807FE04214DC}" destId="{4E5EF539-8F25-7B4D-8471-F883B2B321C8}" srcOrd="3" destOrd="0" presId="urn:microsoft.com/office/officeart/2005/8/layout/list1"/>
    <dgm:cxn modelId="{1D384190-95B7-AB43-A73A-369FACB06432}" type="presParOf" srcId="{548BE812-B0E1-EC40-8331-807FE04214DC}" destId="{1ABD3E2E-092E-4D42-8277-B0B283874BD2}" srcOrd="4" destOrd="0" presId="urn:microsoft.com/office/officeart/2005/8/layout/list1"/>
    <dgm:cxn modelId="{60E3F58C-2279-834B-AB95-6BADCD6043FD}" type="presParOf" srcId="{1ABD3E2E-092E-4D42-8277-B0B283874BD2}" destId="{B5DDD429-376E-EA45-A1A6-DEDF2FF4C86C}" srcOrd="0" destOrd="0" presId="urn:microsoft.com/office/officeart/2005/8/layout/list1"/>
    <dgm:cxn modelId="{9B3D5CEA-19BB-B64D-A0B4-A8CBFCED2737}" type="presParOf" srcId="{1ABD3E2E-092E-4D42-8277-B0B283874BD2}" destId="{BEF7B96F-2BF6-0F4A-961D-9C409DDB4999}" srcOrd="1" destOrd="0" presId="urn:microsoft.com/office/officeart/2005/8/layout/list1"/>
    <dgm:cxn modelId="{7C551CF7-7FB5-F842-A97C-336FD8FAFA95}" type="presParOf" srcId="{548BE812-B0E1-EC40-8331-807FE04214DC}" destId="{A88D4C49-76D1-124F-9EBF-6BBBA4643E94}" srcOrd="5" destOrd="0" presId="urn:microsoft.com/office/officeart/2005/8/layout/list1"/>
    <dgm:cxn modelId="{EA44E80F-BB11-6F40-8619-DEC906ADB7DA}" type="presParOf" srcId="{548BE812-B0E1-EC40-8331-807FE04214DC}" destId="{F5D99A97-9B06-654E-A6BE-0EB2384BFCBB}" srcOrd="6" destOrd="0" presId="urn:microsoft.com/office/officeart/2005/8/layout/list1"/>
    <dgm:cxn modelId="{EF1954A7-7730-BD48-8AD4-3F9C50204CB3}" type="presParOf" srcId="{548BE812-B0E1-EC40-8331-807FE04214DC}" destId="{87E90D4B-30F4-CC49-8021-E31CAB13FD0D}" srcOrd="7" destOrd="0" presId="urn:microsoft.com/office/officeart/2005/8/layout/list1"/>
    <dgm:cxn modelId="{F400703A-EA64-6A4A-81C2-5AEA1203A277}" type="presParOf" srcId="{548BE812-B0E1-EC40-8331-807FE04214DC}" destId="{4115CEBB-C607-D740-8760-D9E21B3B2518}" srcOrd="8" destOrd="0" presId="urn:microsoft.com/office/officeart/2005/8/layout/list1"/>
    <dgm:cxn modelId="{2054A663-9DFE-1B4E-827A-214254E1428D}" type="presParOf" srcId="{4115CEBB-C607-D740-8760-D9E21B3B2518}" destId="{76F62A8F-E92B-5D44-B5AD-A2B5EE8A019F}" srcOrd="0" destOrd="0" presId="urn:microsoft.com/office/officeart/2005/8/layout/list1"/>
    <dgm:cxn modelId="{FE4E5533-058F-8948-89E9-69A95D63CD6D}" type="presParOf" srcId="{4115CEBB-C607-D740-8760-D9E21B3B2518}" destId="{1F689C74-6222-A840-957F-8691BADA009E}" srcOrd="1" destOrd="0" presId="urn:microsoft.com/office/officeart/2005/8/layout/list1"/>
    <dgm:cxn modelId="{07D09148-36AF-A245-A8C4-18DFEC138859}" type="presParOf" srcId="{548BE812-B0E1-EC40-8331-807FE04214DC}" destId="{8051601D-CDAB-B14A-8DFB-41C945084124}" srcOrd="9" destOrd="0" presId="urn:microsoft.com/office/officeart/2005/8/layout/list1"/>
    <dgm:cxn modelId="{FF114F9A-525C-5E4F-8A63-E4B663C0C0C0}" type="presParOf" srcId="{548BE812-B0E1-EC40-8331-807FE04214DC}" destId="{C9447BD9-797C-0346-98C2-2E713CC97D76}" srcOrd="10" destOrd="0" presId="urn:microsoft.com/office/officeart/2005/8/layout/list1"/>
    <dgm:cxn modelId="{9B4091A5-9464-1B4B-B8EE-14558DA049D8}" type="presParOf" srcId="{548BE812-B0E1-EC40-8331-807FE04214DC}" destId="{89A28DAE-CBAE-6F41-98B1-807012A9FB28}" srcOrd="11" destOrd="0" presId="urn:microsoft.com/office/officeart/2005/8/layout/list1"/>
    <dgm:cxn modelId="{5055210D-4619-714D-82A9-B7A87F66F63D}" type="presParOf" srcId="{548BE812-B0E1-EC40-8331-807FE04214DC}" destId="{CBE0CE72-26D8-4D47-A59E-B097739BC1E5}" srcOrd="12" destOrd="0" presId="urn:microsoft.com/office/officeart/2005/8/layout/list1"/>
    <dgm:cxn modelId="{CCEFCC2E-A836-B642-AA71-B8DDA8D9DC82}" type="presParOf" srcId="{CBE0CE72-26D8-4D47-A59E-B097739BC1E5}" destId="{B95BA2E3-31C7-324B-8EF0-267DE4F6F607}" srcOrd="0" destOrd="0" presId="urn:microsoft.com/office/officeart/2005/8/layout/list1"/>
    <dgm:cxn modelId="{CB831EFE-E787-C044-8ACB-97BC5AA10120}" type="presParOf" srcId="{CBE0CE72-26D8-4D47-A59E-B097739BC1E5}" destId="{13F5AA02-A48D-1048-B4F5-C314F1D6BC72}" srcOrd="1" destOrd="0" presId="urn:microsoft.com/office/officeart/2005/8/layout/list1"/>
    <dgm:cxn modelId="{11A22EBB-8945-5346-ABFE-3C758D589DC7}" type="presParOf" srcId="{548BE812-B0E1-EC40-8331-807FE04214DC}" destId="{6A9EDB88-92BC-9540-85B8-2463EC67F324}" srcOrd="13" destOrd="0" presId="urn:microsoft.com/office/officeart/2005/8/layout/list1"/>
    <dgm:cxn modelId="{7CCE9CD8-C701-A54A-847E-4D60C50A6DB1}" type="presParOf" srcId="{548BE812-B0E1-EC40-8331-807FE04214DC}" destId="{D5AA2A6F-F907-E44F-86F3-C83B417099E9}" srcOrd="14" destOrd="0" presId="urn:microsoft.com/office/officeart/2005/8/layout/list1"/>
    <dgm:cxn modelId="{627B1E4B-6C27-D34A-855F-810811B06412}" type="presParOf" srcId="{548BE812-B0E1-EC40-8331-807FE04214DC}" destId="{E45C5636-B80C-B848-A0E7-84B74345F046}" srcOrd="15" destOrd="0" presId="urn:microsoft.com/office/officeart/2005/8/layout/list1"/>
    <dgm:cxn modelId="{674B2EB2-F779-794B-859B-A225941DB75A}" type="presParOf" srcId="{548BE812-B0E1-EC40-8331-807FE04214DC}" destId="{F6B8235E-048B-D442-B79B-D72870F7C3D7}" srcOrd="16" destOrd="0" presId="urn:microsoft.com/office/officeart/2005/8/layout/list1"/>
    <dgm:cxn modelId="{8A97BBFE-B899-0543-888C-436D8DEBE6A5}" type="presParOf" srcId="{F6B8235E-048B-D442-B79B-D72870F7C3D7}" destId="{A3FB7B33-B324-E241-A82B-EF76FCE5ABF1}" srcOrd="0" destOrd="0" presId="urn:microsoft.com/office/officeart/2005/8/layout/list1"/>
    <dgm:cxn modelId="{E5BECD0B-1A8C-E143-8356-E9DDB1F69E38}" type="presParOf" srcId="{F6B8235E-048B-D442-B79B-D72870F7C3D7}" destId="{98121339-C8CA-2948-A40D-31F8C59204D8}" srcOrd="1" destOrd="0" presId="urn:microsoft.com/office/officeart/2005/8/layout/list1"/>
    <dgm:cxn modelId="{A239D58D-21D6-7D40-9F20-82869249B70C}" type="presParOf" srcId="{548BE812-B0E1-EC40-8331-807FE04214DC}" destId="{F0BAD7CF-5797-EC4D-868D-01C3A80C6759}" srcOrd="17" destOrd="0" presId="urn:microsoft.com/office/officeart/2005/8/layout/list1"/>
    <dgm:cxn modelId="{02012EF1-F714-4546-8295-AC1A3BC36FF8}" type="presParOf" srcId="{548BE812-B0E1-EC40-8331-807FE04214DC}" destId="{088663A8-7003-9446-A1D5-71955FD12AB6}" srcOrd="18" destOrd="0" presId="urn:microsoft.com/office/officeart/2005/8/layout/list1"/>
    <dgm:cxn modelId="{6719D13B-3F4F-354D-AAB7-555790E10F79}" type="presParOf" srcId="{548BE812-B0E1-EC40-8331-807FE04214DC}" destId="{86C4E527-DC43-5C41-A035-0D1A9425EBE5}" srcOrd="19" destOrd="0" presId="urn:microsoft.com/office/officeart/2005/8/layout/list1"/>
    <dgm:cxn modelId="{2D32C94E-B3CE-EC45-BDF0-9054A1DA4E94}" type="presParOf" srcId="{548BE812-B0E1-EC40-8331-807FE04214DC}" destId="{C3231B5F-1FB4-4B4D-ACBF-266BE40616D4}" srcOrd="20" destOrd="0" presId="urn:microsoft.com/office/officeart/2005/8/layout/list1"/>
    <dgm:cxn modelId="{5C97C85E-B7A6-934B-B018-8BF8E6893181}" type="presParOf" srcId="{C3231B5F-1FB4-4B4D-ACBF-266BE40616D4}" destId="{7438C97F-C136-324D-AC39-274556A2828F}" srcOrd="0" destOrd="0" presId="urn:microsoft.com/office/officeart/2005/8/layout/list1"/>
    <dgm:cxn modelId="{E7DEAB9C-1D39-0041-9240-D0B66FC1D268}" type="presParOf" srcId="{C3231B5F-1FB4-4B4D-ACBF-266BE40616D4}" destId="{DDE87E46-27B8-934F-A997-F6C962F3AD21}" srcOrd="1" destOrd="0" presId="urn:microsoft.com/office/officeart/2005/8/layout/list1"/>
    <dgm:cxn modelId="{AB5E8F0A-7FBD-E847-9F5C-1951437114AC}" type="presParOf" srcId="{548BE812-B0E1-EC40-8331-807FE04214DC}" destId="{BE1194CB-7449-DF44-AB4E-69F2C4655BE0}" srcOrd="21" destOrd="0" presId="urn:microsoft.com/office/officeart/2005/8/layout/list1"/>
    <dgm:cxn modelId="{E55FC546-D423-8B4D-9062-93FB88DB6C74}" type="presParOf" srcId="{548BE812-B0E1-EC40-8331-807FE04214DC}" destId="{E8C7CDE5-C2B5-6E49-9028-FC116CE213A2}" srcOrd="22" destOrd="0" presId="urn:microsoft.com/office/officeart/2005/8/layout/list1"/>
    <dgm:cxn modelId="{1C5CB208-8ED0-044A-808E-E80645C0C06F}" type="presParOf" srcId="{548BE812-B0E1-EC40-8331-807FE04214DC}" destId="{3D108502-4222-6E4C-BD20-C8A20CA6C567}" srcOrd="23" destOrd="0" presId="urn:microsoft.com/office/officeart/2005/8/layout/list1"/>
    <dgm:cxn modelId="{785C82CB-4209-2649-92DE-70D3CCF9CDB5}" type="presParOf" srcId="{548BE812-B0E1-EC40-8331-807FE04214DC}" destId="{E0968EA0-710E-BF4D-8DC2-93A2D2FD404F}" srcOrd="24" destOrd="0" presId="urn:microsoft.com/office/officeart/2005/8/layout/list1"/>
    <dgm:cxn modelId="{70783054-3E56-3A42-896C-3280FDEDA3C6}" type="presParOf" srcId="{E0968EA0-710E-BF4D-8DC2-93A2D2FD404F}" destId="{C676DA94-4035-0A49-BD98-EE43D869D9E0}" srcOrd="0" destOrd="0" presId="urn:microsoft.com/office/officeart/2005/8/layout/list1"/>
    <dgm:cxn modelId="{B0B87EA4-87A6-7D49-A082-3EB31F13D0B9}" type="presParOf" srcId="{E0968EA0-710E-BF4D-8DC2-93A2D2FD404F}" destId="{44A951A6-3C27-D64C-AE0C-2AEE992020FE}" srcOrd="1" destOrd="0" presId="urn:microsoft.com/office/officeart/2005/8/layout/list1"/>
    <dgm:cxn modelId="{344F2FA4-75ED-A244-8362-7CF892DB4689}" type="presParOf" srcId="{548BE812-B0E1-EC40-8331-807FE04214DC}" destId="{094A74A2-F0AE-B843-9BD9-A1E5F961ABB6}" srcOrd="25" destOrd="0" presId="urn:microsoft.com/office/officeart/2005/8/layout/list1"/>
    <dgm:cxn modelId="{9C88CC2C-DE74-7A41-86B5-430483361CD6}" type="presParOf" srcId="{548BE812-B0E1-EC40-8331-807FE04214DC}" destId="{C7756C58-7366-274D-897B-1694587A4B80}"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34ABA-EC2B-EE48-8FB1-448058AF22AE}" type="doc">
      <dgm:prSet loTypeId="urn:microsoft.com/office/officeart/2008/layout/VerticalCurvedList" loCatId="" qsTypeId="urn:microsoft.com/office/officeart/2005/8/quickstyle/3d2" qsCatId="3D" csTypeId="urn:microsoft.com/office/officeart/2005/8/colors/accent3_1" csCatId="accent3" phldr="1"/>
      <dgm:spPr/>
      <dgm:t>
        <a:bodyPr/>
        <a:lstStyle/>
        <a:p>
          <a:endParaRPr lang="en-US"/>
        </a:p>
      </dgm:t>
    </dgm:pt>
    <dgm:pt modelId="{87F0A403-8809-CF42-BECE-172F0475125B}">
      <dgm:prSet phldrT="[Text]"/>
      <dgm:spPr/>
      <dgm:t>
        <a:bodyPr/>
        <a:lstStyle/>
        <a:p>
          <a:r>
            <a:rPr lang="en-US" dirty="0"/>
            <a:t>Facilitated admissions process</a:t>
          </a:r>
        </a:p>
      </dgm:t>
    </dgm:pt>
    <dgm:pt modelId="{C2CFD4FC-8EEB-C543-8854-2883CD5878B4}" type="parTrans" cxnId="{69AF10CE-8BE4-6749-9704-65E609A4D55C}">
      <dgm:prSet/>
      <dgm:spPr/>
      <dgm:t>
        <a:bodyPr/>
        <a:lstStyle/>
        <a:p>
          <a:endParaRPr lang="en-US"/>
        </a:p>
      </dgm:t>
    </dgm:pt>
    <dgm:pt modelId="{66C6FA35-1E6F-A54B-AF03-0257CDA4C064}" type="sibTrans" cxnId="{69AF10CE-8BE4-6749-9704-65E609A4D55C}">
      <dgm:prSet/>
      <dgm:spPr/>
      <dgm:t>
        <a:bodyPr/>
        <a:lstStyle/>
        <a:p>
          <a:endParaRPr lang="en-US"/>
        </a:p>
      </dgm:t>
    </dgm:pt>
    <dgm:pt modelId="{E7CDB118-23DC-1043-9616-69A82863E26B}">
      <dgm:prSet phldrT="[Text]"/>
      <dgm:spPr/>
      <dgm:t>
        <a:bodyPr/>
        <a:lstStyle/>
        <a:p>
          <a:r>
            <a:rPr lang="en-US" dirty="0"/>
            <a:t>Written feedback on personal statement</a:t>
          </a:r>
        </a:p>
      </dgm:t>
    </dgm:pt>
    <dgm:pt modelId="{1B72C071-D207-B941-B60A-8B253798940A}" type="parTrans" cxnId="{87D72982-F54A-324F-BF29-6202FC9797D2}">
      <dgm:prSet/>
      <dgm:spPr/>
      <dgm:t>
        <a:bodyPr/>
        <a:lstStyle/>
        <a:p>
          <a:endParaRPr lang="en-US"/>
        </a:p>
      </dgm:t>
    </dgm:pt>
    <dgm:pt modelId="{E09FB511-ED39-E041-8E84-30D6714D39B4}" type="sibTrans" cxnId="{87D72982-F54A-324F-BF29-6202FC9797D2}">
      <dgm:prSet/>
      <dgm:spPr/>
      <dgm:t>
        <a:bodyPr/>
        <a:lstStyle/>
        <a:p>
          <a:endParaRPr lang="en-US"/>
        </a:p>
      </dgm:t>
    </dgm:pt>
    <dgm:pt modelId="{99285467-44FB-2043-B866-8CBF2EC829BA}">
      <dgm:prSet phldrT="[Text]"/>
      <dgm:spPr/>
      <dgm:t>
        <a:bodyPr/>
        <a:lstStyle/>
        <a:p>
          <a:r>
            <a:rPr lang="en-US" dirty="0"/>
            <a:t>Access to specially trained and dedicated student success consultants</a:t>
          </a:r>
        </a:p>
      </dgm:t>
    </dgm:pt>
    <dgm:pt modelId="{9673BE1B-80E1-D84E-97C3-48B73EDE6354}" type="parTrans" cxnId="{7F16795E-1650-CF4F-B188-4ADD57FD60C2}">
      <dgm:prSet/>
      <dgm:spPr/>
      <dgm:t>
        <a:bodyPr/>
        <a:lstStyle/>
        <a:p>
          <a:endParaRPr lang="en-US"/>
        </a:p>
      </dgm:t>
    </dgm:pt>
    <dgm:pt modelId="{A129DEC5-08E0-AD41-AA3A-859212E8D864}" type="sibTrans" cxnId="{7F16795E-1650-CF4F-B188-4ADD57FD60C2}">
      <dgm:prSet/>
      <dgm:spPr/>
      <dgm:t>
        <a:bodyPr/>
        <a:lstStyle/>
        <a:p>
          <a:endParaRPr lang="en-US"/>
        </a:p>
      </dgm:t>
    </dgm:pt>
    <dgm:pt modelId="{80478B6B-105B-7A45-8B69-8DEF597F905B}">
      <dgm:prSet/>
      <dgm:spPr/>
      <dgm:t>
        <a:bodyPr/>
        <a:lstStyle/>
        <a:p>
          <a:r>
            <a:rPr lang="en-US" dirty="0"/>
            <a:t>Dedicated consultant to work with and track the success of students who need additional support</a:t>
          </a:r>
        </a:p>
      </dgm:t>
    </dgm:pt>
    <dgm:pt modelId="{40478D11-89AF-6A4D-8FCF-1E8B188CF5A6}" type="parTrans" cxnId="{B156041E-9004-6F49-8C99-1FFCC7846CF3}">
      <dgm:prSet/>
      <dgm:spPr/>
      <dgm:t>
        <a:bodyPr/>
        <a:lstStyle/>
        <a:p>
          <a:endParaRPr lang="en-US"/>
        </a:p>
      </dgm:t>
    </dgm:pt>
    <dgm:pt modelId="{7D691E68-AAA1-584F-A723-3CC420A6B42A}" type="sibTrans" cxnId="{B156041E-9004-6F49-8C99-1FFCC7846CF3}">
      <dgm:prSet/>
      <dgm:spPr/>
      <dgm:t>
        <a:bodyPr/>
        <a:lstStyle/>
        <a:p>
          <a:endParaRPr lang="en-US"/>
        </a:p>
      </dgm:t>
    </dgm:pt>
    <dgm:pt modelId="{372F1D68-179B-BE40-B4B5-56DB5D86C0F7}">
      <dgm:prSet/>
      <dgm:spPr/>
      <dgm:t>
        <a:bodyPr/>
        <a:lstStyle/>
        <a:p>
          <a:r>
            <a:rPr lang="en-US" dirty="0"/>
            <a:t>University services brought directly to the students in their environment</a:t>
          </a:r>
        </a:p>
      </dgm:t>
    </dgm:pt>
    <dgm:pt modelId="{7209FD31-2FFB-BF42-A66F-CD53A45786FF}" type="parTrans" cxnId="{D68E5A5B-C037-224F-87A1-97690234DE17}">
      <dgm:prSet/>
      <dgm:spPr/>
      <dgm:t>
        <a:bodyPr/>
        <a:lstStyle/>
        <a:p>
          <a:endParaRPr lang="en-US"/>
        </a:p>
      </dgm:t>
    </dgm:pt>
    <dgm:pt modelId="{82726640-D76D-0144-AB96-17605F72B4E8}" type="sibTrans" cxnId="{D68E5A5B-C037-224F-87A1-97690234DE17}">
      <dgm:prSet/>
      <dgm:spPr/>
      <dgm:t>
        <a:bodyPr/>
        <a:lstStyle/>
        <a:p>
          <a:endParaRPr lang="en-US"/>
        </a:p>
      </dgm:t>
    </dgm:pt>
    <dgm:pt modelId="{A80BF2AB-F1CA-B447-B264-E41AB9EA9436}">
      <dgm:prSet/>
      <dgm:spPr/>
      <dgm:t>
        <a:bodyPr/>
        <a:lstStyle/>
        <a:p>
          <a:r>
            <a:rPr lang="en-US" dirty="0"/>
            <a:t>Transition support for integration into the general MA program population</a:t>
          </a:r>
        </a:p>
      </dgm:t>
    </dgm:pt>
    <dgm:pt modelId="{F8AA5F88-9A91-0942-8159-5FFA96446502}" type="parTrans" cxnId="{AFDD7EC0-A818-784E-BE27-5EC634CC5552}">
      <dgm:prSet/>
      <dgm:spPr/>
      <dgm:t>
        <a:bodyPr/>
        <a:lstStyle/>
        <a:p>
          <a:endParaRPr lang="en-US"/>
        </a:p>
      </dgm:t>
    </dgm:pt>
    <dgm:pt modelId="{0F3BC6AA-A95B-7048-B268-EAFCBF692007}" type="sibTrans" cxnId="{AFDD7EC0-A818-784E-BE27-5EC634CC5552}">
      <dgm:prSet/>
      <dgm:spPr/>
      <dgm:t>
        <a:bodyPr/>
        <a:lstStyle/>
        <a:p>
          <a:endParaRPr lang="en-US"/>
        </a:p>
      </dgm:t>
    </dgm:pt>
    <dgm:pt modelId="{EC5A0A10-0A23-9048-8028-F684E0249439}" type="pres">
      <dgm:prSet presAssocID="{A1634ABA-EC2B-EE48-8FB1-448058AF22AE}" presName="Name0" presStyleCnt="0">
        <dgm:presLayoutVars>
          <dgm:chMax val="7"/>
          <dgm:chPref val="7"/>
          <dgm:dir/>
        </dgm:presLayoutVars>
      </dgm:prSet>
      <dgm:spPr/>
      <dgm:t>
        <a:bodyPr/>
        <a:lstStyle/>
        <a:p>
          <a:endParaRPr lang="en-US"/>
        </a:p>
      </dgm:t>
    </dgm:pt>
    <dgm:pt modelId="{3E3837AD-97DA-4248-9F37-6D4DF9115B00}" type="pres">
      <dgm:prSet presAssocID="{A1634ABA-EC2B-EE48-8FB1-448058AF22AE}" presName="Name1" presStyleCnt="0"/>
      <dgm:spPr/>
    </dgm:pt>
    <dgm:pt modelId="{D5598A0B-02B8-964D-8629-94DF56927330}" type="pres">
      <dgm:prSet presAssocID="{A1634ABA-EC2B-EE48-8FB1-448058AF22AE}" presName="cycle" presStyleCnt="0"/>
      <dgm:spPr/>
    </dgm:pt>
    <dgm:pt modelId="{CFFA893E-2556-7A41-8343-89F0D93E69C7}" type="pres">
      <dgm:prSet presAssocID="{A1634ABA-EC2B-EE48-8FB1-448058AF22AE}" presName="srcNode" presStyleLbl="node1" presStyleIdx="0" presStyleCnt="6"/>
      <dgm:spPr/>
    </dgm:pt>
    <dgm:pt modelId="{ED57BE2A-F664-6E4F-AEF7-F2A95360AF29}" type="pres">
      <dgm:prSet presAssocID="{A1634ABA-EC2B-EE48-8FB1-448058AF22AE}" presName="conn" presStyleLbl="parChTrans1D2" presStyleIdx="0" presStyleCnt="1"/>
      <dgm:spPr/>
      <dgm:t>
        <a:bodyPr/>
        <a:lstStyle/>
        <a:p>
          <a:endParaRPr lang="en-US"/>
        </a:p>
      </dgm:t>
    </dgm:pt>
    <dgm:pt modelId="{FDF59921-86B8-8A4F-B872-CFE868DB167B}" type="pres">
      <dgm:prSet presAssocID="{A1634ABA-EC2B-EE48-8FB1-448058AF22AE}" presName="extraNode" presStyleLbl="node1" presStyleIdx="0" presStyleCnt="6"/>
      <dgm:spPr/>
    </dgm:pt>
    <dgm:pt modelId="{B2109637-3FD8-8E4D-B2D1-9F9CED2D731D}" type="pres">
      <dgm:prSet presAssocID="{A1634ABA-EC2B-EE48-8FB1-448058AF22AE}" presName="dstNode" presStyleLbl="node1" presStyleIdx="0" presStyleCnt="6"/>
      <dgm:spPr/>
    </dgm:pt>
    <dgm:pt modelId="{9382BF05-7073-AC47-8FC9-8459EAF1068D}" type="pres">
      <dgm:prSet presAssocID="{87F0A403-8809-CF42-BECE-172F0475125B}" presName="text_1" presStyleLbl="node1" presStyleIdx="0" presStyleCnt="6">
        <dgm:presLayoutVars>
          <dgm:bulletEnabled val="1"/>
        </dgm:presLayoutVars>
      </dgm:prSet>
      <dgm:spPr/>
      <dgm:t>
        <a:bodyPr/>
        <a:lstStyle/>
        <a:p>
          <a:endParaRPr lang="en-US"/>
        </a:p>
      </dgm:t>
    </dgm:pt>
    <dgm:pt modelId="{0C50F17E-9BD4-BA4C-805D-9636CB5D954E}" type="pres">
      <dgm:prSet presAssocID="{87F0A403-8809-CF42-BECE-172F0475125B}" presName="accent_1" presStyleCnt="0"/>
      <dgm:spPr/>
    </dgm:pt>
    <dgm:pt modelId="{3280BCC0-5DBD-6C41-AEB3-CD813A3CB340}" type="pres">
      <dgm:prSet presAssocID="{87F0A403-8809-CF42-BECE-172F0475125B}" presName="accentRepeatNode" presStyleLbl="solidFgAcc1" presStyleIdx="0" presStyleCnt="6"/>
      <dgm:spPr/>
    </dgm:pt>
    <dgm:pt modelId="{5765EDDF-57DC-344A-A49C-713323F3B191}" type="pres">
      <dgm:prSet presAssocID="{E7CDB118-23DC-1043-9616-69A82863E26B}" presName="text_2" presStyleLbl="node1" presStyleIdx="1" presStyleCnt="6">
        <dgm:presLayoutVars>
          <dgm:bulletEnabled val="1"/>
        </dgm:presLayoutVars>
      </dgm:prSet>
      <dgm:spPr/>
      <dgm:t>
        <a:bodyPr/>
        <a:lstStyle/>
        <a:p>
          <a:endParaRPr lang="en-US"/>
        </a:p>
      </dgm:t>
    </dgm:pt>
    <dgm:pt modelId="{3B4A6405-30BB-2649-A239-DF8D965E9E0C}" type="pres">
      <dgm:prSet presAssocID="{E7CDB118-23DC-1043-9616-69A82863E26B}" presName="accent_2" presStyleCnt="0"/>
      <dgm:spPr/>
    </dgm:pt>
    <dgm:pt modelId="{F1DB784A-907D-6547-899E-DE323F196926}" type="pres">
      <dgm:prSet presAssocID="{E7CDB118-23DC-1043-9616-69A82863E26B}" presName="accentRepeatNode" presStyleLbl="solidFgAcc1" presStyleIdx="1" presStyleCnt="6"/>
      <dgm:spPr/>
    </dgm:pt>
    <dgm:pt modelId="{F7E0FD63-E182-D74D-AA9A-529310FF1B22}" type="pres">
      <dgm:prSet presAssocID="{99285467-44FB-2043-B866-8CBF2EC829BA}" presName="text_3" presStyleLbl="node1" presStyleIdx="2" presStyleCnt="6">
        <dgm:presLayoutVars>
          <dgm:bulletEnabled val="1"/>
        </dgm:presLayoutVars>
      </dgm:prSet>
      <dgm:spPr/>
      <dgm:t>
        <a:bodyPr/>
        <a:lstStyle/>
        <a:p>
          <a:endParaRPr lang="en-US"/>
        </a:p>
      </dgm:t>
    </dgm:pt>
    <dgm:pt modelId="{FB057F06-0DAB-4D4D-8F6B-B09AC2C05090}" type="pres">
      <dgm:prSet presAssocID="{99285467-44FB-2043-B866-8CBF2EC829BA}" presName="accent_3" presStyleCnt="0"/>
      <dgm:spPr/>
    </dgm:pt>
    <dgm:pt modelId="{8D8084B4-2FFF-7C4A-9A58-9B13879B7927}" type="pres">
      <dgm:prSet presAssocID="{99285467-44FB-2043-B866-8CBF2EC829BA}" presName="accentRepeatNode" presStyleLbl="solidFgAcc1" presStyleIdx="2" presStyleCnt="6"/>
      <dgm:spPr/>
    </dgm:pt>
    <dgm:pt modelId="{94F13085-F0E2-114C-8BEA-584DFF018427}" type="pres">
      <dgm:prSet presAssocID="{80478B6B-105B-7A45-8B69-8DEF597F905B}" presName="text_4" presStyleLbl="node1" presStyleIdx="3" presStyleCnt="6" custLinFactNeighborX="-147">
        <dgm:presLayoutVars>
          <dgm:bulletEnabled val="1"/>
        </dgm:presLayoutVars>
      </dgm:prSet>
      <dgm:spPr/>
      <dgm:t>
        <a:bodyPr/>
        <a:lstStyle/>
        <a:p>
          <a:endParaRPr lang="en-US"/>
        </a:p>
      </dgm:t>
    </dgm:pt>
    <dgm:pt modelId="{06DD6CF7-67EF-7C4C-83D4-ABE178C927C4}" type="pres">
      <dgm:prSet presAssocID="{80478B6B-105B-7A45-8B69-8DEF597F905B}" presName="accent_4" presStyleCnt="0"/>
      <dgm:spPr/>
    </dgm:pt>
    <dgm:pt modelId="{179D3CEB-95F6-A541-9B2D-CD92F217DF9C}" type="pres">
      <dgm:prSet presAssocID="{80478B6B-105B-7A45-8B69-8DEF597F905B}" presName="accentRepeatNode" presStyleLbl="solidFgAcc1" presStyleIdx="3" presStyleCnt="6"/>
      <dgm:spPr/>
    </dgm:pt>
    <dgm:pt modelId="{F1F10563-A217-F34E-8062-52A5978A211A}" type="pres">
      <dgm:prSet presAssocID="{372F1D68-179B-BE40-B4B5-56DB5D86C0F7}" presName="text_5" presStyleLbl="node1" presStyleIdx="4" presStyleCnt="6">
        <dgm:presLayoutVars>
          <dgm:bulletEnabled val="1"/>
        </dgm:presLayoutVars>
      </dgm:prSet>
      <dgm:spPr/>
      <dgm:t>
        <a:bodyPr/>
        <a:lstStyle/>
        <a:p>
          <a:endParaRPr lang="en-US"/>
        </a:p>
      </dgm:t>
    </dgm:pt>
    <dgm:pt modelId="{3402E671-658A-6F48-A947-8D07D35AEED1}" type="pres">
      <dgm:prSet presAssocID="{372F1D68-179B-BE40-B4B5-56DB5D86C0F7}" presName="accent_5" presStyleCnt="0"/>
      <dgm:spPr/>
    </dgm:pt>
    <dgm:pt modelId="{7567EFF0-9319-C44A-B455-588208758924}" type="pres">
      <dgm:prSet presAssocID="{372F1D68-179B-BE40-B4B5-56DB5D86C0F7}" presName="accentRepeatNode" presStyleLbl="solidFgAcc1" presStyleIdx="4" presStyleCnt="6"/>
      <dgm:spPr/>
    </dgm:pt>
    <dgm:pt modelId="{382BB645-5A9D-F846-B055-3F804BF3AB1F}" type="pres">
      <dgm:prSet presAssocID="{A80BF2AB-F1CA-B447-B264-E41AB9EA9436}" presName="text_6" presStyleLbl="node1" presStyleIdx="5" presStyleCnt="6">
        <dgm:presLayoutVars>
          <dgm:bulletEnabled val="1"/>
        </dgm:presLayoutVars>
      </dgm:prSet>
      <dgm:spPr/>
      <dgm:t>
        <a:bodyPr/>
        <a:lstStyle/>
        <a:p>
          <a:endParaRPr lang="en-US"/>
        </a:p>
      </dgm:t>
    </dgm:pt>
    <dgm:pt modelId="{96595718-8E7B-5642-A325-177CAEEC2411}" type="pres">
      <dgm:prSet presAssocID="{A80BF2AB-F1CA-B447-B264-E41AB9EA9436}" presName="accent_6" presStyleCnt="0"/>
      <dgm:spPr/>
    </dgm:pt>
    <dgm:pt modelId="{48596F91-08BC-1F41-9692-4782B72954A7}" type="pres">
      <dgm:prSet presAssocID="{A80BF2AB-F1CA-B447-B264-E41AB9EA9436}" presName="accentRepeatNode" presStyleLbl="solidFgAcc1" presStyleIdx="5" presStyleCnt="6"/>
      <dgm:spPr/>
    </dgm:pt>
  </dgm:ptLst>
  <dgm:cxnLst>
    <dgm:cxn modelId="{87D72982-F54A-324F-BF29-6202FC9797D2}" srcId="{A1634ABA-EC2B-EE48-8FB1-448058AF22AE}" destId="{E7CDB118-23DC-1043-9616-69A82863E26B}" srcOrd="1" destOrd="0" parTransId="{1B72C071-D207-B941-B60A-8B253798940A}" sibTransId="{E09FB511-ED39-E041-8E84-30D6714D39B4}"/>
    <dgm:cxn modelId="{DD53EA0E-E321-CC42-BB80-E1991C55A207}" type="presOf" srcId="{E7CDB118-23DC-1043-9616-69A82863E26B}" destId="{5765EDDF-57DC-344A-A49C-713323F3B191}" srcOrd="0" destOrd="0" presId="urn:microsoft.com/office/officeart/2008/layout/VerticalCurvedList"/>
    <dgm:cxn modelId="{8E548552-986F-D945-A6D3-667CC74E1644}" type="presOf" srcId="{372F1D68-179B-BE40-B4B5-56DB5D86C0F7}" destId="{F1F10563-A217-F34E-8062-52A5978A211A}" srcOrd="0" destOrd="0" presId="urn:microsoft.com/office/officeart/2008/layout/VerticalCurvedList"/>
    <dgm:cxn modelId="{79B564C3-307A-4A49-8118-6C7566F083C9}" type="presOf" srcId="{A1634ABA-EC2B-EE48-8FB1-448058AF22AE}" destId="{EC5A0A10-0A23-9048-8028-F684E0249439}" srcOrd="0" destOrd="0" presId="urn:microsoft.com/office/officeart/2008/layout/VerticalCurvedList"/>
    <dgm:cxn modelId="{D68E5A5B-C037-224F-87A1-97690234DE17}" srcId="{A1634ABA-EC2B-EE48-8FB1-448058AF22AE}" destId="{372F1D68-179B-BE40-B4B5-56DB5D86C0F7}" srcOrd="4" destOrd="0" parTransId="{7209FD31-2FFB-BF42-A66F-CD53A45786FF}" sibTransId="{82726640-D76D-0144-AB96-17605F72B4E8}"/>
    <dgm:cxn modelId="{E3F147C5-C38F-1349-A9C4-D3EC7BB5E5BD}" type="presOf" srcId="{80478B6B-105B-7A45-8B69-8DEF597F905B}" destId="{94F13085-F0E2-114C-8BEA-584DFF018427}" srcOrd="0" destOrd="0" presId="urn:microsoft.com/office/officeart/2008/layout/VerticalCurvedList"/>
    <dgm:cxn modelId="{B6FF44A4-E25C-F149-8B48-7CAE6DDFB2BA}" type="presOf" srcId="{99285467-44FB-2043-B866-8CBF2EC829BA}" destId="{F7E0FD63-E182-D74D-AA9A-529310FF1B22}" srcOrd="0" destOrd="0" presId="urn:microsoft.com/office/officeart/2008/layout/VerticalCurvedList"/>
    <dgm:cxn modelId="{B156041E-9004-6F49-8C99-1FFCC7846CF3}" srcId="{A1634ABA-EC2B-EE48-8FB1-448058AF22AE}" destId="{80478B6B-105B-7A45-8B69-8DEF597F905B}" srcOrd="3" destOrd="0" parTransId="{40478D11-89AF-6A4D-8FCF-1E8B188CF5A6}" sibTransId="{7D691E68-AAA1-584F-A723-3CC420A6B42A}"/>
    <dgm:cxn modelId="{AFDD7EC0-A818-784E-BE27-5EC634CC5552}" srcId="{A1634ABA-EC2B-EE48-8FB1-448058AF22AE}" destId="{A80BF2AB-F1CA-B447-B264-E41AB9EA9436}" srcOrd="5" destOrd="0" parTransId="{F8AA5F88-9A91-0942-8159-5FFA96446502}" sibTransId="{0F3BC6AA-A95B-7048-B268-EAFCBF692007}"/>
    <dgm:cxn modelId="{F661E37E-D295-DB47-B940-6F07F4E05326}" type="presOf" srcId="{87F0A403-8809-CF42-BECE-172F0475125B}" destId="{9382BF05-7073-AC47-8FC9-8459EAF1068D}" srcOrd="0" destOrd="0" presId="urn:microsoft.com/office/officeart/2008/layout/VerticalCurvedList"/>
    <dgm:cxn modelId="{7102FFBB-F98E-6F48-B3C9-99657E40872B}" type="presOf" srcId="{66C6FA35-1E6F-A54B-AF03-0257CDA4C064}" destId="{ED57BE2A-F664-6E4F-AEF7-F2A95360AF29}" srcOrd="0" destOrd="0" presId="urn:microsoft.com/office/officeart/2008/layout/VerticalCurvedList"/>
    <dgm:cxn modelId="{5406B9BC-513B-0E4D-8359-E6F0AE7ECF33}" type="presOf" srcId="{A80BF2AB-F1CA-B447-B264-E41AB9EA9436}" destId="{382BB645-5A9D-F846-B055-3F804BF3AB1F}" srcOrd="0" destOrd="0" presId="urn:microsoft.com/office/officeart/2008/layout/VerticalCurvedList"/>
    <dgm:cxn modelId="{69AF10CE-8BE4-6749-9704-65E609A4D55C}" srcId="{A1634ABA-EC2B-EE48-8FB1-448058AF22AE}" destId="{87F0A403-8809-CF42-BECE-172F0475125B}" srcOrd="0" destOrd="0" parTransId="{C2CFD4FC-8EEB-C543-8854-2883CD5878B4}" sibTransId="{66C6FA35-1E6F-A54B-AF03-0257CDA4C064}"/>
    <dgm:cxn modelId="{7F16795E-1650-CF4F-B188-4ADD57FD60C2}" srcId="{A1634ABA-EC2B-EE48-8FB1-448058AF22AE}" destId="{99285467-44FB-2043-B866-8CBF2EC829BA}" srcOrd="2" destOrd="0" parTransId="{9673BE1B-80E1-D84E-97C3-48B73EDE6354}" sibTransId="{A129DEC5-08E0-AD41-AA3A-859212E8D864}"/>
    <dgm:cxn modelId="{D81749BA-0BE6-A040-AD09-A0DFB428FA4F}" type="presParOf" srcId="{EC5A0A10-0A23-9048-8028-F684E0249439}" destId="{3E3837AD-97DA-4248-9F37-6D4DF9115B00}" srcOrd="0" destOrd="0" presId="urn:microsoft.com/office/officeart/2008/layout/VerticalCurvedList"/>
    <dgm:cxn modelId="{9677D1FB-2762-3C45-A2DD-F3CBA1972046}" type="presParOf" srcId="{3E3837AD-97DA-4248-9F37-6D4DF9115B00}" destId="{D5598A0B-02B8-964D-8629-94DF56927330}" srcOrd="0" destOrd="0" presId="urn:microsoft.com/office/officeart/2008/layout/VerticalCurvedList"/>
    <dgm:cxn modelId="{17EA2B36-FEF3-B344-A819-331ADAAABA3D}" type="presParOf" srcId="{D5598A0B-02B8-964D-8629-94DF56927330}" destId="{CFFA893E-2556-7A41-8343-89F0D93E69C7}" srcOrd="0" destOrd="0" presId="urn:microsoft.com/office/officeart/2008/layout/VerticalCurvedList"/>
    <dgm:cxn modelId="{A9D40F8B-23B6-004D-AA67-97882DAF8E94}" type="presParOf" srcId="{D5598A0B-02B8-964D-8629-94DF56927330}" destId="{ED57BE2A-F664-6E4F-AEF7-F2A95360AF29}" srcOrd="1" destOrd="0" presId="urn:microsoft.com/office/officeart/2008/layout/VerticalCurvedList"/>
    <dgm:cxn modelId="{E720353E-35D7-1645-9CD4-B0E9A9B09594}" type="presParOf" srcId="{D5598A0B-02B8-964D-8629-94DF56927330}" destId="{FDF59921-86B8-8A4F-B872-CFE868DB167B}" srcOrd="2" destOrd="0" presId="urn:microsoft.com/office/officeart/2008/layout/VerticalCurvedList"/>
    <dgm:cxn modelId="{E1EA926E-F3BB-EA44-90B1-488527813185}" type="presParOf" srcId="{D5598A0B-02B8-964D-8629-94DF56927330}" destId="{B2109637-3FD8-8E4D-B2D1-9F9CED2D731D}" srcOrd="3" destOrd="0" presId="urn:microsoft.com/office/officeart/2008/layout/VerticalCurvedList"/>
    <dgm:cxn modelId="{D4A0F4D5-B09B-2744-BAB9-44B65E5D779D}" type="presParOf" srcId="{3E3837AD-97DA-4248-9F37-6D4DF9115B00}" destId="{9382BF05-7073-AC47-8FC9-8459EAF1068D}" srcOrd="1" destOrd="0" presId="urn:microsoft.com/office/officeart/2008/layout/VerticalCurvedList"/>
    <dgm:cxn modelId="{507D61C9-34DB-3D4D-B426-15290F4ADD56}" type="presParOf" srcId="{3E3837AD-97DA-4248-9F37-6D4DF9115B00}" destId="{0C50F17E-9BD4-BA4C-805D-9636CB5D954E}" srcOrd="2" destOrd="0" presId="urn:microsoft.com/office/officeart/2008/layout/VerticalCurvedList"/>
    <dgm:cxn modelId="{78D5C26F-2BBA-944F-9ADA-7FD1293A5C92}" type="presParOf" srcId="{0C50F17E-9BD4-BA4C-805D-9636CB5D954E}" destId="{3280BCC0-5DBD-6C41-AEB3-CD813A3CB340}" srcOrd="0" destOrd="0" presId="urn:microsoft.com/office/officeart/2008/layout/VerticalCurvedList"/>
    <dgm:cxn modelId="{9E4F540E-EFC5-6544-98A0-EF68B3042EA6}" type="presParOf" srcId="{3E3837AD-97DA-4248-9F37-6D4DF9115B00}" destId="{5765EDDF-57DC-344A-A49C-713323F3B191}" srcOrd="3" destOrd="0" presId="urn:microsoft.com/office/officeart/2008/layout/VerticalCurvedList"/>
    <dgm:cxn modelId="{801D021C-24F0-2447-B627-9B9C2CFF255C}" type="presParOf" srcId="{3E3837AD-97DA-4248-9F37-6D4DF9115B00}" destId="{3B4A6405-30BB-2649-A239-DF8D965E9E0C}" srcOrd="4" destOrd="0" presId="urn:microsoft.com/office/officeart/2008/layout/VerticalCurvedList"/>
    <dgm:cxn modelId="{19D13639-9713-9D43-8078-FDB3A27C0331}" type="presParOf" srcId="{3B4A6405-30BB-2649-A239-DF8D965E9E0C}" destId="{F1DB784A-907D-6547-899E-DE323F196926}" srcOrd="0" destOrd="0" presId="urn:microsoft.com/office/officeart/2008/layout/VerticalCurvedList"/>
    <dgm:cxn modelId="{5ECBB42D-1FD1-A744-B821-6D5D6FCAF6B7}" type="presParOf" srcId="{3E3837AD-97DA-4248-9F37-6D4DF9115B00}" destId="{F7E0FD63-E182-D74D-AA9A-529310FF1B22}" srcOrd="5" destOrd="0" presId="urn:microsoft.com/office/officeart/2008/layout/VerticalCurvedList"/>
    <dgm:cxn modelId="{A83F661C-2812-7D49-824D-0A99602BB5BA}" type="presParOf" srcId="{3E3837AD-97DA-4248-9F37-6D4DF9115B00}" destId="{FB057F06-0DAB-4D4D-8F6B-B09AC2C05090}" srcOrd="6" destOrd="0" presId="urn:microsoft.com/office/officeart/2008/layout/VerticalCurvedList"/>
    <dgm:cxn modelId="{5234BA03-6E0B-5446-A759-49D8122941E7}" type="presParOf" srcId="{FB057F06-0DAB-4D4D-8F6B-B09AC2C05090}" destId="{8D8084B4-2FFF-7C4A-9A58-9B13879B7927}" srcOrd="0" destOrd="0" presId="urn:microsoft.com/office/officeart/2008/layout/VerticalCurvedList"/>
    <dgm:cxn modelId="{E5331130-82F4-B44C-B93C-935646F08F5E}" type="presParOf" srcId="{3E3837AD-97DA-4248-9F37-6D4DF9115B00}" destId="{94F13085-F0E2-114C-8BEA-584DFF018427}" srcOrd="7" destOrd="0" presId="urn:microsoft.com/office/officeart/2008/layout/VerticalCurvedList"/>
    <dgm:cxn modelId="{CBFF527F-8B48-094A-8CA6-A1024A10C69C}" type="presParOf" srcId="{3E3837AD-97DA-4248-9F37-6D4DF9115B00}" destId="{06DD6CF7-67EF-7C4C-83D4-ABE178C927C4}" srcOrd="8" destOrd="0" presId="urn:microsoft.com/office/officeart/2008/layout/VerticalCurvedList"/>
    <dgm:cxn modelId="{77C2C5C6-5AFA-B540-B9A0-AF9B4081E8E0}" type="presParOf" srcId="{06DD6CF7-67EF-7C4C-83D4-ABE178C927C4}" destId="{179D3CEB-95F6-A541-9B2D-CD92F217DF9C}" srcOrd="0" destOrd="0" presId="urn:microsoft.com/office/officeart/2008/layout/VerticalCurvedList"/>
    <dgm:cxn modelId="{125BAA3A-DB61-4747-B606-65A57ED4A2FF}" type="presParOf" srcId="{3E3837AD-97DA-4248-9F37-6D4DF9115B00}" destId="{F1F10563-A217-F34E-8062-52A5978A211A}" srcOrd="9" destOrd="0" presId="urn:microsoft.com/office/officeart/2008/layout/VerticalCurvedList"/>
    <dgm:cxn modelId="{9A1B6542-180B-644F-A29E-EC614A7E728F}" type="presParOf" srcId="{3E3837AD-97DA-4248-9F37-6D4DF9115B00}" destId="{3402E671-658A-6F48-A947-8D07D35AEED1}" srcOrd="10" destOrd="0" presId="urn:microsoft.com/office/officeart/2008/layout/VerticalCurvedList"/>
    <dgm:cxn modelId="{8BFAA4A9-288A-C246-8685-C9CB2D94212A}" type="presParOf" srcId="{3402E671-658A-6F48-A947-8D07D35AEED1}" destId="{7567EFF0-9319-C44A-B455-588208758924}" srcOrd="0" destOrd="0" presId="urn:microsoft.com/office/officeart/2008/layout/VerticalCurvedList"/>
    <dgm:cxn modelId="{815F8D68-0AE3-FC45-82A5-652AF98FBF04}" type="presParOf" srcId="{3E3837AD-97DA-4248-9F37-6D4DF9115B00}" destId="{382BB645-5A9D-F846-B055-3F804BF3AB1F}" srcOrd="11" destOrd="0" presId="urn:microsoft.com/office/officeart/2008/layout/VerticalCurvedList"/>
    <dgm:cxn modelId="{07E1E61E-51AB-ED4A-BF42-3E49BE75C06F}" type="presParOf" srcId="{3E3837AD-97DA-4248-9F37-6D4DF9115B00}" destId="{96595718-8E7B-5642-A325-177CAEEC2411}" srcOrd="12" destOrd="0" presId="urn:microsoft.com/office/officeart/2008/layout/VerticalCurvedList"/>
    <dgm:cxn modelId="{626B9F04-95D7-7445-A093-F572F91DFC72}" type="presParOf" srcId="{96595718-8E7B-5642-A325-177CAEEC2411}" destId="{48596F91-08BC-1F41-9692-4782B72954A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15A2C-F071-6941-82AB-84B9EA5C8E48}">
      <dsp:nvSpPr>
        <dsp:cNvPr id="0" name=""/>
        <dsp:cNvSpPr/>
      </dsp:nvSpPr>
      <dsp:spPr>
        <a:xfrm>
          <a:off x="0" y="251712"/>
          <a:ext cx="78994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C4F74A-34E0-0A41-8360-CAD2F7758EF1}">
      <dsp:nvSpPr>
        <dsp:cNvPr id="0" name=""/>
        <dsp:cNvSpPr/>
      </dsp:nvSpPr>
      <dsp:spPr>
        <a:xfrm>
          <a:off x="394970" y="30312"/>
          <a:ext cx="7287157" cy="442800"/>
        </a:xfrm>
        <a:prstGeom prst="roundRect">
          <a:avLst/>
        </a:prstGeom>
        <a:solidFill>
          <a:srgbClr val="738A3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005" tIns="0" rIns="209005" bIns="0" numCol="1" spcCol="1270" anchor="ctr" anchorCtr="0">
          <a:noAutofit/>
        </a:bodyPr>
        <a:lstStyle/>
        <a:p>
          <a:pPr lvl="0" algn="l" defTabSz="666750">
            <a:lnSpc>
              <a:spcPct val="90000"/>
            </a:lnSpc>
            <a:spcBef>
              <a:spcPct val="0"/>
            </a:spcBef>
            <a:spcAft>
              <a:spcPct val="35000"/>
            </a:spcAft>
          </a:pPr>
          <a:r>
            <a:rPr lang="en-US" sz="1500" kern="1200" dirty="0"/>
            <a:t>Strategy 1: Add Purpose to the Assignments with Scaffolding Language</a:t>
          </a:r>
        </a:p>
      </dsp:txBody>
      <dsp:txXfrm>
        <a:off x="416586" y="51928"/>
        <a:ext cx="7243925" cy="399568"/>
      </dsp:txXfrm>
    </dsp:sp>
    <dsp:sp modelId="{F5D99A97-9B06-654E-A6BE-0EB2384BFCBB}">
      <dsp:nvSpPr>
        <dsp:cNvPr id="0" name=""/>
        <dsp:cNvSpPr/>
      </dsp:nvSpPr>
      <dsp:spPr>
        <a:xfrm>
          <a:off x="0" y="932113"/>
          <a:ext cx="78994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F7B96F-2BF6-0F4A-961D-9C409DDB4999}">
      <dsp:nvSpPr>
        <dsp:cNvPr id="0" name=""/>
        <dsp:cNvSpPr/>
      </dsp:nvSpPr>
      <dsp:spPr>
        <a:xfrm>
          <a:off x="394970" y="710712"/>
          <a:ext cx="7295672" cy="442800"/>
        </a:xfrm>
        <a:prstGeom prst="roundRect">
          <a:avLst/>
        </a:prstGeom>
        <a:solidFill>
          <a:srgbClr val="738A3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005" tIns="0" rIns="209005" bIns="0" numCol="1" spcCol="1270" anchor="ctr" anchorCtr="0">
          <a:noAutofit/>
        </a:bodyPr>
        <a:lstStyle/>
        <a:p>
          <a:pPr lvl="0" algn="l" defTabSz="666750">
            <a:lnSpc>
              <a:spcPct val="90000"/>
            </a:lnSpc>
            <a:spcBef>
              <a:spcPct val="0"/>
            </a:spcBef>
            <a:spcAft>
              <a:spcPct val="35000"/>
            </a:spcAft>
          </a:pPr>
          <a:r>
            <a:rPr lang="en-US" sz="1500" kern="1200" dirty="0"/>
            <a:t>Strategy 2: Root Assignments in Practical Applications</a:t>
          </a:r>
        </a:p>
      </dsp:txBody>
      <dsp:txXfrm>
        <a:off x="416586" y="732328"/>
        <a:ext cx="7252440" cy="399568"/>
      </dsp:txXfrm>
    </dsp:sp>
    <dsp:sp modelId="{C9447BD9-797C-0346-98C2-2E713CC97D76}">
      <dsp:nvSpPr>
        <dsp:cNvPr id="0" name=""/>
        <dsp:cNvSpPr/>
      </dsp:nvSpPr>
      <dsp:spPr>
        <a:xfrm>
          <a:off x="0" y="1612513"/>
          <a:ext cx="78994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689C74-6222-A840-957F-8691BADA009E}">
      <dsp:nvSpPr>
        <dsp:cNvPr id="0" name=""/>
        <dsp:cNvSpPr/>
      </dsp:nvSpPr>
      <dsp:spPr>
        <a:xfrm>
          <a:off x="394970" y="1391113"/>
          <a:ext cx="7295672" cy="442800"/>
        </a:xfrm>
        <a:prstGeom prst="roundRect">
          <a:avLst/>
        </a:prstGeom>
        <a:solidFill>
          <a:srgbClr val="738A3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005" tIns="0" rIns="209005" bIns="0" numCol="1" spcCol="1270" anchor="ctr" anchorCtr="0">
          <a:noAutofit/>
        </a:bodyPr>
        <a:lstStyle/>
        <a:p>
          <a:pPr lvl="0" algn="l" defTabSz="666750">
            <a:lnSpc>
              <a:spcPct val="90000"/>
            </a:lnSpc>
            <a:spcBef>
              <a:spcPct val="0"/>
            </a:spcBef>
            <a:spcAft>
              <a:spcPct val="35000"/>
            </a:spcAft>
          </a:pPr>
          <a:r>
            <a:rPr lang="en-US" sz="1500" kern="1200" dirty="0"/>
            <a:t>Strategy 3: Show Similarities between Genres</a:t>
          </a:r>
        </a:p>
      </dsp:txBody>
      <dsp:txXfrm>
        <a:off x="416586" y="1412729"/>
        <a:ext cx="7252440" cy="399568"/>
      </dsp:txXfrm>
    </dsp:sp>
    <dsp:sp modelId="{D5AA2A6F-F907-E44F-86F3-C83B417099E9}">
      <dsp:nvSpPr>
        <dsp:cNvPr id="0" name=""/>
        <dsp:cNvSpPr/>
      </dsp:nvSpPr>
      <dsp:spPr>
        <a:xfrm>
          <a:off x="0" y="2292913"/>
          <a:ext cx="78994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F5AA02-A48D-1048-B4F5-C314F1D6BC72}">
      <dsp:nvSpPr>
        <dsp:cNvPr id="0" name=""/>
        <dsp:cNvSpPr/>
      </dsp:nvSpPr>
      <dsp:spPr>
        <a:xfrm>
          <a:off x="394970" y="2071513"/>
          <a:ext cx="7295672" cy="442800"/>
        </a:xfrm>
        <a:prstGeom prst="roundRect">
          <a:avLst/>
        </a:prstGeom>
        <a:solidFill>
          <a:srgbClr val="738A3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005" tIns="0" rIns="209005" bIns="0" numCol="1" spcCol="1270" anchor="ctr" anchorCtr="0">
          <a:noAutofit/>
        </a:bodyPr>
        <a:lstStyle/>
        <a:p>
          <a:pPr lvl="0" algn="l" defTabSz="666750">
            <a:lnSpc>
              <a:spcPct val="90000"/>
            </a:lnSpc>
            <a:spcBef>
              <a:spcPct val="0"/>
            </a:spcBef>
            <a:spcAft>
              <a:spcPct val="35000"/>
            </a:spcAft>
          </a:pPr>
          <a:r>
            <a:rPr lang="en-US" sz="1500" kern="1200" dirty="0"/>
            <a:t>Strategy 4: Vary Feedback Formats</a:t>
          </a:r>
        </a:p>
      </dsp:txBody>
      <dsp:txXfrm>
        <a:off x="416586" y="2093129"/>
        <a:ext cx="7252440" cy="399568"/>
      </dsp:txXfrm>
    </dsp:sp>
    <dsp:sp modelId="{088663A8-7003-9446-A1D5-71955FD12AB6}">
      <dsp:nvSpPr>
        <dsp:cNvPr id="0" name=""/>
        <dsp:cNvSpPr/>
      </dsp:nvSpPr>
      <dsp:spPr>
        <a:xfrm>
          <a:off x="0" y="2973313"/>
          <a:ext cx="78994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21339-C8CA-2948-A40D-31F8C59204D8}">
      <dsp:nvSpPr>
        <dsp:cNvPr id="0" name=""/>
        <dsp:cNvSpPr/>
      </dsp:nvSpPr>
      <dsp:spPr>
        <a:xfrm>
          <a:off x="394970" y="2751913"/>
          <a:ext cx="7295672" cy="442800"/>
        </a:xfrm>
        <a:prstGeom prst="roundRect">
          <a:avLst/>
        </a:prstGeom>
        <a:solidFill>
          <a:srgbClr val="738A3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005" tIns="0" rIns="209005" bIns="0" numCol="1" spcCol="1270" anchor="ctr" anchorCtr="0">
          <a:noAutofit/>
        </a:bodyPr>
        <a:lstStyle/>
        <a:p>
          <a:pPr lvl="0" algn="l" defTabSz="666750">
            <a:lnSpc>
              <a:spcPct val="90000"/>
            </a:lnSpc>
            <a:spcBef>
              <a:spcPct val="0"/>
            </a:spcBef>
            <a:spcAft>
              <a:spcPct val="35000"/>
            </a:spcAft>
          </a:pPr>
          <a:r>
            <a:rPr lang="en-US" sz="1500" kern="1200" dirty="0"/>
            <a:t>Strategy 5: Create a “Physical” Space</a:t>
          </a:r>
        </a:p>
      </dsp:txBody>
      <dsp:txXfrm>
        <a:off x="416586" y="2773529"/>
        <a:ext cx="7252440" cy="399568"/>
      </dsp:txXfrm>
    </dsp:sp>
    <dsp:sp modelId="{E8C7CDE5-C2B5-6E49-9028-FC116CE213A2}">
      <dsp:nvSpPr>
        <dsp:cNvPr id="0" name=""/>
        <dsp:cNvSpPr/>
      </dsp:nvSpPr>
      <dsp:spPr>
        <a:xfrm>
          <a:off x="0" y="3653713"/>
          <a:ext cx="78994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E87E46-27B8-934F-A997-F6C962F3AD21}">
      <dsp:nvSpPr>
        <dsp:cNvPr id="0" name=""/>
        <dsp:cNvSpPr/>
      </dsp:nvSpPr>
      <dsp:spPr>
        <a:xfrm>
          <a:off x="394970" y="3432313"/>
          <a:ext cx="7295672" cy="442800"/>
        </a:xfrm>
        <a:prstGeom prst="roundRect">
          <a:avLst/>
        </a:prstGeom>
        <a:solidFill>
          <a:srgbClr val="738A3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005" tIns="0" rIns="209005" bIns="0" numCol="1" spcCol="1270" anchor="ctr" anchorCtr="0">
          <a:noAutofit/>
        </a:bodyPr>
        <a:lstStyle/>
        <a:p>
          <a:pPr lvl="0" algn="l" defTabSz="666750">
            <a:lnSpc>
              <a:spcPct val="90000"/>
            </a:lnSpc>
            <a:spcBef>
              <a:spcPct val="0"/>
            </a:spcBef>
            <a:spcAft>
              <a:spcPct val="35000"/>
            </a:spcAft>
          </a:pPr>
          <a:r>
            <a:rPr lang="en-US" sz="1500" kern="1200" dirty="0"/>
            <a:t>Strategy 6: Integrate Academics with Student Affairs</a:t>
          </a:r>
        </a:p>
      </dsp:txBody>
      <dsp:txXfrm>
        <a:off x="416586" y="3453929"/>
        <a:ext cx="7252440" cy="399568"/>
      </dsp:txXfrm>
    </dsp:sp>
    <dsp:sp modelId="{C7756C58-7366-274D-897B-1694587A4B80}">
      <dsp:nvSpPr>
        <dsp:cNvPr id="0" name=""/>
        <dsp:cNvSpPr/>
      </dsp:nvSpPr>
      <dsp:spPr>
        <a:xfrm>
          <a:off x="0" y="4334113"/>
          <a:ext cx="78994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A951A6-3C27-D64C-AE0C-2AEE992020FE}">
      <dsp:nvSpPr>
        <dsp:cNvPr id="0" name=""/>
        <dsp:cNvSpPr/>
      </dsp:nvSpPr>
      <dsp:spPr>
        <a:xfrm>
          <a:off x="394970" y="4112713"/>
          <a:ext cx="7320279" cy="442800"/>
        </a:xfrm>
        <a:prstGeom prst="roundRect">
          <a:avLst/>
        </a:prstGeom>
        <a:solidFill>
          <a:srgbClr val="738A3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005" tIns="0" rIns="209005" bIns="0" numCol="1" spcCol="1270" anchor="ctr" anchorCtr="0">
          <a:noAutofit/>
        </a:bodyPr>
        <a:lstStyle/>
        <a:p>
          <a:pPr lvl="0" algn="l" defTabSz="666750">
            <a:lnSpc>
              <a:spcPct val="90000"/>
            </a:lnSpc>
            <a:spcBef>
              <a:spcPct val="0"/>
            </a:spcBef>
            <a:spcAft>
              <a:spcPct val="35000"/>
            </a:spcAft>
          </a:pPr>
          <a:r>
            <a:rPr lang="en-US" sz="1500" kern="1200" dirty="0"/>
            <a:t>Strategy 7: Continuously Assess and Evaluate</a:t>
          </a:r>
        </a:p>
      </dsp:txBody>
      <dsp:txXfrm>
        <a:off x="416586" y="4134329"/>
        <a:ext cx="7277047"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7BE2A-F664-6E4F-AEF7-F2A95360AF29}">
      <dsp:nvSpPr>
        <dsp:cNvPr id="0" name=""/>
        <dsp:cNvSpPr/>
      </dsp:nvSpPr>
      <dsp:spPr>
        <a:xfrm>
          <a:off x="-5440643" y="-833069"/>
          <a:ext cx="6478168" cy="6478168"/>
        </a:xfrm>
        <a:prstGeom prst="blockArc">
          <a:avLst>
            <a:gd name="adj1" fmla="val 18900000"/>
            <a:gd name="adj2" fmla="val 2700000"/>
            <a:gd name="adj3" fmla="val 333"/>
          </a:avLst>
        </a:pr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82BF05-7073-AC47-8FC9-8459EAF1068D}">
      <dsp:nvSpPr>
        <dsp:cNvPr id="0" name=""/>
        <dsp:cNvSpPr/>
      </dsp:nvSpPr>
      <dsp:spPr>
        <a:xfrm>
          <a:off x="386773" y="253401"/>
          <a:ext cx="8415905" cy="506610"/>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2122" tIns="40640" rIns="40640" bIns="40640" numCol="1" spcCol="1270" anchor="ctr" anchorCtr="0">
          <a:noAutofit/>
        </a:bodyPr>
        <a:lstStyle/>
        <a:p>
          <a:pPr lvl="0" algn="l" defTabSz="711200">
            <a:lnSpc>
              <a:spcPct val="90000"/>
            </a:lnSpc>
            <a:spcBef>
              <a:spcPct val="0"/>
            </a:spcBef>
            <a:spcAft>
              <a:spcPct val="35000"/>
            </a:spcAft>
          </a:pPr>
          <a:r>
            <a:rPr lang="en-US" sz="1600" kern="1200" dirty="0"/>
            <a:t>Facilitated admissions process</a:t>
          </a:r>
        </a:p>
      </dsp:txBody>
      <dsp:txXfrm>
        <a:off x="386773" y="253401"/>
        <a:ext cx="8415905" cy="506610"/>
      </dsp:txXfrm>
    </dsp:sp>
    <dsp:sp modelId="{3280BCC0-5DBD-6C41-AEB3-CD813A3CB340}">
      <dsp:nvSpPr>
        <dsp:cNvPr id="0" name=""/>
        <dsp:cNvSpPr/>
      </dsp:nvSpPr>
      <dsp:spPr>
        <a:xfrm>
          <a:off x="70141" y="190075"/>
          <a:ext cx="633263" cy="633263"/>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765EDDF-57DC-344A-A49C-713323F3B191}">
      <dsp:nvSpPr>
        <dsp:cNvPr id="0" name=""/>
        <dsp:cNvSpPr/>
      </dsp:nvSpPr>
      <dsp:spPr>
        <a:xfrm>
          <a:off x="803495" y="1013221"/>
          <a:ext cx="7999183" cy="506610"/>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2122" tIns="40640" rIns="40640" bIns="40640" numCol="1" spcCol="1270" anchor="ctr" anchorCtr="0">
          <a:noAutofit/>
        </a:bodyPr>
        <a:lstStyle/>
        <a:p>
          <a:pPr lvl="0" algn="l" defTabSz="711200">
            <a:lnSpc>
              <a:spcPct val="90000"/>
            </a:lnSpc>
            <a:spcBef>
              <a:spcPct val="0"/>
            </a:spcBef>
            <a:spcAft>
              <a:spcPct val="35000"/>
            </a:spcAft>
          </a:pPr>
          <a:r>
            <a:rPr lang="en-US" sz="1600" kern="1200" dirty="0"/>
            <a:t>Written feedback on personal statement</a:t>
          </a:r>
        </a:p>
      </dsp:txBody>
      <dsp:txXfrm>
        <a:off x="803495" y="1013221"/>
        <a:ext cx="7999183" cy="506610"/>
      </dsp:txXfrm>
    </dsp:sp>
    <dsp:sp modelId="{F1DB784A-907D-6547-899E-DE323F196926}">
      <dsp:nvSpPr>
        <dsp:cNvPr id="0" name=""/>
        <dsp:cNvSpPr/>
      </dsp:nvSpPr>
      <dsp:spPr>
        <a:xfrm>
          <a:off x="486863" y="949894"/>
          <a:ext cx="633263" cy="633263"/>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7E0FD63-E182-D74D-AA9A-529310FF1B22}">
      <dsp:nvSpPr>
        <dsp:cNvPr id="0" name=""/>
        <dsp:cNvSpPr/>
      </dsp:nvSpPr>
      <dsp:spPr>
        <a:xfrm>
          <a:off x="994051" y="1773040"/>
          <a:ext cx="7808627" cy="506610"/>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2122" tIns="40640" rIns="40640" bIns="40640" numCol="1" spcCol="1270" anchor="ctr" anchorCtr="0">
          <a:noAutofit/>
        </a:bodyPr>
        <a:lstStyle/>
        <a:p>
          <a:pPr lvl="0" algn="l" defTabSz="711200">
            <a:lnSpc>
              <a:spcPct val="90000"/>
            </a:lnSpc>
            <a:spcBef>
              <a:spcPct val="0"/>
            </a:spcBef>
            <a:spcAft>
              <a:spcPct val="35000"/>
            </a:spcAft>
          </a:pPr>
          <a:r>
            <a:rPr lang="en-US" sz="1600" kern="1200" dirty="0"/>
            <a:t>Access to specially trained and dedicated student success consultants</a:t>
          </a:r>
        </a:p>
      </dsp:txBody>
      <dsp:txXfrm>
        <a:off x="994051" y="1773040"/>
        <a:ext cx="7808627" cy="506610"/>
      </dsp:txXfrm>
    </dsp:sp>
    <dsp:sp modelId="{8D8084B4-2FFF-7C4A-9A58-9B13879B7927}">
      <dsp:nvSpPr>
        <dsp:cNvPr id="0" name=""/>
        <dsp:cNvSpPr/>
      </dsp:nvSpPr>
      <dsp:spPr>
        <a:xfrm>
          <a:off x="677420" y="1709714"/>
          <a:ext cx="633263" cy="633263"/>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4F13085-F0E2-114C-8BEA-584DFF018427}">
      <dsp:nvSpPr>
        <dsp:cNvPr id="0" name=""/>
        <dsp:cNvSpPr/>
      </dsp:nvSpPr>
      <dsp:spPr>
        <a:xfrm>
          <a:off x="982573" y="2532378"/>
          <a:ext cx="7808627" cy="506610"/>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2122" tIns="40640" rIns="40640" bIns="40640" numCol="1" spcCol="1270" anchor="ctr" anchorCtr="0">
          <a:noAutofit/>
        </a:bodyPr>
        <a:lstStyle/>
        <a:p>
          <a:pPr lvl="0" algn="l" defTabSz="711200">
            <a:lnSpc>
              <a:spcPct val="90000"/>
            </a:lnSpc>
            <a:spcBef>
              <a:spcPct val="0"/>
            </a:spcBef>
            <a:spcAft>
              <a:spcPct val="35000"/>
            </a:spcAft>
          </a:pPr>
          <a:r>
            <a:rPr lang="en-US" sz="1600" kern="1200" dirty="0"/>
            <a:t>Dedicated consultant to work with and track the success of students who need additional support</a:t>
          </a:r>
        </a:p>
      </dsp:txBody>
      <dsp:txXfrm>
        <a:off x="982573" y="2532378"/>
        <a:ext cx="7808627" cy="506610"/>
      </dsp:txXfrm>
    </dsp:sp>
    <dsp:sp modelId="{179D3CEB-95F6-A541-9B2D-CD92F217DF9C}">
      <dsp:nvSpPr>
        <dsp:cNvPr id="0" name=""/>
        <dsp:cNvSpPr/>
      </dsp:nvSpPr>
      <dsp:spPr>
        <a:xfrm>
          <a:off x="677420" y="2469052"/>
          <a:ext cx="633263" cy="633263"/>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1F10563-A217-F34E-8062-52A5978A211A}">
      <dsp:nvSpPr>
        <dsp:cNvPr id="0" name=""/>
        <dsp:cNvSpPr/>
      </dsp:nvSpPr>
      <dsp:spPr>
        <a:xfrm>
          <a:off x="803495" y="3292198"/>
          <a:ext cx="7999183" cy="506610"/>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2122" tIns="40640" rIns="40640" bIns="40640" numCol="1" spcCol="1270" anchor="ctr" anchorCtr="0">
          <a:noAutofit/>
        </a:bodyPr>
        <a:lstStyle/>
        <a:p>
          <a:pPr lvl="0" algn="l" defTabSz="711200">
            <a:lnSpc>
              <a:spcPct val="90000"/>
            </a:lnSpc>
            <a:spcBef>
              <a:spcPct val="0"/>
            </a:spcBef>
            <a:spcAft>
              <a:spcPct val="35000"/>
            </a:spcAft>
          </a:pPr>
          <a:r>
            <a:rPr lang="en-US" sz="1600" kern="1200" dirty="0"/>
            <a:t>University services brought directly to the students in their environment</a:t>
          </a:r>
        </a:p>
      </dsp:txBody>
      <dsp:txXfrm>
        <a:off x="803495" y="3292198"/>
        <a:ext cx="7999183" cy="506610"/>
      </dsp:txXfrm>
    </dsp:sp>
    <dsp:sp modelId="{7567EFF0-9319-C44A-B455-588208758924}">
      <dsp:nvSpPr>
        <dsp:cNvPr id="0" name=""/>
        <dsp:cNvSpPr/>
      </dsp:nvSpPr>
      <dsp:spPr>
        <a:xfrm>
          <a:off x="486863" y="3228872"/>
          <a:ext cx="633263" cy="633263"/>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82BB645-5A9D-F846-B055-3F804BF3AB1F}">
      <dsp:nvSpPr>
        <dsp:cNvPr id="0" name=""/>
        <dsp:cNvSpPr/>
      </dsp:nvSpPr>
      <dsp:spPr>
        <a:xfrm>
          <a:off x="386773" y="4052017"/>
          <a:ext cx="8415905" cy="506610"/>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2122" tIns="40640" rIns="40640" bIns="40640" numCol="1" spcCol="1270" anchor="ctr" anchorCtr="0">
          <a:noAutofit/>
        </a:bodyPr>
        <a:lstStyle/>
        <a:p>
          <a:pPr lvl="0" algn="l" defTabSz="711200">
            <a:lnSpc>
              <a:spcPct val="90000"/>
            </a:lnSpc>
            <a:spcBef>
              <a:spcPct val="0"/>
            </a:spcBef>
            <a:spcAft>
              <a:spcPct val="35000"/>
            </a:spcAft>
          </a:pPr>
          <a:r>
            <a:rPr lang="en-US" sz="1600" kern="1200" dirty="0"/>
            <a:t>Transition support for integration into the general MA program population</a:t>
          </a:r>
        </a:p>
      </dsp:txBody>
      <dsp:txXfrm>
        <a:off x="386773" y="4052017"/>
        <a:ext cx="8415905" cy="506610"/>
      </dsp:txXfrm>
    </dsp:sp>
    <dsp:sp modelId="{48596F91-08BC-1F41-9692-4782B72954A7}">
      <dsp:nvSpPr>
        <dsp:cNvPr id="0" name=""/>
        <dsp:cNvSpPr/>
      </dsp:nvSpPr>
      <dsp:spPr>
        <a:xfrm>
          <a:off x="70141" y="3988691"/>
          <a:ext cx="633263" cy="633263"/>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4703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09827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979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fontAlgn="ctr"/>
            <a:endParaRPr lang="en-US" sz="1200" b="0" i="0" u="none" strike="noStrike" cap="none" dirty="0">
              <a:solidFill>
                <a:schemeClr val="dk1"/>
              </a:solidFill>
              <a:effectLst/>
              <a:latin typeface="Calibri"/>
              <a:ea typeface="Calibri"/>
              <a:cs typeface="Calibri"/>
              <a:sym typeface="Calibri"/>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027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fontAlgn="ctr">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58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sz="1200" b="0" i="0" u="none" strike="noStrike" cap="none" dirty="0">
              <a:solidFill>
                <a:schemeClr val="dk1"/>
              </a:solidFill>
              <a:effectLst/>
              <a:latin typeface="Calibri"/>
              <a:ea typeface="Calibri"/>
              <a:cs typeface="Calibri"/>
              <a:sym typeface="Calibri"/>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4511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sz="1200" b="0" i="0" u="none" strike="noStrike" cap="none" dirty="0">
              <a:solidFill>
                <a:schemeClr val="dk1"/>
              </a:solidFill>
              <a:effectLst/>
              <a:latin typeface="Calibri"/>
              <a:ea typeface="Calibri"/>
              <a:cs typeface="Calibri"/>
              <a:sym typeface="Calibri"/>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464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688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297771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171450">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028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1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411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54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59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322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655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0" u="none" strike="noStrike" cap="none" dirty="0">
              <a:solidFill>
                <a:schemeClr val="dk1"/>
              </a:solidFill>
              <a:effectLst/>
              <a:latin typeface="Calibri"/>
              <a:ea typeface="Calibri"/>
              <a:cs typeface="Calibri"/>
              <a:sym typeface="Calibri"/>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75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fontAlgn="ctr">
              <a:buFont typeface="Arial" panose="020B0604020202020204" pitchFamily="34" charset="0"/>
              <a:buChar char="•"/>
            </a:pPr>
            <a:endParaRPr lang="en-US" sz="1200" b="0" i="0" u="none" strike="noStrike" cap="none" dirty="0">
              <a:solidFill>
                <a:schemeClr val="dk1"/>
              </a:solidFill>
              <a:effectLst/>
              <a:latin typeface="Calibri"/>
              <a:ea typeface="Calibri"/>
              <a:cs typeface="Calibri"/>
              <a:sym typeface="Calibri"/>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79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5"/>
          <p:cNvSpPr txBox="1">
            <a:spLocks noGrp="1"/>
          </p:cNvSpPr>
          <p:nvPr>
            <p:ph type="body" idx="1"/>
          </p:nvPr>
        </p:nvSpPr>
        <p:spPr>
          <a:xfrm rot="5400000">
            <a:off x="2202089" y="-529642"/>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350271" y="106836"/>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3600"/>
              <a:buFont typeface="Open Sans"/>
              <a:buNone/>
              <a:defRPr sz="3600" b="1"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7"/>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7" name="Google Shape;2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Open Sans"/>
              <a:buNone/>
              <a:defRPr sz="2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8" name="Google Shape;58;p1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9" name="Google Shape;59;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Open Sans"/>
              <a:buNone/>
              <a:defRPr sz="2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
          <p:cNvPicPr preferRelativeResize="0"/>
          <p:nvPr/>
        </p:nvPicPr>
        <p:blipFill rotWithShape="1">
          <a:blip r:embed="rId14">
            <a:alphaModFix/>
          </a:blip>
          <a:srcRect/>
          <a:stretch/>
        </p:blipFill>
        <p:spPr>
          <a:xfrm>
            <a:off x="6755716" y="6149207"/>
            <a:ext cx="2060058" cy="573443"/>
          </a:xfrm>
          <a:prstGeom prst="rect">
            <a:avLst/>
          </a:prstGeom>
          <a:noFill/>
          <a:ln>
            <a:noFill/>
          </a:ln>
        </p:spPr>
      </p:pic>
      <p:sp>
        <p:nvSpPr>
          <p:cNvPr id="11" name="Google Shape;11;p5"/>
          <p:cNvSpPr txBox="1">
            <a:spLocks noGrp="1"/>
          </p:cNvSpPr>
          <p:nvPr>
            <p:ph type="body" idx="1"/>
          </p:nvPr>
        </p:nvSpPr>
        <p:spPr>
          <a:xfrm>
            <a:off x="350271" y="1322177"/>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p:nvPr/>
        </p:nvSpPr>
        <p:spPr>
          <a:xfrm>
            <a:off x="4349293" y="6282042"/>
            <a:ext cx="172946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595959"/>
                </a:solidFill>
                <a:latin typeface="Open Sans"/>
                <a:ea typeface="Open Sans"/>
                <a:cs typeface="Open Sans"/>
                <a:sym typeface="Open Sans"/>
              </a:rPr>
              <a:t>@NASPAtweets</a:t>
            </a:r>
            <a:endParaRPr/>
          </a:p>
        </p:txBody>
      </p:sp>
      <p:sp>
        <p:nvSpPr>
          <p:cNvPr id="13" name="Google Shape;13;p5"/>
          <p:cNvSpPr txBox="1"/>
          <p:nvPr/>
        </p:nvSpPr>
        <p:spPr>
          <a:xfrm>
            <a:off x="2856522" y="6266508"/>
            <a:ext cx="172946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rgbClr val="595959"/>
                </a:solidFill>
                <a:latin typeface="Open Sans"/>
                <a:ea typeface="Open Sans"/>
                <a:cs typeface="Open Sans"/>
                <a:sym typeface="Open Sans"/>
              </a:rPr>
              <a:t>#SMCS21</a:t>
            </a:r>
            <a:endParaRPr sz="1400" b="0" i="0" u="none" strike="noStrike" cap="none">
              <a:solidFill>
                <a:srgbClr val="595959"/>
              </a:solidFill>
              <a:latin typeface="Open Sans"/>
              <a:ea typeface="Open Sans"/>
              <a:cs typeface="Open Sans"/>
              <a:sym typeface="Open Sans"/>
            </a:endParaRPr>
          </a:p>
        </p:txBody>
      </p:sp>
      <p:cxnSp>
        <p:nvCxnSpPr>
          <p:cNvPr id="14" name="Google Shape;14;p5"/>
          <p:cNvCxnSpPr/>
          <p:nvPr/>
        </p:nvCxnSpPr>
        <p:spPr>
          <a:xfrm>
            <a:off x="2719556" y="6282042"/>
            <a:ext cx="3725694" cy="0"/>
          </a:xfrm>
          <a:prstGeom prst="straightConnector1">
            <a:avLst/>
          </a:prstGeom>
          <a:noFill/>
          <a:ln w="9525" cap="flat" cmpd="sng">
            <a:solidFill>
              <a:srgbClr val="7F7F7F"/>
            </a:solidFill>
            <a:prstDash val="solid"/>
            <a:round/>
            <a:headEnd type="none" w="sm" len="sm"/>
            <a:tailEnd type="none" w="sm" len="sm"/>
          </a:ln>
        </p:spPr>
      </p:cxnSp>
      <p:cxnSp>
        <p:nvCxnSpPr>
          <p:cNvPr id="15" name="Google Shape;15;p5"/>
          <p:cNvCxnSpPr/>
          <p:nvPr/>
        </p:nvCxnSpPr>
        <p:spPr>
          <a:xfrm>
            <a:off x="2719556" y="6564760"/>
            <a:ext cx="3725694" cy="0"/>
          </a:xfrm>
          <a:prstGeom prst="straightConnector1">
            <a:avLst/>
          </a:prstGeom>
          <a:noFill/>
          <a:ln w="9525" cap="flat" cmpd="sng">
            <a:solidFill>
              <a:srgbClr val="7F7F7F"/>
            </a:solidFill>
            <a:prstDash val="solid"/>
            <a:round/>
            <a:headEnd type="none" w="sm" len="sm"/>
            <a:tailEnd type="none" w="sm" len="sm"/>
          </a:ln>
        </p:spPr>
      </p:cxnSp>
      <p:sp>
        <p:nvSpPr>
          <p:cNvPr id="16" name="Google Shape;16;p5"/>
          <p:cNvSpPr/>
          <p:nvPr/>
        </p:nvSpPr>
        <p:spPr>
          <a:xfrm>
            <a:off x="0" y="0"/>
            <a:ext cx="9144000" cy="1028700"/>
          </a:xfrm>
          <a:prstGeom prst="rect">
            <a:avLst/>
          </a:prstGeom>
          <a:solidFill>
            <a:srgbClr val="738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5"/>
          <p:cNvSpPr/>
          <p:nvPr/>
        </p:nvSpPr>
        <p:spPr>
          <a:xfrm>
            <a:off x="0" y="1028700"/>
            <a:ext cx="9144000" cy="139700"/>
          </a:xfrm>
          <a:prstGeom prst="rect">
            <a:avLst/>
          </a:prstGeom>
          <a:solidFill>
            <a:srgbClr val="3F11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5"/>
          <p:cNvPicPr preferRelativeResize="0"/>
          <p:nvPr/>
        </p:nvPicPr>
        <p:blipFill rotWithShape="1">
          <a:blip r:embed="rId15">
            <a:alphaModFix/>
          </a:blip>
          <a:srcRect/>
          <a:stretch/>
        </p:blipFill>
        <p:spPr>
          <a:xfrm>
            <a:off x="955504" y="5722061"/>
            <a:ext cx="1453586" cy="108889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s://www.menti.com/1yhitp4x7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91" name="Google Shape;91;p1"/>
          <p:cNvPicPr preferRelativeResize="0"/>
          <p:nvPr/>
        </p:nvPicPr>
        <p:blipFill rotWithShape="1">
          <a:blip r:embed="rId3">
            <a:alphaModFix/>
          </a:blip>
          <a:srcRect t="9965" b="318"/>
          <a:stretch/>
        </p:blipFill>
        <p:spPr>
          <a:xfrm>
            <a:off x="1790804" y="1193646"/>
            <a:ext cx="5746599" cy="3874466"/>
          </a:xfrm>
          <a:prstGeom prst="rect">
            <a:avLst/>
          </a:prstGeom>
          <a:noFill/>
          <a:ln>
            <a:noFill/>
          </a:ln>
        </p:spPr>
      </p:pic>
      <p:sp>
        <p:nvSpPr>
          <p:cNvPr id="88" name="Google Shape;88;p1"/>
          <p:cNvSpPr/>
          <p:nvPr/>
        </p:nvSpPr>
        <p:spPr>
          <a:xfrm>
            <a:off x="9100" y="5602013"/>
            <a:ext cx="9139450" cy="125598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549303" y="6234328"/>
            <a:ext cx="7247160" cy="533901"/>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76923C"/>
              </a:buClr>
              <a:buSzPts val="2400"/>
              <a:buFont typeface="Open Sans"/>
              <a:buNone/>
            </a:pPr>
            <a:r>
              <a:rPr lang="en-US" sz="1800" b="0" i="0" u="none" strike="noStrike" cap="none" dirty="0">
                <a:solidFill>
                  <a:srgbClr val="76923C"/>
                </a:solidFill>
                <a:latin typeface="Open Sans"/>
                <a:ea typeface="Open Sans"/>
                <a:cs typeface="Open Sans"/>
                <a:sym typeface="Open Sans"/>
              </a:rPr>
              <a:t>February 24-26, 2021 | Virtual</a:t>
            </a:r>
            <a:endParaRPr sz="1800" b="0" i="0" u="none" strike="noStrike" cap="none" dirty="0">
              <a:solidFill>
                <a:srgbClr val="76923C"/>
              </a:solidFill>
              <a:latin typeface="Open Sans"/>
              <a:ea typeface="Open Sans"/>
              <a:cs typeface="Open Sans"/>
              <a:sym typeface="Open Sans"/>
            </a:endParaRPr>
          </a:p>
        </p:txBody>
      </p:sp>
      <p:sp>
        <p:nvSpPr>
          <p:cNvPr id="90" name="Google Shape;90;p1"/>
          <p:cNvSpPr txBox="1"/>
          <p:nvPr/>
        </p:nvSpPr>
        <p:spPr>
          <a:xfrm>
            <a:off x="464025" y="4726004"/>
            <a:ext cx="8229600" cy="1504002"/>
          </a:xfrm>
          <a:prstGeom prst="rect">
            <a:avLst/>
          </a:prstGeom>
          <a:noFill/>
          <a:ln>
            <a:noFill/>
          </a:ln>
        </p:spPr>
        <p:txBody>
          <a:bodyPr spcFirstLastPara="1" wrap="square" lIns="91425" tIns="45700" rIns="91425" bIns="45700" anchor="t" anchorCtr="0">
            <a:normAutofit/>
          </a:bodyPr>
          <a:lstStyle/>
          <a:p>
            <a:pPr lvl="0" algn="ctr">
              <a:buClr>
                <a:schemeClr val="dk1"/>
              </a:buClr>
              <a:buSzPts val="2800"/>
            </a:pPr>
            <a:r>
              <a:rPr lang="en-US" sz="2800" dirty="0">
                <a:latin typeface="Arial" panose="020B0604020202020204" pitchFamily="34" charset="0"/>
                <a:cs typeface="Arial" panose="020B0604020202020204" pitchFamily="34" charset="0"/>
              </a:rPr>
              <a:t>Speaking their Language: Translation and Military Support Services in a Virtual Environment</a:t>
            </a:r>
          </a:p>
          <a:p>
            <a:pPr lvl="0" algn="ctr">
              <a:buClr>
                <a:schemeClr val="dk1"/>
              </a:buClr>
              <a:buSzPts val="2800"/>
            </a:pPr>
            <a:endParaRPr lang="en-US" sz="1800" b="0" u="none" strike="noStrike" cap="none" dirty="0">
              <a:solidFill>
                <a:schemeClr val="dk1"/>
              </a:solidFill>
              <a:latin typeface="Arial" panose="020B0604020202020204" pitchFamily="34" charset="0"/>
              <a:ea typeface="Open Sans"/>
              <a:cs typeface="Arial" panose="020B0604020202020204" pitchFamily="34" charset="0"/>
              <a:sym typeface="Open Sans"/>
            </a:endParaRPr>
          </a:p>
          <a:p>
            <a:pPr lvl="0" algn="ctr">
              <a:buClr>
                <a:schemeClr val="dk1"/>
              </a:buClr>
              <a:buSzPts val="2800"/>
            </a:pPr>
            <a:r>
              <a:rPr lang="en-US" sz="1800" b="0" u="none" strike="noStrike" cap="none" dirty="0">
                <a:solidFill>
                  <a:schemeClr val="dk1"/>
                </a:solidFill>
                <a:latin typeface="Arial" panose="020B0604020202020204" pitchFamily="34" charset="0"/>
                <a:ea typeface="Open Sans"/>
                <a:cs typeface="Arial" panose="020B0604020202020204" pitchFamily="34" charset="0"/>
                <a:sym typeface="Open Sans"/>
              </a:rPr>
              <a:t>Heather Turner &amp; T</a:t>
            </a:r>
            <a:r>
              <a:rPr lang="en-US" sz="1800" dirty="0">
                <a:solidFill>
                  <a:schemeClr val="dk1"/>
                </a:solidFill>
                <a:latin typeface="Arial" panose="020B0604020202020204" pitchFamily="34" charset="0"/>
                <a:ea typeface="Open Sans"/>
                <a:cs typeface="Arial" panose="020B0604020202020204" pitchFamily="34" charset="0"/>
                <a:sym typeface="Open Sans"/>
              </a:rPr>
              <a:t>aylor Pratt | University of Louisville</a:t>
            </a:r>
            <a:endParaRPr sz="1800" b="0" u="none" strike="noStrike" cap="none" dirty="0">
              <a:solidFill>
                <a:schemeClr val="dk1"/>
              </a:solidFill>
              <a:latin typeface="Arial" panose="020B0604020202020204" pitchFamily="34" charset="0"/>
              <a:ea typeface="Open Sans"/>
              <a:cs typeface="Arial" panose="020B0604020202020204" pitchFamily="34" charset="0"/>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8" name="Google Shape;96;p2">
            <a:extLst>
              <a:ext uri="{FF2B5EF4-FFF2-40B4-BE49-F238E27FC236}">
                <a16:creationId xmlns:a16="http://schemas.microsoft.com/office/drawing/2014/main" id="{AD0C40A6-DD7D-6A4C-A097-E690A879F80B}"/>
              </a:ext>
            </a:extLst>
          </p:cNvPr>
          <p:cNvSpPr txBox="1">
            <a:spLocks noGrp="1"/>
          </p:cNvSpPr>
          <p:nvPr>
            <p:ph type="title"/>
          </p:nvPr>
        </p:nvSpPr>
        <p:spPr>
          <a:xfrm>
            <a:off x="0" y="449299"/>
            <a:ext cx="9144000" cy="1143000"/>
          </a:xfrm>
          <a:prstGeom prst="rect">
            <a:avLst/>
          </a:prstGeom>
          <a:noFill/>
          <a:ln>
            <a:noFill/>
          </a:ln>
        </p:spPr>
        <p:txBody>
          <a:bodyPr spcFirstLastPara="1" wrap="square" lIns="91425" tIns="45700" rIns="91425" bIns="45700" anchor="t" anchorCtr="0">
            <a:noAutofit/>
          </a:bodyPr>
          <a:lstStyle/>
          <a:p>
            <a:pPr lvl="0"/>
            <a:r>
              <a:rPr lang="en-US" sz="2400" dirty="0"/>
              <a:t>Root Assignments in Practical Applications</a:t>
            </a:r>
          </a:p>
        </p:txBody>
      </p:sp>
      <p:pic>
        <p:nvPicPr>
          <p:cNvPr id="3" name="Picture 2" descr="Table&#10;&#10;Description automatically generated">
            <a:extLst>
              <a:ext uri="{FF2B5EF4-FFF2-40B4-BE49-F238E27FC236}">
                <a16:creationId xmlns:a16="http://schemas.microsoft.com/office/drawing/2014/main" id="{27EEB221-4FEF-FA46-80BF-4D512FBCB862}"/>
              </a:ext>
            </a:extLst>
          </p:cNvPr>
          <p:cNvPicPr>
            <a:picLocks noChangeAspect="1"/>
          </p:cNvPicPr>
          <p:nvPr/>
        </p:nvPicPr>
        <p:blipFill>
          <a:blip r:embed="rId3"/>
          <a:stretch>
            <a:fillRect/>
          </a:stretch>
        </p:blipFill>
        <p:spPr>
          <a:xfrm>
            <a:off x="1543050" y="1310738"/>
            <a:ext cx="6272530" cy="4481732"/>
          </a:xfrm>
          <a:prstGeom prst="rect">
            <a:avLst/>
          </a:prstGeom>
        </p:spPr>
      </p:pic>
    </p:spTree>
    <p:extLst>
      <p:ext uri="{BB962C8B-B14F-4D97-AF65-F5344CB8AC3E}">
        <p14:creationId xmlns:p14="http://schemas.microsoft.com/office/powerpoint/2010/main" val="274184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8" name="Google Shape;96;p2">
            <a:extLst>
              <a:ext uri="{FF2B5EF4-FFF2-40B4-BE49-F238E27FC236}">
                <a16:creationId xmlns:a16="http://schemas.microsoft.com/office/drawing/2014/main" id="{AD0C40A6-DD7D-6A4C-A097-E690A879F80B}"/>
              </a:ext>
            </a:extLst>
          </p:cNvPr>
          <p:cNvSpPr txBox="1">
            <a:spLocks noGrp="1"/>
          </p:cNvSpPr>
          <p:nvPr>
            <p:ph type="title"/>
          </p:nvPr>
        </p:nvSpPr>
        <p:spPr>
          <a:xfrm>
            <a:off x="0" y="449299"/>
            <a:ext cx="9144000" cy="1143000"/>
          </a:xfrm>
          <a:prstGeom prst="rect">
            <a:avLst/>
          </a:prstGeom>
          <a:noFill/>
          <a:ln>
            <a:noFill/>
          </a:ln>
        </p:spPr>
        <p:txBody>
          <a:bodyPr spcFirstLastPara="1" wrap="square" lIns="91425" tIns="45700" rIns="91425" bIns="45700" anchor="t" anchorCtr="0">
            <a:noAutofit/>
          </a:bodyPr>
          <a:lstStyle/>
          <a:p>
            <a:pPr lvl="0"/>
            <a:r>
              <a:rPr lang="en-US" sz="2400" dirty="0"/>
              <a:t>Vary Feedback Formats</a:t>
            </a:r>
          </a:p>
        </p:txBody>
      </p:sp>
      <p:grpSp>
        <p:nvGrpSpPr>
          <p:cNvPr id="12" name="Group 11">
            <a:extLst>
              <a:ext uri="{FF2B5EF4-FFF2-40B4-BE49-F238E27FC236}">
                <a16:creationId xmlns:a16="http://schemas.microsoft.com/office/drawing/2014/main" id="{370313A5-2036-1C4B-A3E6-295FA07406A6}"/>
              </a:ext>
            </a:extLst>
          </p:cNvPr>
          <p:cNvGrpSpPr/>
          <p:nvPr/>
        </p:nvGrpSpPr>
        <p:grpSpPr>
          <a:xfrm>
            <a:off x="798236" y="1592299"/>
            <a:ext cx="3558989" cy="4133617"/>
            <a:chOff x="798236" y="1592299"/>
            <a:chExt cx="3558989" cy="4133617"/>
          </a:xfrm>
        </p:grpSpPr>
        <p:pic>
          <p:nvPicPr>
            <p:cNvPr id="4" name="Picture 3" descr="Graphical user interface, text, application&#10;&#10;Description automatically generated">
              <a:extLst>
                <a:ext uri="{FF2B5EF4-FFF2-40B4-BE49-F238E27FC236}">
                  <a16:creationId xmlns:a16="http://schemas.microsoft.com/office/drawing/2014/main" id="{B305A244-ED9E-4449-B0B9-DBC7E39BD2F5}"/>
                </a:ext>
              </a:extLst>
            </p:cNvPr>
            <p:cNvPicPr>
              <a:picLocks noChangeAspect="1"/>
            </p:cNvPicPr>
            <p:nvPr/>
          </p:nvPicPr>
          <p:blipFill>
            <a:blip r:embed="rId3"/>
            <a:stretch>
              <a:fillRect/>
            </a:stretch>
          </p:blipFill>
          <p:spPr>
            <a:xfrm>
              <a:off x="798236" y="1592299"/>
              <a:ext cx="3558989" cy="4133617"/>
            </a:xfrm>
            <a:prstGeom prst="rect">
              <a:avLst/>
            </a:prstGeom>
          </p:spPr>
        </p:pic>
        <p:sp>
          <p:nvSpPr>
            <p:cNvPr id="2" name="Rectangle 1">
              <a:extLst>
                <a:ext uri="{FF2B5EF4-FFF2-40B4-BE49-F238E27FC236}">
                  <a16:creationId xmlns:a16="http://schemas.microsoft.com/office/drawing/2014/main" id="{886C7B66-BD4E-B54A-A9E2-9DF2FD51C0F4}"/>
                </a:ext>
              </a:extLst>
            </p:cNvPr>
            <p:cNvSpPr/>
            <p:nvPr/>
          </p:nvSpPr>
          <p:spPr>
            <a:xfrm>
              <a:off x="1970423" y="2192436"/>
              <a:ext cx="658368" cy="173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63BC06-363D-8F44-A982-1954D87B31AC}"/>
                </a:ext>
              </a:extLst>
            </p:cNvPr>
            <p:cNvSpPr/>
            <p:nvPr/>
          </p:nvSpPr>
          <p:spPr>
            <a:xfrm>
              <a:off x="1929384" y="3197956"/>
              <a:ext cx="1234440" cy="368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BB0A6FB6-D582-6147-8072-596609566216}"/>
              </a:ext>
            </a:extLst>
          </p:cNvPr>
          <p:cNvGrpSpPr/>
          <p:nvPr/>
        </p:nvGrpSpPr>
        <p:grpSpPr>
          <a:xfrm>
            <a:off x="4760199" y="1592299"/>
            <a:ext cx="3585564" cy="4133617"/>
            <a:chOff x="4760199" y="1592299"/>
            <a:chExt cx="3585564" cy="4133617"/>
          </a:xfrm>
        </p:grpSpPr>
        <p:grpSp>
          <p:nvGrpSpPr>
            <p:cNvPr id="3" name="Group 2">
              <a:extLst>
                <a:ext uri="{FF2B5EF4-FFF2-40B4-BE49-F238E27FC236}">
                  <a16:creationId xmlns:a16="http://schemas.microsoft.com/office/drawing/2014/main" id="{B9A06053-0B9A-DC4B-92B6-54942794F98B}"/>
                </a:ext>
              </a:extLst>
            </p:cNvPr>
            <p:cNvGrpSpPr/>
            <p:nvPr/>
          </p:nvGrpSpPr>
          <p:grpSpPr>
            <a:xfrm>
              <a:off x="4760199" y="1592299"/>
              <a:ext cx="3585564" cy="4133617"/>
              <a:chOff x="4760199" y="1592299"/>
              <a:chExt cx="3585564" cy="4133617"/>
            </a:xfrm>
          </p:grpSpPr>
          <p:pic>
            <p:nvPicPr>
              <p:cNvPr id="6" name="Picture 5" descr="Graphical user interface, text, application&#10;&#10;Description automatically generated">
                <a:extLst>
                  <a:ext uri="{FF2B5EF4-FFF2-40B4-BE49-F238E27FC236}">
                    <a16:creationId xmlns:a16="http://schemas.microsoft.com/office/drawing/2014/main" id="{9B378526-7C1C-AF4D-BA76-F7A99CBD3ED7}"/>
                  </a:ext>
                </a:extLst>
              </p:cNvPr>
              <p:cNvPicPr>
                <a:picLocks noChangeAspect="1"/>
              </p:cNvPicPr>
              <p:nvPr/>
            </p:nvPicPr>
            <p:blipFill>
              <a:blip r:embed="rId4"/>
              <a:stretch>
                <a:fillRect/>
              </a:stretch>
            </p:blipFill>
            <p:spPr>
              <a:xfrm>
                <a:off x="4760199" y="1592299"/>
                <a:ext cx="3585564" cy="4133617"/>
              </a:xfrm>
              <a:prstGeom prst="rect">
                <a:avLst/>
              </a:prstGeom>
            </p:spPr>
          </p:pic>
          <p:sp>
            <p:nvSpPr>
              <p:cNvPr id="10" name="Rectangle 9">
                <a:extLst>
                  <a:ext uri="{FF2B5EF4-FFF2-40B4-BE49-F238E27FC236}">
                    <a16:creationId xmlns:a16="http://schemas.microsoft.com/office/drawing/2014/main" id="{5ABFC1AA-DD28-F840-AD0D-37EF1606E8C8}"/>
                  </a:ext>
                </a:extLst>
              </p:cNvPr>
              <p:cNvSpPr/>
              <p:nvPr/>
            </p:nvSpPr>
            <p:spPr>
              <a:xfrm>
                <a:off x="5894612" y="2571950"/>
                <a:ext cx="1063971" cy="3815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01CCC42-751B-3342-B192-FD44F34699D2}"/>
                </a:ext>
              </a:extLst>
            </p:cNvPr>
            <p:cNvSpPr/>
            <p:nvPr/>
          </p:nvSpPr>
          <p:spPr>
            <a:xfrm>
              <a:off x="6629399" y="4791456"/>
              <a:ext cx="329184" cy="173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1649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6" name="Curved Right Arrow 5">
            <a:extLst>
              <a:ext uri="{FF2B5EF4-FFF2-40B4-BE49-F238E27FC236}">
                <a16:creationId xmlns:a16="http://schemas.microsoft.com/office/drawing/2014/main" id="{F9D81C22-F173-CF43-9C2F-2DDA694B9CCD}"/>
              </a:ext>
            </a:extLst>
          </p:cNvPr>
          <p:cNvSpPr/>
          <p:nvPr/>
        </p:nvSpPr>
        <p:spPr>
          <a:xfrm rot="19297164">
            <a:off x="1089133" y="1855978"/>
            <a:ext cx="1668780" cy="3368158"/>
          </a:xfrm>
          <a:prstGeom prst="curvedRightArrow">
            <a:avLst>
              <a:gd name="adj1" fmla="val 25000"/>
              <a:gd name="adj2" fmla="val 71918"/>
              <a:gd name="adj3" fmla="val 30477"/>
            </a:avLst>
          </a:prstGeom>
          <a:solidFill>
            <a:srgbClr val="738A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Google Shape;96;p2">
            <a:extLst>
              <a:ext uri="{FF2B5EF4-FFF2-40B4-BE49-F238E27FC236}">
                <a16:creationId xmlns:a16="http://schemas.microsoft.com/office/drawing/2014/main" id="{AD0C40A6-DD7D-6A4C-A097-E690A879F80B}"/>
              </a:ext>
            </a:extLst>
          </p:cNvPr>
          <p:cNvSpPr txBox="1">
            <a:spLocks noGrp="1"/>
          </p:cNvSpPr>
          <p:nvPr>
            <p:ph type="title"/>
          </p:nvPr>
        </p:nvSpPr>
        <p:spPr>
          <a:xfrm>
            <a:off x="0" y="449299"/>
            <a:ext cx="9144000" cy="1143000"/>
          </a:xfrm>
          <a:prstGeom prst="rect">
            <a:avLst/>
          </a:prstGeom>
          <a:noFill/>
          <a:ln>
            <a:noFill/>
          </a:ln>
        </p:spPr>
        <p:txBody>
          <a:bodyPr spcFirstLastPara="1" wrap="square" lIns="91425" tIns="45700" rIns="91425" bIns="45700" anchor="t" anchorCtr="0">
            <a:noAutofit/>
          </a:bodyPr>
          <a:lstStyle/>
          <a:p>
            <a:pPr lvl="0"/>
            <a:r>
              <a:rPr lang="en-US" sz="2400" dirty="0"/>
              <a:t>Create a “Physical” Space</a:t>
            </a:r>
          </a:p>
        </p:txBody>
      </p:sp>
      <p:pic>
        <p:nvPicPr>
          <p:cNvPr id="4" name="Picture 3" descr="Graphical user interface, text&#10;&#10;Description automatically generated">
            <a:extLst>
              <a:ext uri="{FF2B5EF4-FFF2-40B4-BE49-F238E27FC236}">
                <a16:creationId xmlns:a16="http://schemas.microsoft.com/office/drawing/2014/main" id="{0056975F-98D2-4C4A-8DBA-50E15E402A3F}"/>
              </a:ext>
            </a:extLst>
          </p:cNvPr>
          <p:cNvPicPr>
            <a:picLocks noChangeAspect="1"/>
          </p:cNvPicPr>
          <p:nvPr/>
        </p:nvPicPr>
        <p:blipFill rotWithShape="1">
          <a:blip r:embed="rId3"/>
          <a:srcRect l="8525" t="44602" r="13933" b="27531"/>
          <a:stretch/>
        </p:blipFill>
        <p:spPr>
          <a:xfrm>
            <a:off x="117086" y="1440873"/>
            <a:ext cx="8909825" cy="630930"/>
          </a:xfrm>
          <a:prstGeom prst="rect">
            <a:avLst/>
          </a:prstGeom>
        </p:spPr>
      </p:pic>
      <p:pic>
        <p:nvPicPr>
          <p:cNvPr id="1026" name="Picture 2">
            <a:extLst>
              <a:ext uri="{FF2B5EF4-FFF2-40B4-BE49-F238E27FC236}">
                <a16:creationId xmlns:a16="http://schemas.microsoft.com/office/drawing/2014/main" id="{D856DA07-F161-254D-9105-54D8546D78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009" b="46547"/>
          <a:stretch/>
        </p:blipFill>
        <p:spPr bwMode="auto">
          <a:xfrm>
            <a:off x="3335329" y="2345804"/>
            <a:ext cx="4324997" cy="26484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9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8" name="Google Shape;96;p2">
            <a:extLst>
              <a:ext uri="{FF2B5EF4-FFF2-40B4-BE49-F238E27FC236}">
                <a16:creationId xmlns:a16="http://schemas.microsoft.com/office/drawing/2014/main" id="{AD0C40A6-DD7D-6A4C-A097-E690A879F80B}"/>
              </a:ext>
            </a:extLst>
          </p:cNvPr>
          <p:cNvSpPr txBox="1">
            <a:spLocks noGrp="1"/>
          </p:cNvSpPr>
          <p:nvPr>
            <p:ph type="title"/>
          </p:nvPr>
        </p:nvSpPr>
        <p:spPr>
          <a:xfrm>
            <a:off x="0" y="449299"/>
            <a:ext cx="9144000" cy="1143000"/>
          </a:xfrm>
          <a:prstGeom prst="rect">
            <a:avLst/>
          </a:prstGeom>
          <a:noFill/>
          <a:ln>
            <a:noFill/>
          </a:ln>
        </p:spPr>
        <p:txBody>
          <a:bodyPr spcFirstLastPara="1" wrap="square" lIns="91425" tIns="45700" rIns="91425" bIns="45700" anchor="t" anchorCtr="0">
            <a:noAutofit/>
          </a:bodyPr>
          <a:lstStyle/>
          <a:p>
            <a:pPr lvl="0"/>
            <a:r>
              <a:rPr lang="en-US" sz="2400" dirty="0"/>
              <a:t>Integrate Academics with Student Affairs</a:t>
            </a:r>
          </a:p>
        </p:txBody>
      </p:sp>
      <p:graphicFrame>
        <p:nvGraphicFramePr>
          <p:cNvPr id="3" name="Diagram 2">
            <a:extLst>
              <a:ext uri="{FF2B5EF4-FFF2-40B4-BE49-F238E27FC236}">
                <a16:creationId xmlns:a16="http://schemas.microsoft.com/office/drawing/2014/main" id="{8CB827C2-BCC9-9845-AAC4-284757AD67CC}"/>
              </a:ext>
            </a:extLst>
          </p:cNvPr>
          <p:cNvGraphicFramePr/>
          <p:nvPr>
            <p:extLst>
              <p:ext uri="{D42A27DB-BD31-4B8C-83A1-F6EECF244321}">
                <p14:modId xmlns:p14="http://schemas.microsoft.com/office/powerpoint/2010/main" val="1452244320"/>
              </p:ext>
            </p:extLst>
          </p:nvPr>
        </p:nvGraphicFramePr>
        <p:xfrm>
          <a:off x="-68580" y="1165860"/>
          <a:ext cx="8869680" cy="4812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0845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8" name="Google Shape;96;p2">
            <a:extLst>
              <a:ext uri="{FF2B5EF4-FFF2-40B4-BE49-F238E27FC236}">
                <a16:creationId xmlns:a16="http://schemas.microsoft.com/office/drawing/2014/main" id="{AD0C40A6-DD7D-6A4C-A097-E690A879F80B}"/>
              </a:ext>
            </a:extLst>
          </p:cNvPr>
          <p:cNvSpPr txBox="1">
            <a:spLocks noGrp="1"/>
          </p:cNvSpPr>
          <p:nvPr>
            <p:ph type="title"/>
          </p:nvPr>
        </p:nvSpPr>
        <p:spPr>
          <a:xfrm>
            <a:off x="0" y="449299"/>
            <a:ext cx="9144000" cy="1143000"/>
          </a:xfrm>
          <a:prstGeom prst="rect">
            <a:avLst/>
          </a:prstGeom>
          <a:noFill/>
          <a:ln>
            <a:noFill/>
          </a:ln>
        </p:spPr>
        <p:txBody>
          <a:bodyPr spcFirstLastPara="1" wrap="square" lIns="91425" tIns="45700" rIns="91425" bIns="45700" anchor="t" anchorCtr="0">
            <a:noAutofit/>
          </a:bodyPr>
          <a:lstStyle/>
          <a:p>
            <a:pPr lvl="0"/>
            <a:r>
              <a:rPr lang="en-US" sz="2400" dirty="0"/>
              <a:t>Continuously Assess and Evaluate</a:t>
            </a:r>
          </a:p>
        </p:txBody>
      </p:sp>
      <p:pic>
        <p:nvPicPr>
          <p:cNvPr id="3" name="Picture 2">
            <a:extLst>
              <a:ext uri="{FF2B5EF4-FFF2-40B4-BE49-F238E27FC236}">
                <a16:creationId xmlns:a16="http://schemas.microsoft.com/office/drawing/2014/main" id="{E5C3B26C-E008-F84E-ACD3-B676024D60FD}"/>
              </a:ext>
            </a:extLst>
          </p:cNvPr>
          <p:cNvPicPr>
            <a:picLocks noChangeAspect="1"/>
          </p:cNvPicPr>
          <p:nvPr/>
        </p:nvPicPr>
        <p:blipFill>
          <a:blip r:embed="rId3"/>
          <a:stretch>
            <a:fillRect/>
          </a:stretch>
        </p:blipFill>
        <p:spPr>
          <a:xfrm>
            <a:off x="236612" y="1183005"/>
            <a:ext cx="8647916" cy="4684288"/>
          </a:xfrm>
          <a:prstGeom prst="rect">
            <a:avLst/>
          </a:prstGeom>
          <a:ln>
            <a:solidFill>
              <a:schemeClr val="tx1"/>
            </a:solidFill>
          </a:ln>
        </p:spPr>
      </p:pic>
    </p:spTree>
    <p:extLst>
      <p:ext uri="{BB962C8B-B14F-4D97-AF65-F5344CB8AC3E}">
        <p14:creationId xmlns:p14="http://schemas.microsoft.com/office/powerpoint/2010/main" val="4082202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5" name="TextBox 4">
            <a:extLst>
              <a:ext uri="{FF2B5EF4-FFF2-40B4-BE49-F238E27FC236}">
                <a16:creationId xmlns:a16="http://schemas.microsoft.com/office/drawing/2014/main" id="{DFFF6EE0-ACD3-4043-8CB0-3D21ABD10EEE}"/>
              </a:ext>
            </a:extLst>
          </p:cNvPr>
          <p:cNvSpPr txBox="1"/>
          <p:nvPr/>
        </p:nvSpPr>
        <p:spPr>
          <a:xfrm>
            <a:off x="187790" y="1741187"/>
            <a:ext cx="8768420" cy="2677656"/>
          </a:xfrm>
          <a:prstGeom prst="rect">
            <a:avLst/>
          </a:prstGeom>
          <a:noFill/>
        </p:spPr>
        <p:txBody>
          <a:bodyPr wrap="square" rtlCol="0">
            <a:spAutoFit/>
          </a:bodyPr>
          <a:lstStyle/>
          <a:p>
            <a:pPr marL="342900" indent="-342900">
              <a:buFont typeface="+mj-lt"/>
              <a:buAutoNum type="arabicPeriod"/>
            </a:pPr>
            <a:r>
              <a:rPr lang="en-US" sz="2800" dirty="0"/>
              <a:t>Think of the concepts we addressed in the opening activity, and identify one strategy for using military language to help with the challenge </a:t>
            </a:r>
          </a:p>
          <a:p>
            <a:pPr marL="342900" indent="-342900">
              <a:buFont typeface="+mj-lt"/>
              <a:buAutoNum type="arabicPeriod"/>
            </a:pPr>
            <a:endParaRPr lang="en-US" sz="2800" dirty="0"/>
          </a:p>
          <a:p>
            <a:pPr marL="342900" indent="-342900">
              <a:buFont typeface="+mj-lt"/>
              <a:buAutoNum type="arabicPeriod"/>
            </a:pPr>
            <a:r>
              <a:rPr lang="en-US" sz="2800" dirty="0"/>
              <a:t>Explain two to three design elements of a successful academic affairs student success center</a:t>
            </a:r>
          </a:p>
        </p:txBody>
      </p:sp>
      <p:sp>
        <p:nvSpPr>
          <p:cNvPr id="8" name="Google Shape;96;p2">
            <a:extLst>
              <a:ext uri="{FF2B5EF4-FFF2-40B4-BE49-F238E27FC236}">
                <a16:creationId xmlns:a16="http://schemas.microsoft.com/office/drawing/2014/main" id="{AD0C40A6-DD7D-6A4C-A097-E690A879F80B}"/>
              </a:ext>
            </a:extLst>
          </p:cNvPr>
          <p:cNvSpPr txBox="1">
            <a:spLocks noGrp="1"/>
          </p:cNvSpPr>
          <p:nvPr>
            <p:ph type="title"/>
          </p:nvPr>
        </p:nvSpPr>
        <p:spPr>
          <a:xfrm>
            <a:off x="0" y="195299"/>
            <a:ext cx="91440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Font typeface="Open Sans"/>
              <a:buNone/>
            </a:pPr>
            <a:r>
              <a:rPr lang="en-US" dirty="0"/>
              <a:t>Circling Back</a:t>
            </a:r>
            <a:endParaRPr dirty="0"/>
          </a:p>
        </p:txBody>
      </p:sp>
    </p:spTree>
    <p:extLst>
      <p:ext uri="{BB962C8B-B14F-4D97-AF65-F5344CB8AC3E}">
        <p14:creationId xmlns:p14="http://schemas.microsoft.com/office/powerpoint/2010/main" val="3191689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9100" y="5602013"/>
            <a:ext cx="9139450" cy="125598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1" name="Google Shape;91;p1"/>
          <p:cNvPicPr preferRelativeResize="0"/>
          <p:nvPr/>
        </p:nvPicPr>
        <p:blipFill rotWithShape="1">
          <a:blip r:embed="rId3">
            <a:alphaModFix/>
          </a:blip>
          <a:srcRect t="9965" b="318"/>
          <a:stretch/>
        </p:blipFill>
        <p:spPr>
          <a:xfrm>
            <a:off x="4027240" y="3167750"/>
            <a:ext cx="4989760" cy="3364191"/>
          </a:xfrm>
          <a:prstGeom prst="rect">
            <a:avLst/>
          </a:prstGeom>
          <a:noFill/>
          <a:ln>
            <a:noFill/>
          </a:ln>
        </p:spPr>
      </p:pic>
      <p:sp>
        <p:nvSpPr>
          <p:cNvPr id="90" name="Google Shape;90;p1"/>
          <p:cNvSpPr txBox="1"/>
          <p:nvPr/>
        </p:nvSpPr>
        <p:spPr>
          <a:xfrm>
            <a:off x="464025" y="1933001"/>
            <a:ext cx="8229600" cy="1634587"/>
          </a:xfrm>
          <a:prstGeom prst="rect">
            <a:avLst/>
          </a:prstGeom>
          <a:noFill/>
          <a:ln>
            <a:noFill/>
          </a:ln>
        </p:spPr>
        <p:txBody>
          <a:bodyPr spcFirstLastPara="1" wrap="square" lIns="91425" tIns="45700" rIns="91425" bIns="45700" anchor="t" anchorCtr="0">
            <a:normAutofit/>
          </a:bodyPr>
          <a:lstStyle/>
          <a:p>
            <a:pPr lvl="0" algn="ctr">
              <a:buClr>
                <a:schemeClr val="dk1"/>
              </a:buClr>
              <a:buSzPts val="2800"/>
            </a:pPr>
            <a:r>
              <a:rPr lang="en-US" sz="4400" b="0" u="none" strike="noStrike" cap="none" dirty="0">
                <a:solidFill>
                  <a:schemeClr val="dk1"/>
                </a:solidFill>
                <a:latin typeface="Arial" panose="020B0604020202020204" pitchFamily="34" charset="0"/>
                <a:ea typeface="Open Sans"/>
                <a:cs typeface="Arial" panose="020B0604020202020204" pitchFamily="34" charset="0"/>
                <a:sym typeface="Open Sans"/>
              </a:rPr>
              <a:t>QUESTIONS AND DISCUSSION</a:t>
            </a:r>
            <a:endParaRPr sz="4400" b="0" u="none" strike="noStrike" cap="none" dirty="0">
              <a:solidFill>
                <a:schemeClr val="dk1"/>
              </a:solidFill>
              <a:latin typeface="Arial" panose="020B0604020202020204" pitchFamily="34" charset="0"/>
              <a:ea typeface="Open Sans"/>
              <a:cs typeface="Arial" panose="020B0604020202020204" pitchFamily="34" charset="0"/>
              <a:sym typeface="Open Sans"/>
            </a:endParaRPr>
          </a:p>
        </p:txBody>
      </p:sp>
    </p:spTree>
    <p:extLst>
      <p:ext uri="{BB962C8B-B14F-4D97-AF65-F5344CB8AC3E}">
        <p14:creationId xmlns:p14="http://schemas.microsoft.com/office/powerpoint/2010/main" val="161563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person looking at a sign&#10;&#10;Description automatically generated with low confidence">
            <a:extLst>
              <a:ext uri="{FF2B5EF4-FFF2-40B4-BE49-F238E27FC236}">
                <a16:creationId xmlns:a16="http://schemas.microsoft.com/office/drawing/2014/main" id="{15982941-E73B-154C-9FB7-636460355CD5}"/>
              </a:ext>
            </a:extLst>
          </p:cNvPr>
          <p:cNvPicPr>
            <a:picLocks noChangeAspect="1"/>
          </p:cNvPicPr>
          <p:nvPr/>
        </p:nvPicPr>
        <p:blipFill>
          <a:blip r:embed="rId3"/>
          <a:stretch>
            <a:fillRect/>
          </a:stretch>
        </p:blipFill>
        <p:spPr>
          <a:xfrm>
            <a:off x="1345116" y="1393436"/>
            <a:ext cx="6453768" cy="4302512"/>
          </a:xfrm>
          <a:prstGeom prst="rect">
            <a:avLst/>
          </a:prstGeom>
        </p:spPr>
      </p:pic>
    </p:spTree>
    <p:extLst>
      <p:ext uri="{BB962C8B-B14F-4D97-AF65-F5344CB8AC3E}">
        <p14:creationId xmlns:p14="http://schemas.microsoft.com/office/powerpoint/2010/main" val="381378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0" y="195299"/>
            <a:ext cx="91440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Font typeface="Open Sans"/>
              <a:buNone/>
            </a:pPr>
            <a:r>
              <a:rPr lang="en-US" dirty="0"/>
              <a:t>Introductions</a:t>
            </a:r>
            <a:endParaRPr dirty="0"/>
          </a:p>
        </p:txBody>
      </p:sp>
      <p:sp>
        <p:nvSpPr>
          <p:cNvPr id="5" name="TextBox 4">
            <a:extLst>
              <a:ext uri="{FF2B5EF4-FFF2-40B4-BE49-F238E27FC236}">
                <a16:creationId xmlns:a16="http://schemas.microsoft.com/office/drawing/2014/main" id="{DFFF6EE0-ACD3-4043-8CB0-3D21ABD10EEE}"/>
              </a:ext>
            </a:extLst>
          </p:cNvPr>
          <p:cNvSpPr txBox="1"/>
          <p:nvPr/>
        </p:nvSpPr>
        <p:spPr>
          <a:xfrm>
            <a:off x="1023730" y="4574924"/>
            <a:ext cx="2872902" cy="1169551"/>
          </a:xfrm>
          <a:prstGeom prst="rect">
            <a:avLst/>
          </a:prstGeom>
          <a:noFill/>
        </p:spPr>
        <p:txBody>
          <a:bodyPr wrap="none" rtlCol="0">
            <a:spAutoFit/>
          </a:bodyPr>
          <a:lstStyle/>
          <a:p>
            <a:pPr algn="ctr"/>
            <a:r>
              <a:rPr lang="en-US" dirty="0"/>
              <a:t>Heather Turner, MA</a:t>
            </a:r>
          </a:p>
          <a:p>
            <a:pPr algn="ctr"/>
            <a:r>
              <a:rPr lang="en-US" dirty="0"/>
              <a:t>Director of Research and Policy</a:t>
            </a:r>
          </a:p>
          <a:p>
            <a:pPr algn="ctr"/>
            <a:r>
              <a:rPr lang="en-US" dirty="0"/>
              <a:t>SKILLS Collaborative</a:t>
            </a:r>
          </a:p>
          <a:p>
            <a:pPr algn="ctr"/>
            <a:r>
              <a:rPr lang="en-US" dirty="0"/>
              <a:t>PhD Candidate, Higher Education</a:t>
            </a:r>
          </a:p>
          <a:p>
            <a:pPr algn="ctr"/>
            <a:r>
              <a:rPr lang="en-US" dirty="0"/>
              <a:t>University of Louisville</a:t>
            </a:r>
          </a:p>
        </p:txBody>
      </p:sp>
      <p:sp>
        <p:nvSpPr>
          <p:cNvPr id="9" name="TextBox 8">
            <a:extLst>
              <a:ext uri="{FF2B5EF4-FFF2-40B4-BE49-F238E27FC236}">
                <a16:creationId xmlns:a16="http://schemas.microsoft.com/office/drawing/2014/main" id="{76FBDE3F-608B-804B-AE56-2AF49A82B7C8}"/>
              </a:ext>
            </a:extLst>
          </p:cNvPr>
          <p:cNvSpPr txBox="1"/>
          <p:nvPr/>
        </p:nvSpPr>
        <p:spPr>
          <a:xfrm>
            <a:off x="4990987" y="4574924"/>
            <a:ext cx="2674130" cy="1169551"/>
          </a:xfrm>
          <a:prstGeom prst="rect">
            <a:avLst/>
          </a:prstGeom>
          <a:noFill/>
        </p:spPr>
        <p:txBody>
          <a:bodyPr wrap="none" rtlCol="0">
            <a:spAutoFit/>
          </a:bodyPr>
          <a:lstStyle/>
          <a:p>
            <a:pPr algn="ctr"/>
            <a:r>
              <a:rPr lang="en-US" dirty="0"/>
              <a:t>Taylor Pratt, MA</a:t>
            </a:r>
          </a:p>
          <a:p>
            <a:pPr algn="ctr"/>
            <a:r>
              <a:rPr lang="en-US" dirty="0"/>
              <a:t>Program Manager</a:t>
            </a:r>
          </a:p>
          <a:p>
            <a:pPr algn="ctr"/>
            <a:r>
              <a:rPr lang="en-US" dirty="0"/>
              <a:t>Master Educator Course</a:t>
            </a:r>
          </a:p>
          <a:p>
            <a:pPr algn="ctr"/>
            <a:r>
              <a:rPr lang="en-US" dirty="0"/>
              <a:t>PhD Student, Higher Education</a:t>
            </a:r>
          </a:p>
          <a:p>
            <a:pPr algn="ctr"/>
            <a:r>
              <a:rPr lang="en-US" dirty="0"/>
              <a:t>University of Louisville</a:t>
            </a:r>
          </a:p>
        </p:txBody>
      </p:sp>
      <p:pic>
        <p:nvPicPr>
          <p:cNvPr id="11" name="Picture 10">
            <a:extLst>
              <a:ext uri="{FF2B5EF4-FFF2-40B4-BE49-F238E27FC236}">
                <a16:creationId xmlns:a16="http://schemas.microsoft.com/office/drawing/2014/main" id="{BFD95961-9891-524F-9201-67B7DD89A85D}"/>
              </a:ext>
            </a:extLst>
          </p:cNvPr>
          <p:cNvPicPr>
            <a:picLocks noChangeAspect="1"/>
          </p:cNvPicPr>
          <p:nvPr/>
        </p:nvPicPr>
        <p:blipFill rotWithShape="1">
          <a:blip r:embed="rId3"/>
          <a:srcRect b="20327"/>
          <a:stretch/>
        </p:blipFill>
        <p:spPr>
          <a:xfrm>
            <a:off x="1367782" y="1912667"/>
            <a:ext cx="2184795" cy="2438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8CE27093-B37E-A54A-A04E-F0BAF3F4E186}"/>
              </a:ext>
            </a:extLst>
          </p:cNvPr>
          <p:cNvPicPr>
            <a:picLocks noChangeAspect="1"/>
          </p:cNvPicPr>
          <p:nvPr/>
        </p:nvPicPr>
        <p:blipFill rotWithShape="1">
          <a:blip r:embed="rId4"/>
          <a:srcRect b="19920"/>
          <a:stretch/>
        </p:blipFill>
        <p:spPr>
          <a:xfrm>
            <a:off x="5211215" y="1845005"/>
            <a:ext cx="2233673" cy="250606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5" name="TextBox 4">
            <a:extLst>
              <a:ext uri="{FF2B5EF4-FFF2-40B4-BE49-F238E27FC236}">
                <a16:creationId xmlns:a16="http://schemas.microsoft.com/office/drawing/2014/main" id="{DFFF6EE0-ACD3-4043-8CB0-3D21ABD10EEE}"/>
              </a:ext>
            </a:extLst>
          </p:cNvPr>
          <p:cNvSpPr txBox="1"/>
          <p:nvPr/>
        </p:nvSpPr>
        <p:spPr>
          <a:xfrm>
            <a:off x="282384" y="2854662"/>
            <a:ext cx="6415521" cy="2308324"/>
          </a:xfrm>
          <a:prstGeom prst="rect">
            <a:avLst/>
          </a:prstGeom>
          <a:noFill/>
        </p:spPr>
        <p:txBody>
          <a:bodyPr wrap="square" rtlCol="0">
            <a:spAutoFit/>
          </a:bodyPr>
          <a:lstStyle/>
          <a:p>
            <a:pPr marL="457200" indent="-457200">
              <a:buFont typeface="+mj-lt"/>
              <a:buAutoNum type="arabicPeriod"/>
            </a:pPr>
            <a:r>
              <a:rPr lang="en-US" sz="2400" dirty="0"/>
              <a:t>Identify one service that matters most for military students in virtual environments</a:t>
            </a:r>
          </a:p>
          <a:p>
            <a:pPr marL="457200" indent="-457200">
              <a:buFont typeface="+mj-lt"/>
              <a:buAutoNum type="arabicPeriod"/>
            </a:pPr>
            <a:endParaRPr lang="en-US" sz="2400" dirty="0"/>
          </a:p>
          <a:p>
            <a:pPr marL="457200" indent="-457200">
              <a:buFont typeface="+mj-lt"/>
              <a:buAutoNum type="arabicPeriod"/>
            </a:pPr>
            <a:r>
              <a:rPr lang="en-US" sz="2400" dirty="0"/>
              <a:t>Explain one higher education concept or process that is often challenging for military students</a:t>
            </a:r>
          </a:p>
        </p:txBody>
      </p:sp>
      <p:sp>
        <p:nvSpPr>
          <p:cNvPr id="8" name="Google Shape;96;p2">
            <a:extLst>
              <a:ext uri="{FF2B5EF4-FFF2-40B4-BE49-F238E27FC236}">
                <a16:creationId xmlns:a16="http://schemas.microsoft.com/office/drawing/2014/main" id="{AD0C40A6-DD7D-6A4C-A097-E690A879F80B}"/>
              </a:ext>
            </a:extLst>
          </p:cNvPr>
          <p:cNvSpPr txBox="1">
            <a:spLocks noGrp="1"/>
          </p:cNvSpPr>
          <p:nvPr>
            <p:ph type="title"/>
          </p:nvPr>
        </p:nvSpPr>
        <p:spPr>
          <a:xfrm>
            <a:off x="0" y="195299"/>
            <a:ext cx="91440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Font typeface="Open Sans"/>
              <a:buNone/>
            </a:pPr>
            <a:r>
              <a:rPr lang="en-US" dirty="0"/>
              <a:t>What Are Your Experiences?</a:t>
            </a:r>
            <a:endParaRPr dirty="0"/>
          </a:p>
        </p:txBody>
      </p:sp>
      <p:sp>
        <p:nvSpPr>
          <p:cNvPr id="10" name="TextBox 9">
            <a:extLst>
              <a:ext uri="{FF2B5EF4-FFF2-40B4-BE49-F238E27FC236}">
                <a16:creationId xmlns:a16="http://schemas.microsoft.com/office/drawing/2014/main" id="{4C3BA80A-C1B8-DB44-BA97-36A4A10B7DFC}"/>
              </a:ext>
            </a:extLst>
          </p:cNvPr>
          <p:cNvSpPr txBox="1"/>
          <p:nvPr/>
        </p:nvSpPr>
        <p:spPr>
          <a:xfrm>
            <a:off x="282384" y="1338299"/>
            <a:ext cx="7185216" cy="1354217"/>
          </a:xfrm>
          <a:prstGeom prst="rect">
            <a:avLst/>
          </a:prstGeom>
          <a:noFill/>
        </p:spPr>
        <p:txBody>
          <a:bodyPr wrap="square" rtlCol="0">
            <a:spAutoFit/>
          </a:bodyPr>
          <a:lstStyle/>
          <a:p>
            <a:pPr marL="514350" indent="-514350">
              <a:buFont typeface="Wingdings" pitchFamily="2" charset="2"/>
              <a:buChar char="Ø"/>
            </a:pPr>
            <a:r>
              <a:rPr lang="en-US" sz="2400" dirty="0"/>
              <a:t>Go to </a:t>
            </a:r>
            <a:r>
              <a:rPr lang="en-US" sz="2400" dirty="0">
                <a:hlinkClick r:id="rId3"/>
              </a:rPr>
              <a:t>https://www.menti.com/1yhitp4x7v</a:t>
            </a:r>
            <a:endParaRPr lang="en-US" sz="2400" dirty="0"/>
          </a:p>
          <a:p>
            <a:pPr algn="ctr">
              <a:spcBef>
                <a:spcPts val="600"/>
              </a:spcBef>
              <a:spcAft>
                <a:spcPts val="600"/>
              </a:spcAft>
            </a:pPr>
            <a:r>
              <a:rPr lang="en-US" sz="2400" b="1" dirty="0"/>
              <a:t>OR</a:t>
            </a:r>
          </a:p>
          <a:p>
            <a:pPr marL="514350" indent="-514350">
              <a:buFont typeface="Wingdings" pitchFamily="2" charset="2"/>
              <a:buChar char="Ø"/>
            </a:pPr>
            <a:r>
              <a:rPr lang="en-US" sz="2400" dirty="0"/>
              <a:t>Go to </a:t>
            </a:r>
            <a:r>
              <a:rPr lang="en-US" sz="2400" dirty="0" err="1"/>
              <a:t>menti.com</a:t>
            </a:r>
            <a:r>
              <a:rPr lang="en-US" sz="2400" dirty="0"/>
              <a:t> and enter code: </a:t>
            </a:r>
            <a:r>
              <a:rPr lang="en-US" sz="2400" b="1" dirty="0"/>
              <a:t>57 30 81 4</a:t>
            </a:r>
            <a:endParaRPr lang="en-US" sz="2400" dirty="0"/>
          </a:p>
        </p:txBody>
      </p:sp>
      <p:pic>
        <p:nvPicPr>
          <p:cNvPr id="3" name="Picture 2">
            <a:extLst>
              <a:ext uri="{FF2B5EF4-FFF2-40B4-BE49-F238E27FC236}">
                <a16:creationId xmlns:a16="http://schemas.microsoft.com/office/drawing/2014/main" id="{9FA00083-F62B-4B4D-B394-2EEF7A10A884}"/>
              </a:ext>
            </a:extLst>
          </p:cNvPr>
          <p:cNvPicPr>
            <a:picLocks noChangeAspect="1"/>
          </p:cNvPicPr>
          <p:nvPr/>
        </p:nvPicPr>
        <p:blipFill>
          <a:blip r:embed="rId4"/>
          <a:stretch>
            <a:fillRect/>
          </a:stretch>
        </p:blipFill>
        <p:spPr>
          <a:xfrm>
            <a:off x="6697905" y="2854662"/>
            <a:ext cx="2051956" cy="2051956"/>
          </a:xfrm>
          <a:prstGeom prst="rect">
            <a:avLst/>
          </a:prstGeom>
        </p:spPr>
      </p:pic>
    </p:spTree>
    <p:extLst>
      <p:ext uri="{BB962C8B-B14F-4D97-AF65-F5344CB8AC3E}">
        <p14:creationId xmlns:p14="http://schemas.microsoft.com/office/powerpoint/2010/main" val="281440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A1860835-DB6D-1B49-9C20-7AFE2277700A}"/>
              </a:ext>
            </a:extLst>
          </p:cNvPr>
          <p:cNvPicPr>
            <a:picLocks noChangeAspect="1"/>
          </p:cNvPicPr>
          <p:nvPr/>
        </p:nvPicPr>
        <p:blipFill rotWithShape="1">
          <a:blip r:embed="rId3"/>
          <a:srcRect l="2532" r="2344" b="1526"/>
          <a:stretch/>
        </p:blipFill>
        <p:spPr>
          <a:xfrm>
            <a:off x="240030" y="2869418"/>
            <a:ext cx="8686800" cy="3028816"/>
          </a:xfrm>
          <a:prstGeom prst="rect">
            <a:avLst/>
          </a:prstGeom>
        </p:spPr>
      </p:pic>
      <p:sp>
        <p:nvSpPr>
          <p:cNvPr id="8" name="Google Shape;96;p2">
            <a:extLst>
              <a:ext uri="{FF2B5EF4-FFF2-40B4-BE49-F238E27FC236}">
                <a16:creationId xmlns:a16="http://schemas.microsoft.com/office/drawing/2014/main" id="{AD0C40A6-DD7D-6A4C-A097-E690A879F80B}"/>
              </a:ext>
            </a:extLst>
          </p:cNvPr>
          <p:cNvSpPr txBox="1">
            <a:spLocks noGrp="1"/>
          </p:cNvSpPr>
          <p:nvPr>
            <p:ph type="title"/>
          </p:nvPr>
        </p:nvSpPr>
        <p:spPr>
          <a:xfrm>
            <a:off x="0" y="195299"/>
            <a:ext cx="91440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Font typeface="Open Sans"/>
              <a:buNone/>
            </a:pPr>
            <a:r>
              <a:rPr lang="en-US" dirty="0"/>
              <a:t>Master Educator Course</a:t>
            </a:r>
            <a:endParaRPr dirty="0"/>
          </a:p>
        </p:txBody>
      </p:sp>
      <p:sp>
        <p:nvSpPr>
          <p:cNvPr id="4" name="Rectangle 3">
            <a:extLst>
              <a:ext uri="{FF2B5EF4-FFF2-40B4-BE49-F238E27FC236}">
                <a16:creationId xmlns:a16="http://schemas.microsoft.com/office/drawing/2014/main" id="{E3A37783-6861-F842-8ED3-028EC943BB6C}"/>
              </a:ext>
            </a:extLst>
          </p:cNvPr>
          <p:cNvSpPr/>
          <p:nvPr/>
        </p:nvSpPr>
        <p:spPr>
          <a:xfrm>
            <a:off x="342900" y="1326869"/>
            <a:ext cx="8435340" cy="1569660"/>
          </a:xfrm>
          <a:prstGeom prst="rect">
            <a:avLst/>
          </a:prstGeom>
        </p:spPr>
        <p:txBody>
          <a:bodyPr wrap="square">
            <a:spAutoFit/>
          </a:bodyPr>
          <a:lstStyle/>
          <a:p>
            <a:pPr algn="just"/>
            <a:r>
              <a:rPr lang="en-US" sz="1600" dirty="0"/>
              <a:t>Founded in 2014, the Master Educator Course (MEC) is a collaboration between the University of Louisville's College of Education &amp; Human Development and U.S. Army Cadet Command. MEC delivers accredited courses designed to educate Army ROTC Cadre, as well as other military instructors and trainers, in pedagogy and instructional strategies, learning sciences and facilitation of learning, curriculum development, effects of college on students, and organizational analysis in higher education.</a:t>
            </a:r>
          </a:p>
        </p:txBody>
      </p:sp>
    </p:spTree>
    <p:extLst>
      <p:ext uri="{BB962C8B-B14F-4D97-AF65-F5344CB8AC3E}">
        <p14:creationId xmlns:p14="http://schemas.microsoft.com/office/powerpoint/2010/main" val="182825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8" name="Google Shape;96;p2">
            <a:extLst>
              <a:ext uri="{FF2B5EF4-FFF2-40B4-BE49-F238E27FC236}">
                <a16:creationId xmlns:a16="http://schemas.microsoft.com/office/drawing/2014/main" id="{AD0C40A6-DD7D-6A4C-A097-E690A879F80B}"/>
              </a:ext>
            </a:extLst>
          </p:cNvPr>
          <p:cNvSpPr txBox="1">
            <a:spLocks noGrp="1"/>
          </p:cNvSpPr>
          <p:nvPr>
            <p:ph type="title"/>
          </p:nvPr>
        </p:nvSpPr>
        <p:spPr>
          <a:xfrm>
            <a:off x="0" y="195299"/>
            <a:ext cx="91440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Font typeface="Open Sans"/>
              <a:buNone/>
            </a:pPr>
            <a:r>
              <a:rPr lang="en-US" dirty="0"/>
              <a:t>Student Success Center (SSC)</a:t>
            </a:r>
            <a:endParaRPr dirty="0"/>
          </a:p>
        </p:txBody>
      </p:sp>
      <p:pic>
        <p:nvPicPr>
          <p:cNvPr id="12" name="Picture 11">
            <a:extLst>
              <a:ext uri="{FF2B5EF4-FFF2-40B4-BE49-F238E27FC236}">
                <a16:creationId xmlns:a16="http://schemas.microsoft.com/office/drawing/2014/main" id="{686384A0-FE12-2F40-991E-7C5822F2D99B}"/>
              </a:ext>
            </a:extLst>
          </p:cNvPr>
          <p:cNvPicPr>
            <a:picLocks noChangeAspect="1"/>
          </p:cNvPicPr>
          <p:nvPr/>
        </p:nvPicPr>
        <p:blipFill>
          <a:blip r:embed="rId3"/>
          <a:stretch>
            <a:fillRect/>
          </a:stretch>
        </p:blipFill>
        <p:spPr>
          <a:xfrm>
            <a:off x="4673600" y="1714500"/>
            <a:ext cx="4032250" cy="3860214"/>
          </a:xfrm>
          <a:prstGeom prst="rect">
            <a:avLst/>
          </a:prstGeom>
        </p:spPr>
      </p:pic>
      <p:sp>
        <p:nvSpPr>
          <p:cNvPr id="3" name="TextBox 2">
            <a:extLst>
              <a:ext uri="{FF2B5EF4-FFF2-40B4-BE49-F238E27FC236}">
                <a16:creationId xmlns:a16="http://schemas.microsoft.com/office/drawing/2014/main" id="{1331EB43-674B-674B-8019-6F7708FA63EA}"/>
              </a:ext>
            </a:extLst>
          </p:cNvPr>
          <p:cNvSpPr txBox="1"/>
          <p:nvPr/>
        </p:nvSpPr>
        <p:spPr>
          <a:xfrm>
            <a:off x="326571" y="1520948"/>
            <a:ext cx="4245429" cy="3390672"/>
          </a:xfrm>
          <a:prstGeom prst="rect">
            <a:avLst/>
          </a:prstGeom>
          <a:noFill/>
        </p:spPr>
        <p:txBody>
          <a:bodyPr wrap="square" rtlCol="0">
            <a:spAutoFit/>
          </a:bodyPr>
          <a:lstStyle/>
          <a:p>
            <a:pPr marL="285750" indent="-285750">
              <a:spcAft>
                <a:spcPts val="200"/>
              </a:spcAft>
              <a:buFont typeface="Wingdings" pitchFamily="2" charset="2"/>
              <a:buChar char="Ø"/>
            </a:pPr>
            <a:r>
              <a:rPr lang="en-US" sz="2400" dirty="0"/>
              <a:t>One-on-One Synchronous Writing Appointments</a:t>
            </a:r>
          </a:p>
          <a:p>
            <a:pPr marL="285750" indent="-285750">
              <a:spcAft>
                <a:spcPts val="200"/>
              </a:spcAft>
              <a:buFont typeface="Wingdings" pitchFamily="2" charset="2"/>
              <a:buChar char="Ø"/>
            </a:pPr>
            <a:r>
              <a:rPr lang="en-US" sz="2400" dirty="0"/>
              <a:t>Asynchronous Writing Feedback</a:t>
            </a:r>
          </a:p>
          <a:p>
            <a:pPr marL="285750" indent="-285750">
              <a:spcAft>
                <a:spcPts val="200"/>
              </a:spcAft>
              <a:buFont typeface="Wingdings" pitchFamily="2" charset="2"/>
              <a:buChar char="Ø"/>
            </a:pPr>
            <a:r>
              <a:rPr lang="en-US" sz="2400" dirty="0"/>
              <a:t>In-class Tutoring</a:t>
            </a:r>
          </a:p>
          <a:p>
            <a:pPr marL="285750" indent="-285750">
              <a:spcAft>
                <a:spcPts val="200"/>
              </a:spcAft>
              <a:buFont typeface="Wingdings" pitchFamily="2" charset="2"/>
              <a:buChar char="Ø"/>
            </a:pPr>
            <a:r>
              <a:rPr lang="en-US" sz="2400" dirty="0"/>
              <a:t>Student Affairs Support</a:t>
            </a:r>
          </a:p>
          <a:p>
            <a:pPr marL="285750" indent="-285750">
              <a:spcAft>
                <a:spcPts val="200"/>
              </a:spcAft>
              <a:buFont typeface="Wingdings" pitchFamily="2" charset="2"/>
              <a:buChar char="Ø"/>
            </a:pPr>
            <a:r>
              <a:rPr lang="en-US" sz="2400" dirty="0"/>
              <a:t>Delivered to them and for them in their setting</a:t>
            </a:r>
          </a:p>
          <a:p>
            <a:endParaRPr lang="en-US" dirty="0"/>
          </a:p>
        </p:txBody>
      </p:sp>
    </p:spTree>
    <p:extLst>
      <p:ext uri="{BB962C8B-B14F-4D97-AF65-F5344CB8AC3E}">
        <p14:creationId xmlns:p14="http://schemas.microsoft.com/office/powerpoint/2010/main" val="3419698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8" name="Google Shape;96;p2">
            <a:extLst>
              <a:ext uri="{FF2B5EF4-FFF2-40B4-BE49-F238E27FC236}">
                <a16:creationId xmlns:a16="http://schemas.microsoft.com/office/drawing/2014/main" id="{AD0C40A6-DD7D-6A4C-A097-E690A879F80B}"/>
              </a:ext>
            </a:extLst>
          </p:cNvPr>
          <p:cNvSpPr txBox="1">
            <a:spLocks noGrp="1"/>
          </p:cNvSpPr>
          <p:nvPr>
            <p:ph type="title"/>
          </p:nvPr>
        </p:nvSpPr>
        <p:spPr>
          <a:xfrm>
            <a:off x="0" y="195299"/>
            <a:ext cx="91440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Font typeface="Open Sans"/>
              <a:buNone/>
            </a:pPr>
            <a:r>
              <a:rPr lang="en-US" dirty="0"/>
              <a:t>Student Success Center (SSC)</a:t>
            </a:r>
            <a:endParaRPr dirty="0"/>
          </a:p>
        </p:txBody>
      </p:sp>
      <p:graphicFrame>
        <p:nvGraphicFramePr>
          <p:cNvPr id="7" name="Chart 6">
            <a:extLst>
              <a:ext uri="{FF2B5EF4-FFF2-40B4-BE49-F238E27FC236}">
                <a16:creationId xmlns:a16="http://schemas.microsoft.com/office/drawing/2014/main" id="{6BF4E908-2A38-0745-B1A6-19C53A1E6397}"/>
              </a:ext>
            </a:extLst>
          </p:cNvPr>
          <p:cNvGraphicFramePr>
            <a:graphicFrameLocks/>
          </p:cNvGraphicFramePr>
          <p:nvPr/>
        </p:nvGraphicFramePr>
        <p:xfrm>
          <a:off x="440872" y="766799"/>
          <a:ext cx="3461657" cy="363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B369CF94-9235-9F46-A77C-38D5A4AAB730}"/>
              </a:ext>
            </a:extLst>
          </p:cNvPr>
          <p:cNvGraphicFramePr>
            <a:graphicFrameLocks/>
          </p:cNvGraphicFramePr>
          <p:nvPr/>
        </p:nvGraphicFramePr>
        <p:xfrm>
          <a:off x="4506686" y="894444"/>
          <a:ext cx="4033157" cy="363219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D9FF5964-FD5E-9D43-A681-E69223BFD8AA}"/>
              </a:ext>
            </a:extLst>
          </p:cNvPr>
          <p:cNvSpPr txBox="1"/>
          <p:nvPr/>
        </p:nvSpPr>
        <p:spPr>
          <a:xfrm>
            <a:off x="604158" y="4526643"/>
            <a:ext cx="3298371" cy="1200329"/>
          </a:xfrm>
          <a:prstGeom prst="rect">
            <a:avLst/>
          </a:prstGeom>
          <a:noFill/>
        </p:spPr>
        <p:txBody>
          <a:bodyPr wrap="square" rtlCol="0">
            <a:spAutoFit/>
          </a:bodyPr>
          <a:lstStyle/>
          <a:p>
            <a:pPr algn="ctr"/>
            <a:r>
              <a:rPr lang="en-US" sz="1800" dirty="0"/>
              <a:t>Student Satisfaction with Academic Support Services</a:t>
            </a:r>
          </a:p>
          <a:p>
            <a:pPr algn="ctr"/>
            <a:r>
              <a:rPr lang="en-US" sz="1800" dirty="0"/>
              <a:t>1-5 Scale</a:t>
            </a:r>
          </a:p>
          <a:p>
            <a:pPr algn="ctr"/>
            <a:r>
              <a:rPr lang="en-US" sz="1800" dirty="0"/>
              <a:t>5 = Extremely Satisfied</a:t>
            </a:r>
          </a:p>
        </p:txBody>
      </p:sp>
      <p:sp>
        <p:nvSpPr>
          <p:cNvPr id="11" name="TextBox 10">
            <a:extLst>
              <a:ext uri="{FF2B5EF4-FFF2-40B4-BE49-F238E27FC236}">
                <a16:creationId xmlns:a16="http://schemas.microsoft.com/office/drawing/2014/main" id="{09C1FD2A-0282-4540-AE20-9371173374EC}"/>
              </a:ext>
            </a:extLst>
          </p:cNvPr>
          <p:cNvSpPr txBox="1"/>
          <p:nvPr/>
        </p:nvSpPr>
        <p:spPr>
          <a:xfrm>
            <a:off x="4874078" y="4526643"/>
            <a:ext cx="3298371" cy="923330"/>
          </a:xfrm>
          <a:prstGeom prst="rect">
            <a:avLst/>
          </a:prstGeom>
          <a:noFill/>
        </p:spPr>
        <p:txBody>
          <a:bodyPr wrap="square" rtlCol="0">
            <a:spAutoFit/>
          </a:bodyPr>
          <a:lstStyle/>
          <a:p>
            <a:pPr algn="ctr"/>
            <a:r>
              <a:rPr lang="en-US" sz="1800" dirty="0"/>
              <a:t>Average SSC Appointments per Student by Most Represented Ranks</a:t>
            </a:r>
          </a:p>
        </p:txBody>
      </p:sp>
    </p:spTree>
    <p:extLst>
      <p:ext uri="{BB962C8B-B14F-4D97-AF65-F5344CB8AC3E}">
        <p14:creationId xmlns:p14="http://schemas.microsoft.com/office/powerpoint/2010/main" val="422464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8" name="Google Shape;96;p2">
            <a:extLst>
              <a:ext uri="{FF2B5EF4-FFF2-40B4-BE49-F238E27FC236}">
                <a16:creationId xmlns:a16="http://schemas.microsoft.com/office/drawing/2014/main" id="{AD0C40A6-DD7D-6A4C-A097-E690A879F80B}"/>
              </a:ext>
            </a:extLst>
          </p:cNvPr>
          <p:cNvSpPr txBox="1">
            <a:spLocks noGrp="1"/>
          </p:cNvSpPr>
          <p:nvPr>
            <p:ph type="title"/>
          </p:nvPr>
        </p:nvSpPr>
        <p:spPr>
          <a:xfrm>
            <a:off x="-235858" y="7374"/>
            <a:ext cx="9437915"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Font typeface="Open Sans"/>
              <a:buNone/>
            </a:pPr>
            <a:r>
              <a:rPr lang="en-US" sz="3000" dirty="0"/>
              <a:t>Translation and Support Services </a:t>
            </a:r>
            <a:br>
              <a:rPr lang="en-US" sz="3000" dirty="0"/>
            </a:br>
            <a:r>
              <a:rPr lang="en-US" sz="3000" dirty="0"/>
              <a:t>in a Virtual Environment</a:t>
            </a:r>
            <a:endParaRPr sz="3000" dirty="0"/>
          </a:p>
        </p:txBody>
      </p:sp>
      <p:graphicFrame>
        <p:nvGraphicFramePr>
          <p:cNvPr id="3" name="Diagram 2">
            <a:extLst>
              <a:ext uri="{FF2B5EF4-FFF2-40B4-BE49-F238E27FC236}">
                <a16:creationId xmlns:a16="http://schemas.microsoft.com/office/drawing/2014/main" id="{DF0A1305-E5DC-D74C-845C-461FE267A430}"/>
              </a:ext>
            </a:extLst>
          </p:cNvPr>
          <p:cNvGraphicFramePr/>
          <p:nvPr>
            <p:extLst>
              <p:ext uri="{D42A27DB-BD31-4B8C-83A1-F6EECF244321}">
                <p14:modId xmlns:p14="http://schemas.microsoft.com/office/powerpoint/2010/main" val="3243032615"/>
              </p:ext>
            </p:extLst>
          </p:nvPr>
        </p:nvGraphicFramePr>
        <p:xfrm>
          <a:off x="419100" y="1150374"/>
          <a:ext cx="7899400" cy="4742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063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8" name="Google Shape;96;p2">
            <a:extLst>
              <a:ext uri="{FF2B5EF4-FFF2-40B4-BE49-F238E27FC236}">
                <a16:creationId xmlns:a16="http://schemas.microsoft.com/office/drawing/2014/main" id="{AD0C40A6-DD7D-6A4C-A097-E690A879F80B}"/>
              </a:ext>
            </a:extLst>
          </p:cNvPr>
          <p:cNvSpPr txBox="1">
            <a:spLocks noGrp="1"/>
          </p:cNvSpPr>
          <p:nvPr>
            <p:ph type="title"/>
          </p:nvPr>
        </p:nvSpPr>
        <p:spPr>
          <a:xfrm>
            <a:off x="0" y="449299"/>
            <a:ext cx="9144000" cy="1143000"/>
          </a:xfrm>
          <a:prstGeom prst="rect">
            <a:avLst/>
          </a:prstGeom>
          <a:noFill/>
          <a:ln>
            <a:noFill/>
          </a:ln>
        </p:spPr>
        <p:txBody>
          <a:bodyPr spcFirstLastPara="1" wrap="square" lIns="91425" tIns="45700" rIns="91425" bIns="45700" anchor="t" anchorCtr="0">
            <a:noAutofit/>
          </a:bodyPr>
          <a:lstStyle/>
          <a:p>
            <a:pPr lvl="0"/>
            <a:r>
              <a:rPr lang="en-US" sz="2200" dirty="0"/>
              <a:t>Add Purpose to the Assignments with Scaffolding Language</a:t>
            </a:r>
          </a:p>
        </p:txBody>
      </p:sp>
      <p:sp>
        <p:nvSpPr>
          <p:cNvPr id="4" name="Rectangle 3">
            <a:extLst>
              <a:ext uri="{FF2B5EF4-FFF2-40B4-BE49-F238E27FC236}">
                <a16:creationId xmlns:a16="http://schemas.microsoft.com/office/drawing/2014/main" id="{0C3E4A36-6A2B-2841-8E11-BF6E99F16652}"/>
              </a:ext>
            </a:extLst>
          </p:cNvPr>
          <p:cNvSpPr/>
          <p:nvPr/>
        </p:nvSpPr>
        <p:spPr>
          <a:xfrm>
            <a:off x="616017" y="1374620"/>
            <a:ext cx="7911966" cy="4401205"/>
          </a:xfrm>
          <a:prstGeom prst="rect">
            <a:avLst/>
          </a:prstGeom>
          <a:ln>
            <a:solidFill>
              <a:schemeClr val="tx1"/>
            </a:solidFill>
          </a:ln>
        </p:spPr>
        <p:txBody>
          <a:bodyPr wrap="square">
            <a:spAutoFit/>
          </a:bodyPr>
          <a:lstStyle/>
          <a:p>
            <a:r>
              <a:rPr lang="en-US" b="1" dirty="0"/>
              <a:t>Problem Description and Relevant Background Information </a:t>
            </a:r>
            <a:endParaRPr lang="en-US" dirty="0"/>
          </a:p>
          <a:p>
            <a:r>
              <a:rPr lang="en-US" dirty="0"/>
              <a:t>The intent of this paper is to describe a program that addresses a problem you have identified in your ROTC program. </a:t>
            </a:r>
            <a:r>
              <a:rPr lang="en-US" u="sng" dirty="0"/>
              <a:t>Draw from your previous assignments </a:t>
            </a:r>
            <a:r>
              <a:rPr lang="en-US" dirty="0"/>
              <a:t>such as your Institutional Profile (Assignment 1), Program Needs Assessment (Assignment 2), and Problem Statement (Assignment 3). Provide readers with relevant background information necessary for understanding the importance, scope, and causes of the problem. Describe the context for the problem including a description of the organization and your assessment of the environment.  </a:t>
            </a:r>
          </a:p>
          <a:p>
            <a:endParaRPr lang="en-US" dirty="0"/>
          </a:p>
          <a:p>
            <a:r>
              <a:rPr lang="en-US" u="sng" dirty="0"/>
              <a:t>Use your understanding and application of your chosen theory </a:t>
            </a:r>
            <a:r>
              <a:rPr lang="en-US" dirty="0"/>
              <a:t>(Assignment 4) to frame the issue for your audience with relevant terms and concepts, and to communicate the importance of the problem as well as your proposed solution. Analyze the problem using your chosen theoretical frame, as well as other available information such as your personal knowledge of the problem. </a:t>
            </a:r>
          </a:p>
          <a:p>
            <a:endParaRPr lang="en-US" dirty="0"/>
          </a:p>
          <a:p>
            <a:r>
              <a:rPr lang="en-US" b="1" dirty="0"/>
              <a:t>Solution to Problem </a:t>
            </a:r>
          </a:p>
          <a:p>
            <a:r>
              <a:rPr lang="en-US" dirty="0"/>
              <a:t>This section details the program you are proposing as a solution to the identified problem.  It includes short-term and long-term outcomes and indicators, activities, and a timeline and implementation strategy.  </a:t>
            </a:r>
          </a:p>
          <a:p>
            <a:endParaRPr lang="en-US" dirty="0"/>
          </a:p>
          <a:p>
            <a:r>
              <a:rPr lang="en-US" u="sng" dirty="0"/>
              <a:t>The executive summary you prepared (Assignment 5a) and the feedback you received from your presentation (Assignment 5B) will be useful in preparing this section. </a:t>
            </a:r>
          </a:p>
        </p:txBody>
      </p:sp>
    </p:spTree>
    <p:extLst>
      <p:ext uri="{BB962C8B-B14F-4D97-AF65-F5344CB8AC3E}">
        <p14:creationId xmlns:p14="http://schemas.microsoft.com/office/powerpoint/2010/main" val="291972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8" name="Google Shape;96;p2">
            <a:extLst>
              <a:ext uri="{FF2B5EF4-FFF2-40B4-BE49-F238E27FC236}">
                <a16:creationId xmlns:a16="http://schemas.microsoft.com/office/drawing/2014/main" id="{AD0C40A6-DD7D-6A4C-A097-E690A879F80B}"/>
              </a:ext>
            </a:extLst>
          </p:cNvPr>
          <p:cNvSpPr txBox="1">
            <a:spLocks noGrp="1"/>
          </p:cNvSpPr>
          <p:nvPr>
            <p:ph type="title"/>
          </p:nvPr>
        </p:nvSpPr>
        <p:spPr>
          <a:xfrm>
            <a:off x="0" y="449299"/>
            <a:ext cx="9144000" cy="1143000"/>
          </a:xfrm>
          <a:prstGeom prst="rect">
            <a:avLst/>
          </a:prstGeom>
          <a:noFill/>
          <a:ln>
            <a:noFill/>
          </a:ln>
        </p:spPr>
        <p:txBody>
          <a:bodyPr spcFirstLastPara="1" wrap="square" lIns="91425" tIns="45700" rIns="91425" bIns="45700" anchor="t" anchorCtr="0">
            <a:noAutofit/>
          </a:bodyPr>
          <a:lstStyle/>
          <a:p>
            <a:pPr lvl="0"/>
            <a:r>
              <a:rPr lang="en-US" sz="2400" dirty="0"/>
              <a:t>Show Similarities (or Dissimilarities) between Genres</a:t>
            </a:r>
          </a:p>
        </p:txBody>
      </p:sp>
      <p:pic>
        <p:nvPicPr>
          <p:cNvPr id="4" name="Picture 2" descr="memorandum for record army">
            <a:extLst>
              <a:ext uri="{FF2B5EF4-FFF2-40B4-BE49-F238E27FC236}">
                <a16:creationId xmlns:a16="http://schemas.microsoft.com/office/drawing/2014/main" id="{9127B3AB-AA72-8D40-B305-EAF1E91E74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67" t="3649" r="9954" b="41755"/>
          <a:stretch/>
        </p:blipFill>
        <p:spPr bwMode="auto">
          <a:xfrm>
            <a:off x="3667224" y="1434163"/>
            <a:ext cx="5197643" cy="43602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DC083F5-8B5B-D248-B6A6-B9CE89E3F0F8}"/>
              </a:ext>
            </a:extLst>
          </p:cNvPr>
          <p:cNvSpPr/>
          <p:nvPr/>
        </p:nvSpPr>
        <p:spPr>
          <a:xfrm>
            <a:off x="365759" y="2305615"/>
            <a:ext cx="2935706" cy="2246769"/>
          </a:xfrm>
          <a:prstGeom prst="rect">
            <a:avLst/>
          </a:prstGeom>
          <a:ln>
            <a:solidFill>
              <a:schemeClr val="tx1"/>
            </a:solidFill>
          </a:ln>
        </p:spPr>
        <p:txBody>
          <a:bodyPr wrap="square">
            <a:spAutoFit/>
          </a:bodyPr>
          <a:lstStyle/>
          <a:p>
            <a:r>
              <a:rPr lang="en-US" b="1" u="sng" dirty="0">
                <a:latin typeface="Arial" panose="020B0604020202020204" pitchFamily="34" charset="0"/>
                <a:ea typeface="Times New Roman" panose="02020603050405020304" pitchFamily="18" charset="0"/>
              </a:rPr>
              <a:t>Assignment: </a:t>
            </a:r>
            <a:r>
              <a:rPr lang="en-US" b="1" u="sng" dirty="0">
                <a:latin typeface="Arial" panose="020B0604020202020204" pitchFamily="34" charset="0"/>
                <a:ea typeface="Times New Roman" panose="02020603050405020304" pitchFamily="18" charset="0"/>
                <a:cs typeface="Times New Roman" panose="02020603050405020304" pitchFamily="18" charset="0"/>
              </a:rPr>
              <a:t>Program Proposal &amp; Assessment Plan</a:t>
            </a:r>
          </a:p>
          <a:p>
            <a:r>
              <a:rPr lang="en-US" i="1" dirty="0">
                <a:latin typeface="Arial" panose="020B0604020202020204" pitchFamily="34" charset="0"/>
                <a:ea typeface="MS Mincho" panose="02020609040205080304" pitchFamily="49" charset="-128"/>
                <a:cs typeface="Times New Roman" panose="02020603050405020304" pitchFamily="18" charset="0"/>
              </a:rPr>
              <a:t>[additional text omitted for brevity]</a:t>
            </a:r>
          </a:p>
          <a:p>
            <a:endParaRPr lang="en-US" dirty="0">
              <a:latin typeface="Arial" panose="020B0604020202020204" pitchFamily="34" charset="0"/>
              <a:ea typeface="MS Mincho" panose="02020609040205080304" pitchFamily="49" charset="-128"/>
              <a:cs typeface="Times New Roman" panose="02020603050405020304" pitchFamily="18" charset="0"/>
            </a:endParaRPr>
          </a:p>
          <a:p>
            <a:r>
              <a:rPr lang="en-US" u="sng" dirty="0">
                <a:latin typeface="Arial" panose="020B0604020202020204" pitchFamily="34" charset="0"/>
                <a:ea typeface="MS Mincho" panose="02020609040205080304" pitchFamily="49" charset="-128"/>
                <a:cs typeface="Times New Roman" panose="02020603050405020304" pitchFamily="18" charset="0"/>
              </a:rPr>
              <a:t>Note that an administrative memo is stylistically different from an Army memorandum for record</a:t>
            </a:r>
            <a:r>
              <a:rPr lang="en-US" dirty="0">
                <a:latin typeface="Arial" panose="020B0604020202020204" pitchFamily="34" charset="0"/>
                <a:ea typeface="MS Mincho" panose="02020609040205080304" pitchFamily="49" charset="-128"/>
                <a:cs typeface="Times New Roman" panose="02020603050405020304" pitchFamily="18" charset="0"/>
              </a:rPr>
              <a:t>. Be brief and clear in your language, avoid passive voice, and prepare an effective argument.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6788529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726</Words>
  <Application>Microsoft Office PowerPoint</Application>
  <PresentationFormat>On-screen Show (4:3)</PresentationFormat>
  <Paragraphs>77</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Wingdings</vt:lpstr>
      <vt:lpstr>Times New Roman</vt:lpstr>
      <vt:lpstr>Open Sans</vt:lpstr>
      <vt:lpstr>MS Mincho</vt:lpstr>
      <vt:lpstr>Cambria</vt:lpstr>
      <vt:lpstr>Arial</vt:lpstr>
      <vt:lpstr>Calibri</vt:lpstr>
      <vt:lpstr>Office Theme</vt:lpstr>
      <vt:lpstr>PowerPoint Presentation</vt:lpstr>
      <vt:lpstr>Introductions</vt:lpstr>
      <vt:lpstr>What Are Your Experiences?</vt:lpstr>
      <vt:lpstr>Master Educator Course</vt:lpstr>
      <vt:lpstr>Student Success Center (SSC)</vt:lpstr>
      <vt:lpstr>Student Success Center (SSC)</vt:lpstr>
      <vt:lpstr>Translation and Support Services  in a Virtual Environment</vt:lpstr>
      <vt:lpstr>Add Purpose to the Assignments with Scaffolding Language</vt:lpstr>
      <vt:lpstr>Show Similarities (or Dissimilarities) between Genres</vt:lpstr>
      <vt:lpstr>Root Assignments in Practical Applications</vt:lpstr>
      <vt:lpstr>Vary Feedback Formats</vt:lpstr>
      <vt:lpstr>Create a “Physical” Space</vt:lpstr>
      <vt:lpstr>Integrate Academics with Student Affairs</vt:lpstr>
      <vt:lpstr>Continuously Assess and Evaluate</vt:lpstr>
      <vt:lpstr>Circling Back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NASPA NASPA</dc:creator>
  <cp:lastModifiedBy>Stoddard, James</cp:lastModifiedBy>
  <cp:revision>61</cp:revision>
  <dcterms:created xsi:type="dcterms:W3CDTF">2014-12-03T20:08:28Z</dcterms:created>
  <dcterms:modified xsi:type="dcterms:W3CDTF">2021-04-20T19:03:02Z</dcterms:modified>
</cp:coreProperties>
</file>