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23" r:id="rId4"/>
    <p:sldId id="335" r:id="rId5"/>
    <p:sldId id="327" r:id="rId6"/>
    <p:sldId id="331" r:id="rId7"/>
    <p:sldId id="324" r:id="rId8"/>
    <p:sldId id="329" r:id="rId9"/>
    <p:sldId id="325" r:id="rId10"/>
    <p:sldId id="328" r:id="rId11"/>
    <p:sldId id="326" r:id="rId12"/>
    <p:sldId id="330" r:id="rId13"/>
    <p:sldId id="321" r:id="rId14"/>
    <p:sldId id="296" r:id="rId15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85155" autoAdjust="0"/>
  </p:normalViewPr>
  <p:slideViewPr>
    <p:cSldViewPr>
      <p:cViewPr varScale="1">
        <p:scale>
          <a:sx n="57" d="100"/>
          <a:sy n="57" d="100"/>
        </p:scale>
        <p:origin x="12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522" y="5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/>
          <a:lstStyle>
            <a:lvl1pPr algn="r">
              <a:defRPr sz="1200"/>
            </a:lvl1pPr>
          </a:lstStyle>
          <a:p>
            <a:fld id="{9715A6F3-ADA0-42BC-B85C-627C59F1F2E3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 anchor="b"/>
          <a:lstStyle>
            <a:lvl1pPr algn="r">
              <a:defRPr sz="1200"/>
            </a:lvl1pPr>
          </a:lstStyle>
          <a:p>
            <a:fld id="{93EFD9BA-2B36-4E1B-8E72-15C532F909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6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/>
          <a:lstStyle>
            <a:lvl1pPr algn="r">
              <a:defRPr sz="1200"/>
            </a:lvl1pPr>
          </a:lstStyle>
          <a:p>
            <a:fld id="{7FFDD93F-DB7F-4451-B049-A03BA819074A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7" tIns="46438" rIns="92877" bIns="464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77" tIns="46438" rIns="92877" bIns="464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77" tIns="46438" rIns="92877" bIns="46438" rtlCol="0" anchor="b"/>
          <a:lstStyle>
            <a:lvl1pPr algn="r">
              <a:defRPr sz="1200"/>
            </a:lvl1pPr>
          </a:lstStyle>
          <a:p>
            <a:fld id="{B098176A-5CDD-4FB9-85DB-7D271075CD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2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2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Many ways, what fits your University Culture, land grant institution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70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3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3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1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38ECA-E901-4575-B86A-3854FE73A6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0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What is an example of how you are already implementing the Value-Add model on your campus?</a:t>
            </a:r>
          </a:p>
          <a:p>
            <a:pPr marL="228600" indent="-228600">
              <a:buAutoNum type="arabicPeriod"/>
            </a:pPr>
            <a:r>
              <a:rPr lang="en-US" dirty="0"/>
              <a:t>Is there an example of a ‘roadblock’ that you can now change to an opportunity to expand and/or deepen your services for Student Veterans on your campus?</a:t>
            </a:r>
          </a:p>
          <a:p>
            <a:pPr marL="228600" indent="-228600">
              <a:buAutoNum type="arabicPeriod"/>
            </a:pPr>
            <a:r>
              <a:rPr lang="en-US" dirty="0"/>
              <a:t>What is something you want to bring back to your campus? Or an action item you want to take going forward?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8176A-5CDD-4FB9-85DB-7D271075CD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0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5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5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1BCE-EC36-4DE0-B21C-D2709FABE79E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49D6-6B60-4B6C-B6C1-82A09692A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1BCE-EC36-4DE0-B21C-D2709FABE79E}" type="datetimeFigureOut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2/25/2021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49D6-6B60-4B6C-B6C1-82A09692ACEA}" type="slidenum">
              <a:rPr lang="en-US" smtClean="0">
                <a:solidFill>
                  <a:srgbClr val="22491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2491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3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cid:image002.png@01D68684.EF293AB0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639" y="2301766"/>
            <a:ext cx="9143999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/>
                <a:latin typeface="Arial Black"/>
                <a:ea typeface="Times New Roman" panose="02020603050405020304" pitchFamily="18" charset="0"/>
                <a:cs typeface="Calibri"/>
              </a:rPr>
              <a:t>Implementing the Value-Add Model in Your Veteran Center</a:t>
            </a:r>
            <a:r>
              <a:rPr lang="en-US" sz="4000" b="1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6435970" cy="1501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4B06A-3463-4179-9231-79816DC8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62056"/>
            <a:ext cx="3273836" cy="768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6BBAA-2BD2-430F-88C9-57B9974A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51748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Black"/>
                <a:cs typeface="Arial"/>
              </a:rPr>
              <a:t>ELEVATE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FC81-9FC6-410B-9F0F-CBB7D91A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3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000" b="1" dirty="0">
                <a:latin typeface="Calibri"/>
                <a:ea typeface="Calibri" panose="020F0502020204030204" pitchFamily="34" charset="0"/>
                <a:cs typeface="Times New Roman"/>
              </a:rPr>
              <a:t>Summer Bridge Program</a:t>
            </a:r>
            <a:endParaRPr lang="en-US" sz="2000" b="1" dirty="0">
              <a:latin typeface="Calibri"/>
              <a:cs typeface="Times New Roman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Academic focus on Math &amp; English/Comp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4 weeks of instruction, 9am-12pm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Calibri"/>
                <a:ea typeface="Calibri" panose="020F0502020204030204" pitchFamily="34" charset="0"/>
                <a:cs typeface="Times New Roman"/>
              </a:rPr>
              <a:t>Social Engagement: 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Peer Advisors connect with students each 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Social Activities:</a:t>
            </a:r>
            <a:endParaRPr lang="en-US" sz="2200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</a:pP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Scavenger hunt on campus into town w/brewery tour; Hike the ‘A’; Utilize the Rec Center; </a:t>
            </a:r>
            <a:r>
              <a:rPr lang="en-US" sz="2200" dirty="0" err="1">
                <a:latin typeface="Calibri"/>
                <a:ea typeface="Calibri" panose="020F0502020204030204" pitchFamily="34" charset="0"/>
                <a:cs typeface="Times New Roman"/>
              </a:rPr>
              <a:t>CliftonStrengths</a:t>
            </a: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 (formally known as </a:t>
            </a:r>
            <a:r>
              <a:rPr lang="en-US" sz="2200" dirty="0" err="1">
                <a:latin typeface="Calibri"/>
                <a:ea typeface="Calibri" panose="020F0502020204030204" pitchFamily="34" charset="0"/>
                <a:cs typeface="Times New Roman"/>
              </a:rPr>
              <a:t>StrengthsQuest</a:t>
            </a:r>
            <a:r>
              <a:rPr lang="en-US" sz="2200" dirty="0">
                <a:latin typeface="Calibri"/>
                <a:ea typeface="Calibri" panose="020F0502020204030204" pitchFamily="34" charset="0"/>
                <a:cs typeface="Times New Roman"/>
              </a:rPr>
              <a:t>), &amp; Graduation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Calibri"/>
                <a:ea typeface="Calibri" panose="020F0502020204030204" pitchFamily="34" charset="0"/>
                <a:cs typeface="Times New Roman"/>
              </a:rPr>
              <a:t>$1,500 award for completion</a:t>
            </a:r>
            <a:r>
              <a:rPr lang="en-US" sz="1200" b="1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200" b="1" dirty="0"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1200" b="1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2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Other supports</a:t>
            </a:r>
            <a:endParaRPr lang="en-US" sz="2000" b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Parking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buFont typeface="+mj-lt"/>
              <a:buChar char="•"/>
            </a:pPr>
            <a:r>
              <a:rPr lang="en-US" sz="2400" dirty="0">
                <a:latin typeface="Calibri"/>
                <a:ea typeface="Calibri" panose="020F0502020204030204" pitchFamily="34" charset="0"/>
                <a:cs typeface="Times New Roman"/>
              </a:rPr>
              <a:t>Youth Sport Camp</a:t>
            </a:r>
            <a:endParaRPr lang="en-US" sz="24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13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4B06A-3463-4179-9231-79816DC82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17235"/>
            <a:ext cx="3273836" cy="7681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0FC81-9FC6-410B-9F0F-CBB7D91A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4600" b="1" dirty="0">
                <a:effectLst/>
                <a:latin typeface="Arial Black"/>
                <a:ea typeface="Calibri" panose="020F0502020204030204" pitchFamily="34" charset="0"/>
                <a:cs typeface="Times New Roman"/>
              </a:rPr>
              <a:t>Create Buy-in Across Campus &amp; in the Community</a:t>
            </a:r>
            <a:endParaRPr lang="en-US" sz="3800" dirty="0">
              <a:cs typeface="Arial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Veteran Success Team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Helps address programs from being siloed</a:t>
            </a:r>
            <a:r>
              <a:rPr lang="en-US" sz="5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5100" dirty="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President’s Office/Upper Administration </a:t>
            </a:r>
          </a:p>
          <a:p>
            <a:pPr marL="857250" lvl="1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5100" dirty="0">
                <a:latin typeface="Calibri"/>
                <a:ea typeface="Calibri" panose="020F0502020204030204" pitchFamily="34" charset="0"/>
                <a:cs typeface="Times New Roman"/>
              </a:rPr>
              <a:t>Come to them with opportunities!</a:t>
            </a:r>
          </a:p>
          <a:p>
            <a:pPr marL="857250" lvl="1" indent="-4572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51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5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Alumni Office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5100" b="1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4. University Advancement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•"/>
            </a:pPr>
            <a:r>
              <a:rPr lang="en-US" sz="5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Moving beyond just scholarships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Char char="•"/>
            </a:pPr>
            <a:r>
              <a:rPr lang="en-US" sz="5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Unrestricted programming funds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5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Funds specific to creating ‘Community’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51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51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Anschutz </a:t>
            </a:r>
            <a:r>
              <a:rPr lang="en-US" sz="5100" dirty="0">
                <a:latin typeface="Calibri"/>
                <a:ea typeface="Calibri" panose="020F0502020204030204" pitchFamily="34" charset="0"/>
                <a:cs typeface="Times New Roman"/>
              </a:rPr>
              <a:t>Grant to Extension Communities </a:t>
            </a:r>
            <a:endParaRPr lang="en-US" sz="5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7"/>
          <p:cNvSpPr txBox="1">
            <a:spLocks/>
          </p:cNvSpPr>
          <p:nvPr/>
        </p:nvSpPr>
        <p:spPr>
          <a:xfrm>
            <a:off x="4038600" y="2118360"/>
            <a:ext cx="5105400" cy="1715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lvl="1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386750"/>
              </a:solidFill>
            </a:endParaRPr>
          </a:p>
        </p:txBody>
      </p:sp>
      <p:sp>
        <p:nvSpPr>
          <p:cNvPr id="7" name="Subtitle 7"/>
          <p:cNvSpPr txBox="1">
            <a:spLocks/>
          </p:cNvSpPr>
          <p:nvPr/>
        </p:nvSpPr>
        <p:spPr>
          <a:xfrm flipH="1">
            <a:off x="5052615" y="6553200"/>
            <a:ext cx="589597" cy="7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457200" algn="l">
              <a:spcBef>
                <a:spcPts val="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386750"/>
              </a:solidFill>
            </a:endParaRPr>
          </a:p>
          <a:p>
            <a:pPr lvl="1" indent="-4572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386750"/>
                </a:solidFill>
              </a:rPr>
              <a:t>\</a:t>
            </a:r>
          </a:p>
          <a:p>
            <a:pPr marL="0" lvl="1" algn="l">
              <a:spcBef>
                <a:spcPts val="0"/>
              </a:spcBef>
            </a:pPr>
            <a:endParaRPr lang="en-US" sz="2000" dirty="0">
              <a:solidFill>
                <a:srgbClr val="3867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9585" y="1524000"/>
            <a:ext cx="455721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22491D"/>
                </a:solidFill>
                <a:latin typeface="Arial Black"/>
              </a:rPr>
              <a:t>Collaborations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2" y="530819"/>
            <a:ext cx="3276600" cy="764581"/>
          </a:xfrm>
          <a:prstGeom prst="rect">
            <a:avLst/>
          </a:prstGeom>
        </p:spPr>
      </p:pic>
      <p:pic>
        <p:nvPicPr>
          <p:cNvPr id="12" name="x_x_x_x_933D318E-4CDD-4E21-9994-822C32AF0653">
            <a:extLst>
              <a:ext uri="{FF2B5EF4-FFF2-40B4-BE49-F238E27FC236}">
                <a16:creationId xmlns:a16="http://schemas.microsoft.com/office/drawing/2014/main" id="{3F2DFCD5-21BE-4FD2-A81F-467105754C59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96" y="2381250"/>
            <a:ext cx="3514863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23724F6-7438-46F6-BAE4-BA17F11E6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76" y="2381250"/>
            <a:ext cx="4571047" cy="38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6600"/>
                </a:solidFill>
                <a:latin typeface="Adobe Gothic Std B" pitchFamily="34" charset="-128"/>
                <a:ea typeface="Adobe Gothic Std B" pitchFamily="34" charset="-128"/>
              </a:rPr>
              <a:t>Questions? </a:t>
            </a:r>
            <a:br>
              <a:rPr lang="en-US" sz="4800" b="1" dirty="0">
                <a:solidFill>
                  <a:srgbClr val="0066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4800" b="1" dirty="0">
                <a:solidFill>
                  <a:srgbClr val="006600"/>
                </a:solidFill>
                <a:latin typeface="Adobe Gothic Std B" pitchFamily="34" charset="-128"/>
                <a:ea typeface="Adobe Gothic Std B" pitchFamily="34" charset="-128"/>
              </a:rPr>
              <a:t>lisa.chandler@colostate.edu</a:t>
            </a:r>
          </a:p>
        </p:txBody>
      </p:sp>
    </p:spTree>
    <p:extLst>
      <p:ext uri="{BB962C8B-B14F-4D97-AF65-F5344CB8AC3E}">
        <p14:creationId xmlns:p14="http://schemas.microsoft.com/office/powerpoint/2010/main" val="30591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267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Introductions &amp; Intentions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CSU Land Acknowledgement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Where we started &amp; Why that is important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Value-Add Model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Cornerstone Values of Community &amp; Engagement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Being a joint space for Student Veterans &amp; Adult Learners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ELEVATE: A program example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Creating Buy-In Across Campus &amp; the Community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Questions &amp; possible Break-out rooms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Arial Black" pitchFamily="34" charset="0"/>
              </a:rPr>
              <a:t>Welcome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2" y="530819"/>
            <a:ext cx="3276600" cy="7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B30BC1-A73A-4CD3-B0F4-F374D8F6C6AC}"/>
              </a:ext>
            </a:extLst>
          </p:cNvPr>
          <p:cNvSpPr/>
          <p:nvPr/>
        </p:nvSpPr>
        <p:spPr>
          <a:xfrm>
            <a:off x="465083" y="2349061"/>
            <a:ext cx="8284778" cy="4075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084" y="2346437"/>
            <a:ext cx="8287407" cy="40753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Colorado State University acknowledges, with respect, that the land we are on today is the traditional and ancestral homelands of the Arapaho, Cheyenne, and Ute Nations and peoples.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This was also a site of trade, gathering, and healing for numerous other Native tribes. We recognize the Indigenous peoples as original stewards of this land and all the relatives within it.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As these words of acknowledgment are spoken and heard, the ties Nations have to their traditional homelands are renewed and reaffirmed.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rgbClr val="22491D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400"/>
              </a:spcAft>
              <a:buNone/>
            </a:pP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spcAft>
                <a:spcPts val="40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/>
                <a:cs typeface="Arial"/>
              </a:rPr>
              <a:t>CSU is founded as a land-grant institution, and we accept that our mission must encompass access to education and inclusion. And, significantly, that our founding came at a dire cost to Native Nations and peoples whose land this University was built upon.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dirty="0"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/>
                <a:cs typeface="Arial"/>
              </a:rPr>
              <a:t>This acknowledgment is the education and inclusion we must practice in recognizing our institutional history, responsibility, and commitment.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Arial Black" pitchFamily="34" charset="0"/>
              </a:rPr>
              <a:t>CSU Land Acknowledgement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2" y="530819"/>
            <a:ext cx="3276600" cy="7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255" y="1996919"/>
            <a:ext cx="7233745" cy="44170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Toxic culture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Very few students using our space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Little collaboration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Funding for just scholarships</a:t>
            </a:r>
            <a:endParaRPr lang="en-US" sz="2400" dirty="0">
              <a:latin typeface="Calibri"/>
              <a:cs typeface="Times New Roman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rial Black"/>
              </a:rPr>
              <a:t>Where we are…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alibri"/>
                <a:cs typeface="Calibri"/>
              </a:rPr>
              <a:t>Military Times Best for Vets 2020-2021, Ranked #2 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alibri"/>
                <a:cs typeface="Calibri"/>
              </a:rPr>
              <a:t>Our CSU SVA Chapter was picked in January 2020 as Best Chapter of the year 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alibri"/>
                <a:cs typeface="Calibri"/>
              </a:rPr>
              <a:t>Over 50 students in our office at any time, over 150 students in our office in a 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883" y="1295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>
                <a:latin typeface="Arial Black" pitchFamily="34" charset="0"/>
              </a:rPr>
              <a:t>Where we started…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2" y="530819"/>
            <a:ext cx="3276600" cy="7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group of people posing for a photo in front of a large white tent&#10;&#10;Description automatically generated">
            <a:extLst>
              <a:ext uri="{FF2B5EF4-FFF2-40B4-BE49-F238E27FC236}">
                <a16:creationId xmlns:a16="http://schemas.microsoft.com/office/drawing/2014/main" id="{C2FD5627-F600-49C0-BA63-9EA363CBF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8" r="23653" b="-2"/>
          <a:stretch/>
        </p:blipFill>
        <p:spPr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953619ED-2257-4880-9ED5-B65C308D6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48" r="22085"/>
          <a:stretch/>
        </p:blipFill>
        <p:spPr>
          <a:xfrm>
            <a:off x="5536267" y="3456433"/>
            <a:ext cx="3607733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7" name="Picture 7" descr="A picture containing text, indoor, ceiling, person&#10;&#10;Description automatically generated">
            <a:extLst>
              <a:ext uri="{FF2B5EF4-FFF2-40B4-BE49-F238E27FC236}">
                <a16:creationId xmlns:a16="http://schemas.microsoft.com/office/drawing/2014/main" id="{19293C5C-C23D-4BD9-AF49-A53A212DE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75" r="8278" b="4"/>
          <a:stretch/>
        </p:blipFill>
        <p:spPr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6" name="Freeform: Shape 2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3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LVS Community at an Eagles Hockey Game&#10;&#10;&#10;Description automatically generated with low confidence">
            <a:extLst>
              <a:ext uri="{FF2B5EF4-FFF2-40B4-BE49-F238E27FC236}">
                <a16:creationId xmlns:a16="http://schemas.microsoft.com/office/drawing/2014/main" id="{AB552665-BB5F-404D-B605-0601478687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19415" b="4"/>
          <a:stretch/>
        </p:blipFill>
        <p:spPr>
          <a:xfrm>
            <a:off x="5553279" y="7893"/>
            <a:ext cx="3590721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730ECFE-CACA-4192-919C-5662ECB025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7" y="1453102"/>
            <a:ext cx="2496207" cy="58327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319874C5-3C98-4646-886A-BFD2D450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62" y="2257096"/>
            <a:ext cx="2349063" cy="29008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Black"/>
              </a:rPr>
              <a:t>We aim </a:t>
            </a:r>
            <a:br>
              <a:rPr lang="en-US" sz="2400" b="1" dirty="0">
                <a:solidFill>
                  <a:srgbClr val="FFFFFF"/>
                </a:solidFill>
                <a:latin typeface="Arial Black"/>
              </a:rPr>
            </a:br>
            <a:r>
              <a:rPr lang="en-US" sz="2400" b="1" dirty="0">
                <a:solidFill>
                  <a:srgbClr val="FFFFFF"/>
                </a:solidFill>
                <a:latin typeface="Arial Black"/>
              </a:rPr>
              <a:t>to </a:t>
            </a:r>
            <a:br>
              <a:rPr lang="en-US" sz="2400" b="1" dirty="0">
                <a:solidFill>
                  <a:srgbClr val="FFFFFF"/>
                </a:solidFill>
                <a:latin typeface="Arial Black"/>
              </a:rPr>
            </a:br>
            <a:r>
              <a:rPr lang="en-US" sz="2400" b="1" dirty="0">
                <a:solidFill>
                  <a:srgbClr val="FFFFFF"/>
                </a:solidFill>
                <a:latin typeface="Arial Black"/>
              </a:rPr>
              <a:t>CREATE</a:t>
            </a:r>
            <a:br>
              <a:rPr lang="en-US" sz="2400" b="1" dirty="0">
                <a:solidFill>
                  <a:srgbClr val="FFFFFF"/>
                </a:solidFill>
                <a:latin typeface="Arial Black"/>
              </a:rPr>
            </a:br>
            <a:r>
              <a:rPr lang="en-US" sz="2400" b="1" dirty="0">
                <a:solidFill>
                  <a:srgbClr val="FFFFFF"/>
                </a:solidFill>
                <a:latin typeface="Arial Black"/>
              </a:rPr>
              <a:t> community.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9767-25B2-4D36-B1CD-71D03B398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Value Add Model</a:t>
            </a:r>
            <a:endParaRPr lang="en-US" b="1" dirty="0">
              <a:cs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3F29C-1A8C-46FD-90F6-920A4330B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686910"/>
            <a:ext cx="8382000" cy="48768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Strengths </a:t>
            </a: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Driven</a:t>
            </a:r>
          </a:p>
          <a:p>
            <a:pPr marL="1943100" lvl="1" indent="-742950" algn="l">
              <a:lnSpc>
                <a:spcPct val="107000"/>
              </a:lnSpc>
              <a:spcBef>
                <a:spcPts val="0"/>
              </a:spcBef>
              <a:buAutoNum type="romanU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articulating to the students the strengths &amp; value they bring to campus &amp; the greater community 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1943100" lvl="1" indent="-742950" algn="l">
              <a:lnSpc>
                <a:spcPct val="107000"/>
              </a:lnSpc>
              <a:spcBef>
                <a:spcPts val="0"/>
              </a:spcBef>
              <a:buAutoNum type="romanU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articulating to the greater community the value that student veterans bring; especially to jobs/businesses 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marL="742950" indent="-7429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Opportunity Focused</a:t>
            </a:r>
          </a:p>
          <a:p>
            <a:pPr marL="742950" indent="-742950" algn="l"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Internal/Individual </a:t>
            </a: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focus</a:t>
            </a:r>
          </a:p>
          <a:p>
            <a:pPr marL="1200150" marR="0" lvl="1" indent="-7429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What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 can the Studen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t Veteran change or impact?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Arial"/>
            </a:endParaRP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4B62E-1EC8-4A2A-AB7B-1400842B9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64" y="524156"/>
            <a:ext cx="32738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9767-25B2-4D36-B1CD-71D03B398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Value Add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3F29C-1A8C-46FD-90F6-920A4330B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663262"/>
            <a:ext cx="8382000" cy="4876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4. Accountability</a:t>
            </a:r>
          </a:p>
          <a:p>
            <a:pPr marL="1200150" lvl="1" indent="-742950" algn="l">
              <a:lnSpc>
                <a:spcPct val="107000"/>
              </a:lnSpc>
              <a:spcBef>
                <a:spcPts val="0"/>
              </a:spcBef>
              <a:buAutoNum type="romanUcPeriod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address the toxic culture: end racist/sexist/homophobic conversations</a:t>
            </a:r>
          </a:p>
          <a:p>
            <a:pPr marL="1200150" lvl="1" indent="-742950" algn="l">
              <a:lnSpc>
                <a:spcPct val="107000"/>
              </a:lnSpc>
              <a:spcBef>
                <a:spcPts val="0"/>
              </a:spcBef>
              <a:buAutoNum type="romanUcPeriod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Principles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of Community-inclusion, integrity, social justice, respect, service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2600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Times New Roman"/>
              </a:rPr>
              <a:t>5. What is present that we can build on?</a:t>
            </a:r>
          </a:p>
          <a:p>
            <a:pPr marL="1200150" lvl="1" indent="-742950" algn="l">
              <a:lnSpc>
                <a:spcPct val="107000"/>
              </a:lnSpc>
              <a:spcBef>
                <a:spcPts val="0"/>
              </a:spcBef>
              <a:buAutoNum type="romanUcPeriod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What is working for the Student?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4B62E-1EC8-4A2A-AB7B-1400842B9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64" y="524156"/>
            <a:ext cx="3273836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E6C82-CE2C-405C-88B5-062FFB63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33400"/>
            <a:ext cx="3273836" cy="7650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DF81-6EE3-4C73-8170-DD035075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4435"/>
            <a:ext cx="7874876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Arial Black"/>
              </a:rPr>
              <a:t>Core Values</a:t>
            </a:r>
          </a:p>
          <a:p>
            <a:pPr marL="514350" indent="-514350">
              <a:buAutoNum type="arabicPeriod"/>
            </a:pPr>
            <a:r>
              <a:rPr lang="en-US" sz="2400" b="1" dirty="0">
                <a:cs typeface="Arial"/>
              </a:rPr>
              <a:t>Community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Create a place of belonging &amp; growth</a:t>
            </a:r>
            <a:endParaRPr lang="en-US" sz="2200" dirty="0">
              <a:latin typeface="Calibri"/>
              <a:cs typeface="Arial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Connect with peers</a:t>
            </a:r>
            <a:endParaRPr lang="en-US" sz="2200" dirty="0">
              <a:latin typeface="Calibri"/>
              <a:cs typeface="Arial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Joint space for Student Veterans and Adult Learners</a:t>
            </a:r>
            <a:endParaRPr lang="en-US" sz="2200" dirty="0">
              <a:latin typeface="Calibri"/>
              <a:cs typeface="Arial"/>
            </a:endParaRPr>
          </a:p>
          <a:p>
            <a:pPr marL="1257300" lvl="2" indent="-457200">
              <a:buFont typeface="Courier New" panose="05000000000000000000" pitchFamily="2" charset="2"/>
              <a:buChar char="o"/>
            </a:pPr>
            <a:r>
              <a:rPr lang="en-US" sz="2200" dirty="0">
                <a:latin typeface="Calibri"/>
                <a:cs typeface="Calibri"/>
              </a:rPr>
              <a:t>All Student Veterans are Adult Learners </a:t>
            </a:r>
          </a:p>
          <a:p>
            <a:pPr marL="1257300" lvl="2" indent="-457200">
              <a:buFont typeface="Courier New" panose="05000000000000000000" pitchFamily="2" charset="2"/>
              <a:buChar char="o"/>
            </a:pPr>
            <a:r>
              <a:rPr lang="en-US" sz="2200" dirty="0">
                <a:latin typeface="Calibri"/>
                <a:cs typeface="Calibri"/>
              </a:rPr>
              <a:t>There are no veteran only break rooms in the corporate world</a:t>
            </a:r>
            <a:endParaRPr lang="en-US" sz="2200" dirty="0">
              <a:latin typeface="Calibri"/>
              <a:cs typeface="Arial"/>
            </a:endParaRPr>
          </a:p>
          <a:p>
            <a:pPr marL="1257300" lvl="2" indent="-457200">
              <a:buFont typeface="Courier New" panose="05000000000000000000" pitchFamily="2" charset="2"/>
              <a:buChar char="o"/>
            </a:pPr>
            <a:r>
              <a:rPr lang="en-US" sz="2200" dirty="0">
                <a:latin typeface="Calibri"/>
                <a:cs typeface="Calibri"/>
              </a:rPr>
              <a:t>Our Veterans may be in a community w/o veteran-specific services</a:t>
            </a:r>
            <a:endParaRPr lang="en-US" sz="2200" dirty="0">
              <a:latin typeface="Calibri"/>
              <a:cs typeface="Arial"/>
            </a:endParaRPr>
          </a:p>
          <a:p>
            <a:pPr marL="1257300" lvl="2" indent="-457200">
              <a:buFont typeface="Courier New" panose="05000000000000000000" pitchFamily="2" charset="2"/>
              <a:buChar char="o"/>
            </a:pPr>
            <a:r>
              <a:rPr lang="en-US" sz="2200" dirty="0">
                <a:latin typeface="Calibri"/>
                <a:cs typeface="Calibri"/>
              </a:rPr>
              <a:t>Our logo explained</a:t>
            </a:r>
            <a:r>
              <a:rPr lang="en-US" dirty="0"/>
              <a:t> </a:t>
            </a:r>
            <a:endParaRPr lang="en-US" dirty="0">
              <a:cs typeface="Arial"/>
            </a:endParaRPr>
          </a:p>
          <a:p>
            <a:pPr marL="4000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75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DE6C82-CE2C-405C-88B5-062FFB63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33400"/>
            <a:ext cx="3273836" cy="7650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DF81-6EE3-4C73-8170-DD035075F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Arial Black"/>
              </a:rPr>
              <a:t>Core Values Continued</a:t>
            </a:r>
          </a:p>
          <a:p>
            <a:pPr marL="0" indent="0">
              <a:buNone/>
            </a:pPr>
            <a:r>
              <a:rPr lang="en-US" sz="2400" b="1" dirty="0"/>
              <a:t>2. Engagement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Our office functions as an initial hub to get them connected to the greater campus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Strong collaborations: Career Center, RamEvents, Cultural Centers, Counseling Center, VA: VITAL &amp; VA Caseworker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Associated Student Government, Senate Seats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Not only veteran-specific; goal is to aid in transitioning into civilian life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/>
                <a:cs typeface="Calibri"/>
              </a:rPr>
              <a:t>Ask Student Veterans what they want!</a:t>
            </a:r>
          </a:p>
        </p:txBody>
      </p:sp>
    </p:spTree>
    <p:extLst>
      <p:ext uri="{BB962C8B-B14F-4D97-AF65-F5344CB8AC3E}">
        <p14:creationId xmlns:p14="http://schemas.microsoft.com/office/powerpoint/2010/main" val="19837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CSU-350green">
      <a:dk1>
        <a:srgbClr val="22491D"/>
      </a:dk1>
      <a:lt1>
        <a:srgbClr val="22491D"/>
      </a:lt1>
      <a:dk2>
        <a:srgbClr val="22491D"/>
      </a:dk2>
      <a:lt2>
        <a:srgbClr val="22491D"/>
      </a:lt2>
      <a:accent1>
        <a:srgbClr val="22491D"/>
      </a:accent1>
      <a:accent2>
        <a:srgbClr val="008000"/>
      </a:accent2>
      <a:accent3>
        <a:srgbClr val="008000"/>
      </a:accent3>
      <a:accent4>
        <a:srgbClr val="008000"/>
      </a:accent4>
      <a:accent5>
        <a:srgbClr val="4BACC6"/>
      </a:accent5>
      <a:accent6>
        <a:srgbClr val="F79646"/>
      </a:accent6>
      <a:hlink>
        <a:srgbClr val="0000FF"/>
      </a:hlink>
      <a:folHlink>
        <a:srgbClr val="22491D"/>
      </a:folHlink>
    </a:clrScheme>
    <a:fontScheme name="CSU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SU-350green">
      <a:dk1>
        <a:srgbClr val="22491D"/>
      </a:dk1>
      <a:lt1>
        <a:srgbClr val="22491D"/>
      </a:lt1>
      <a:dk2>
        <a:srgbClr val="22491D"/>
      </a:dk2>
      <a:lt2>
        <a:srgbClr val="22491D"/>
      </a:lt2>
      <a:accent1>
        <a:srgbClr val="22491D"/>
      </a:accent1>
      <a:accent2>
        <a:srgbClr val="008000"/>
      </a:accent2>
      <a:accent3>
        <a:srgbClr val="008000"/>
      </a:accent3>
      <a:accent4>
        <a:srgbClr val="008000"/>
      </a:accent4>
      <a:accent5>
        <a:srgbClr val="4BACC6"/>
      </a:accent5>
      <a:accent6>
        <a:srgbClr val="F79646"/>
      </a:accent6>
      <a:hlink>
        <a:srgbClr val="0000FF"/>
      </a:hlink>
      <a:folHlink>
        <a:srgbClr val="22491D"/>
      </a:folHlink>
    </a:clrScheme>
    <a:fontScheme name="CSU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22235</TotalTime>
  <Words>750</Words>
  <Application>Microsoft Office PowerPoint</Application>
  <PresentationFormat>On-screen Show (4:3)</PresentationFormat>
  <Paragraphs>102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Gothic Std B</vt:lpstr>
      <vt:lpstr>Arial</vt:lpstr>
      <vt:lpstr>Arial Black</vt:lpstr>
      <vt:lpstr>Calibri</vt:lpstr>
      <vt:lpstr>Courier New</vt:lpstr>
      <vt:lpstr>Symbol</vt:lpstr>
      <vt:lpstr>Wingdings</vt:lpstr>
      <vt:lpstr>Office Theme</vt:lpstr>
      <vt:lpstr>1_Office Theme</vt:lpstr>
      <vt:lpstr>PowerPoint Presentation</vt:lpstr>
      <vt:lpstr>Welcome </vt:lpstr>
      <vt:lpstr>CSU Land Acknowledgement </vt:lpstr>
      <vt:lpstr>Where we started…</vt:lpstr>
      <vt:lpstr>We aim  to  CREATE  community.</vt:lpstr>
      <vt:lpstr>Value Add Model</vt:lpstr>
      <vt:lpstr>Value Add Model</vt:lpstr>
      <vt:lpstr>PowerPoint Presentation</vt:lpstr>
      <vt:lpstr>PowerPoint Presentation</vt:lpstr>
      <vt:lpstr>ELEVATE</vt:lpstr>
      <vt:lpstr>PowerPoint Presentation</vt:lpstr>
      <vt:lpstr>PowerPoint Presentation</vt:lpstr>
      <vt:lpstr>Questions?  lisa.chandler@colostate.edu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Chandler,Lisa</cp:lastModifiedBy>
  <cp:revision>504</cp:revision>
  <cp:lastPrinted>2014-05-21T22:55:58Z</cp:lastPrinted>
  <dcterms:created xsi:type="dcterms:W3CDTF">2011-04-07T19:47:28Z</dcterms:created>
  <dcterms:modified xsi:type="dcterms:W3CDTF">2021-02-25T20:37:31Z</dcterms:modified>
</cp:coreProperties>
</file>