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5" r:id="rId3"/>
    <p:sldId id="257" r:id="rId4"/>
    <p:sldId id="275" r:id="rId5"/>
    <p:sldId id="266" r:id="rId6"/>
    <p:sldId id="258" r:id="rId7"/>
    <p:sldId id="276" r:id="rId8"/>
    <p:sldId id="260" r:id="rId9"/>
    <p:sldId id="273" r:id="rId10"/>
    <p:sldId id="272" r:id="rId11"/>
    <p:sldId id="269" r:id="rId12"/>
    <p:sldId id="270" r:id="rId13"/>
    <p:sldId id="271" r:id="rId14"/>
    <p:sldId id="262" r:id="rId15"/>
    <p:sldId id="263" r:id="rId16"/>
    <p:sldId id="259" r:id="rId17"/>
    <p:sldId id="264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jrf7D7wbYgyvtIW0bKQf2CMqPy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7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70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27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15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80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6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 rot="5400000">
            <a:off x="2202089" y="-52964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350271" y="1068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350271" y="132217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55716" y="6149207"/>
            <a:ext cx="2060058" cy="5734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350271" y="132217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/>
          <p:nvPr/>
        </p:nvSpPr>
        <p:spPr>
          <a:xfrm>
            <a:off x="4349293" y="6282042"/>
            <a:ext cx="17294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@NASPAtweets</a:t>
            </a:r>
            <a:endParaRPr/>
          </a:p>
        </p:txBody>
      </p:sp>
      <p:sp>
        <p:nvSpPr>
          <p:cNvPr id="13" name="Google Shape;13;p5"/>
          <p:cNvSpPr txBox="1"/>
          <p:nvPr/>
        </p:nvSpPr>
        <p:spPr>
          <a:xfrm>
            <a:off x="2856522" y="6266508"/>
            <a:ext cx="17294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#SMCS21</a:t>
            </a:r>
            <a:endParaRPr sz="1400" b="0" i="0" u="none" strike="noStrike" cap="non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5"/>
          <p:cNvCxnSpPr/>
          <p:nvPr/>
        </p:nvCxnSpPr>
        <p:spPr>
          <a:xfrm>
            <a:off x="2719556" y="6282042"/>
            <a:ext cx="3725694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5"/>
          <p:cNvCxnSpPr/>
          <p:nvPr/>
        </p:nvCxnSpPr>
        <p:spPr>
          <a:xfrm>
            <a:off x="2719556" y="6564760"/>
            <a:ext cx="3725694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5"/>
          <p:cNvSpPr/>
          <p:nvPr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rgbClr val="738A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5"/>
          <p:cNvSpPr/>
          <p:nvPr/>
        </p:nvSpPr>
        <p:spPr>
          <a:xfrm>
            <a:off x="0" y="1028700"/>
            <a:ext cx="9144000" cy="139700"/>
          </a:xfrm>
          <a:prstGeom prst="rect">
            <a:avLst/>
          </a:prstGeom>
          <a:solidFill>
            <a:srgbClr val="3F11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5504" y="5722061"/>
            <a:ext cx="1453586" cy="10888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dkastle@fhsu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cfox@fhsu.edu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9100" y="5602013"/>
            <a:ext cx="9139450" cy="12559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64025" y="5642400"/>
            <a:ext cx="8229600" cy="5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400"/>
              <a:buFont typeface="Open Sans"/>
              <a:buNone/>
            </a:pPr>
            <a:r>
              <a:rPr lang="en-US" sz="2400" b="0" i="0" u="none" strike="noStrike" cap="none">
                <a:solidFill>
                  <a:srgbClr val="76923C"/>
                </a:solidFill>
                <a:latin typeface="Open Sans"/>
                <a:ea typeface="Open Sans"/>
                <a:cs typeface="Open Sans"/>
                <a:sym typeface="Open Sans"/>
              </a:rPr>
              <a:t>February 24-26, 2021 | Virtual</a:t>
            </a:r>
            <a:endParaRPr sz="2400" b="0" i="0" u="none" strike="noStrike" cap="none">
              <a:solidFill>
                <a:srgbClr val="7692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72559" y="5078185"/>
            <a:ext cx="8229600" cy="16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/>
            <a:r>
              <a:rPr lang="en-US" sz="1600" dirty="0"/>
              <a:t>Military Student Readiness:  Ensuring Military Student Success at a </a:t>
            </a:r>
          </a:p>
          <a:p>
            <a:pPr algn="ctr"/>
            <a:r>
              <a:rPr lang="en-US" sz="1600" dirty="0"/>
              <a:t>Midwestern State University 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Dr. Seth Kastle</a:t>
            </a:r>
          </a:p>
          <a:p>
            <a:pPr algn="ctr"/>
            <a:r>
              <a:rPr lang="en-US" sz="1600" dirty="0"/>
              <a:t>Dr. Brendon Fox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t="9965" b="318"/>
          <a:stretch/>
        </p:blipFill>
        <p:spPr>
          <a:xfrm>
            <a:off x="1918125" y="1228598"/>
            <a:ext cx="5746599" cy="3874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BDBC-6035-43BB-A4B8-A4546E3A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Trends in the Literature (Student Efficacy)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125ED-0F30-44AB-BA1F-F3DC3B8A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2152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marL="50800" indent="0">
              <a:buNone/>
            </a:pPr>
            <a:r>
              <a:rPr lang="en-US" dirty="0">
                <a:solidFill>
                  <a:schemeClr val="tx1"/>
                </a:solidFill>
              </a:rPr>
              <a:t>Military Connected Learners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Earn higher GPAs (3.34 compared to 2.94 for traditional – disputed)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Enrollment “battle with bureaucracy”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Have previous structured learning post high school</a:t>
            </a:r>
          </a:p>
          <a:p>
            <a:pPr marL="50800" indent="0">
              <a:buNone/>
            </a:pPr>
            <a:r>
              <a:rPr lang="en-US" dirty="0">
                <a:solidFill>
                  <a:schemeClr val="tx1"/>
                </a:solidFill>
              </a:rPr>
              <a:t>Readiness/Self Perception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Are among the most highly motivated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Feel unprepared for academia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Are methodical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Have heightened perceptions of maturity and academic goal commitment (Ford &amp; </a:t>
            </a:r>
            <a:r>
              <a:rPr lang="en-US" dirty="0" err="1">
                <a:solidFill>
                  <a:schemeClr val="tx1"/>
                </a:solidFill>
              </a:rPr>
              <a:t>Vignare</a:t>
            </a:r>
            <a:r>
              <a:rPr lang="en-US" dirty="0">
                <a:solidFill>
                  <a:schemeClr val="tx1"/>
                </a:solidFill>
              </a:rPr>
              <a:t>, 2014)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E666-95DF-48F0-8DF1-D4568977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649" y="1972599"/>
            <a:ext cx="3843530" cy="34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9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AF5760-BFAD-4B74-968E-E38B6AFF2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Trends in the Literature (Student Efficacy)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BCDCC-93C9-4A94-8E9D-D6D47A71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26023"/>
            <a:ext cx="4038600" cy="4525963"/>
          </a:xfrm>
        </p:spPr>
        <p:txBody>
          <a:bodyPr>
            <a:normAutofit fontScale="85000" lnSpcReduction="10000"/>
          </a:bodyPr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88B33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n-US" dirty="0">
                <a:solidFill>
                  <a:schemeClr val="tx1"/>
                </a:solidFill>
              </a:rPr>
              <a:t>Persistence/Retention</a:t>
            </a:r>
          </a:p>
          <a:p>
            <a:pPr marL="749808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71.6% success rate</a:t>
            </a:r>
          </a:p>
          <a:p>
            <a:pPr marL="749808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Affected adversely by multiple factors</a:t>
            </a:r>
          </a:p>
          <a:p>
            <a:pPr marL="818388" lvl="2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Families</a:t>
            </a:r>
          </a:p>
          <a:p>
            <a:pPr marL="818388" lvl="2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Work obligations</a:t>
            </a:r>
          </a:p>
          <a:p>
            <a:pPr marL="818388" lvl="2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Military deployments</a:t>
            </a:r>
          </a:p>
          <a:p>
            <a:pPr marL="818388" lvl="2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Feelings of isolation from the institutions</a:t>
            </a:r>
          </a:p>
          <a:p>
            <a:pPr marL="112713" lvl="1" indent="0">
              <a:buNone/>
            </a:pPr>
            <a:r>
              <a:rPr lang="en-US" dirty="0">
                <a:solidFill>
                  <a:schemeClr val="tx1"/>
                </a:solidFill>
              </a:rPr>
              <a:t>Need Campus Resources</a:t>
            </a:r>
          </a:p>
          <a:p>
            <a:pPr marL="801688" lvl="2" indent="-342900" defTabSz="801688">
              <a:buFont typeface="Wingdings" panose="05000000000000000000" pitchFamily="2" charset="2"/>
              <a:buChar char="§"/>
              <a:tabLst>
                <a:tab pos="739775" algn="l"/>
              </a:tabLst>
            </a:pPr>
            <a:r>
              <a:rPr lang="en-US" dirty="0">
                <a:solidFill>
                  <a:schemeClr val="tx1"/>
                </a:solidFill>
              </a:rPr>
              <a:t>Programs, offices, policies</a:t>
            </a:r>
          </a:p>
          <a:p>
            <a:pPr marL="801688" lvl="2" indent="-342900" defTabSz="801688">
              <a:buFont typeface="Wingdings" panose="05000000000000000000" pitchFamily="2" charset="2"/>
              <a:buChar char="§"/>
              <a:tabLst>
                <a:tab pos="739775" algn="l"/>
              </a:tabLst>
            </a:pPr>
            <a:r>
              <a:rPr lang="en-US" dirty="0">
                <a:solidFill>
                  <a:schemeClr val="tx1"/>
                </a:solidFill>
              </a:rPr>
              <a:t>High Graduation Rate Universities and Colleges (Bond Hill, Kurzweil, Davidson </a:t>
            </a:r>
            <a:r>
              <a:rPr lang="en-US" dirty="0" err="1">
                <a:solidFill>
                  <a:schemeClr val="tx1"/>
                </a:solidFill>
              </a:rPr>
              <a:t>Pisacreta</a:t>
            </a:r>
            <a:r>
              <a:rPr lang="en-US" dirty="0">
                <a:solidFill>
                  <a:schemeClr val="tx1"/>
                </a:solidFill>
              </a:rPr>
              <a:t>, &amp; Schwartz, 2019)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E9AF3-3677-41BB-B97F-AC875954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175" y="1923616"/>
            <a:ext cx="2589535" cy="387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8745-2025-4D55-998B-6D46D3E2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44F24-DF36-4C05-B814-5DC32FCA2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n-US" dirty="0"/>
              <a:t>Best Practices to Support Military-Connected Students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Enrollment – identification, assessment, and single point of contact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Community-Building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Relationship-centered support services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Self advocacy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Cross stakeholder communication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Full spectrum (military to career) Navigation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Capacity, knowledge, and awareness building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Advising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Accountability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“S-Factors”  Guidance (strategies factor) and listen to them and interact (support factor) (Ryan, Carlstrom, Hughey, &amp; Harris 2011)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C6936-5218-42C7-8DD2-86B6C0F73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12563"/>
            <a:ext cx="4572000" cy="200025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DA13D26-D366-4A3A-A888-5D7680E3A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008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Ryan, Carlstrom, Hughey, and Harris (2011)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3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78F3-1F22-4C83-A73C-3C693FFA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Implications and Recommendations 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7C409-4001-4E90-8A1F-85F2B8623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325" lvl="1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/>
                </a:solidFill>
              </a:rPr>
              <a:t>Our Study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Single Point of Contact Upon Enrollment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Centralized Support Services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Formal Peer Support Networks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Continued Assessment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Additional Evaluation Mechanisms (continuous improvement)</a:t>
            </a:r>
          </a:p>
          <a:p>
            <a:pPr marL="5080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tx1"/>
                </a:solidFill>
              </a:rPr>
              <a:t>Future Study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Longitudinal Study at home institutions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Surveys of graduating or recently graduated veteran students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Multiple institutional meta data analyses to examine motivation, preparedness, and retention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B93AC-927D-46D7-BD9D-50033F80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2" y="2786526"/>
            <a:ext cx="4495798" cy="21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E950-16AC-4579-B9AF-EE2A0119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0B50C-A8B3-4747-80CB-2E2802DC8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What does your institution do to support this unique population of students?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How can understanding this demographic help your institution serve the military connected community?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How can supporting this population help build the future of higher education?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What are the long term societal impacts of supporting the military connected community through their journey in higher education?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2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16A2-EB18-4D7E-A67E-7DA59FEC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3CD41-4FD0-4499-943E-671386C05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Spokesperson will share key takeaways that emerged from their group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What were the most salient discoveries of the presentation and breakout session?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What do you plan to take back to your institution?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9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95299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body" idx="1"/>
          </p:nvPr>
        </p:nvSpPr>
        <p:spPr>
          <a:xfrm>
            <a:off x="661851" y="1743014"/>
            <a:ext cx="8228916" cy="343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Dr. Seth Kastle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Director of Military Program Innovation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Assistant Professor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Leadership Studies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Fort Hays State University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>
                <a:hlinkClick r:id="rId3"/>
              </a:rPr>
              <a:t>sdkastle@fhsu.edu</a:t>
            </a:r>
            <a:r>
              <a:rPr lang="en-US" sz="2000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Dr. Brendon Fox</a:t>
            </a:r>
          </a:p>
          <a:p>
            <a:pPr marL="0" lvl="0" indent="0" algn="ctr">
              <a:spcBef>
                <a:spcPts val="0"/>
              </a:spcBef>
              <a:buSzPts val="2000"/>
              <a:buNone/>
            </a:pPr>
            <a:r>
              <a:rPr lang="en-US" sz="2000" dirty="0"/>
              <a:t>Assistant Professor</a:t>
            </a:r>
          </a:p>
          <a:p>
            <a:pPr marL="0" lvl="0" indent="0" algn="ctr">
              <a:spcBef>
                <a:spcPts val="0"/>
              </a:spcBef>
              <a:buSzPts val="2000"/>
              <a:buNone/>
            </a:pPr>
            <a:r>
              <a:rPr lang="en-US" sz="2000" dirty="0"/>
              <a:t>Leadership Studies</a:t>
            </a:r>
          </a:p>
          <a:p>
            <a:pPr marL="0" lvl="0" indent="0" algn="ctr">
              <a:spcBef>
                <a:spcPts val="0"/>
              </a:spcBef>
              <a:buSzPts val="2000"/>
              <a:buNone/>
            </a:pPr>
            <a:r>
              <a:rPr lang="en-US" sz="2000" dirty="0"/>
              <a:t>Fort Hays State University</a:t>
            </a:r>
          </a:p>
          <a:p>
            <a:pPr marL="0" lvl="0" indent="0" algn="ctr">
              <a:spcBef>
                <a:spcPts val="0"/>
              </a:spcBef>
              <a:buSzPts val="2000"/>
              <a:buNone/>
            </a:pPr>
            <a:r>
              <a:rPr lang="en-US" sz="2000" dirty="0">
                <a:hlinkClick r:id="rId4"/>
              </a:rPr>
              <a:t>bcfox@fhsu.edu</a:t>
            </a:r>
            <a:r>
              <a:rPr lang="en-US" sz="2000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2650-8511-42B2-B7FF-8F582D0A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C3E69-FB01-4486-87EC-193233209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indent="-457200">
              <a:buNone/>
            </a:pPr>
            <a:r>
              <a:rPr lang="en-US" sz="1200" dirty="0"/>
              <a:t>Bond Hill, C., Kurzweil, M., Davidson </a:t>
            </a:r>
            <a:r>
              <a:rPr lang="en-US" sz="1200" dirty="0" err="1"/>
              <a:t>Pisacreta</a:t>
            </a:r>
            <a:r>
              <a:rPr lang="en-US" sz="1200" dirty="0"/>
              <a:t>, E., &amp; Schwartz, E. (2019). Enrolling more veterans at high-graduation-rate colleges and universities.</a:t>
            </a:r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 err="1"/>
              <a:t>Bonura</a:t>
            </a:r>
            <a:r>
              <a:rPr lang="en-US" sz="1200" dirty="0"/>
              <a:t>, K. B., &amp; </a:t>
            </a:r>
            <a:r>
              <a:rPr lang="en-US" sz="1200" dirty="0" err="1"/>
              <a:t>Lovald</a:t>
            </a:r>
            <a:r>
              <a:rPr lang="en-US" sz="1200" dirty="0"/>
              <a:t>, N. (2015). Military cultural competency: Understanding how to serve those who serve.  </a:t>
            </a:r>
            <a:r>
              <a:rPr lang="en-US" sz="1200" i="1" dirty="0"/>
              <a:t>Higher Learning Research Communications,5(2), 4</a:t>
            </a:r>
            <a:r>
              <a:rPr lang="en-US" sz="1200" dirty="0"/>
              <a:t>.doi:10.18870/</a:t>
            </a:r>
            <a:r>
              <a:rPr lang="en-US" sz="1200" dirty="0" err="1"/>
              <a:t>hlrc</a:t>
            </a:r>
            <a:r>
              <a:rPr lang="en-US" sz="1200" dirty="0"/>
              <a:t>.</a:t>
            </a:r>
          </a:p>
          <a:p>
            <a:pPr indent="-457200">
              <a:buNone/>
            </a:pPr>
            <a:r>
              <a:rPr lang="en-US" sz="1200" dirty="0"/>
              <a:t>	v5i2.226</a:t>
            </a:r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/>
              <a:t>Daly, D. D., &amp; Garrity, B. K. F. (2013). From boots on the ground to seats in the classroom: An assessment of institutional structure and veteran students. American Journal of Business Research, 6(1), 5-17.</a:t>
            </a:r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/>
              <a:t>Ford, K., &amp; </a:t>
            </a:r>
            <a:r>
              <a:rPr lang="en-US" sz="1200" dirty="0" err="1"/>
              <a:t>Vignare</a:t>
            </a:r>
            <a:r>
              <a:rPr lang="en-US" sz="1200" dirty="0"/>
              <a:t>, K. (2015). The Evolving Military Learner Population: A Review of the Literature. </a:t>
            </a:r>
            <a:r>
              <a:rPr lang="en-US" sz="1200" i="1" dirty="0"/>
              <a:t>Online Learning</a:t>
            </a:r>
            <a:r>
              <a:rPr lang="en-US" sz="1200" dirty="0"/>
              <a:t>, </a:t>
            </a:r>
            <a:r>
              <a:rPr lang="en-US" sz="1200" i="1" dirty="0"/>
              <a:t>19</a:t>
            </a:r>
            <a:r>
              <a:rPr lang="en-US" sz="1200" dirty="0"/>
              <a:t>(1), 7-30.</a:t>
            </a:r>
          </a:p>
          <a:p>
            <a:pPr indent="-457200" defTabSz="457200">
              <a:buNone/>
            </a:pPr>
            <a:endParaRPr lang="en-US" sz="1200" dirty="0"/>
          </a:p>
          <a:p>
            <a:pPr indent="-457200" defTabSz="457200">
              <a:buNone/>
            </a:pPr>
            <a:r>
              <a:rPr lang="en-US" sz="1200" dirty="0"/>
              <a:t>Green, L., &amp; Van </a:t>
            </a:r>
            <a:r>
              <a:rPr lang="en-US" sz="1200" dirty="0" err="1"/>
              <a:t>Dusen</a:t>
            </a:r>
            <a:r>
              <a:rPr lang="en-US" sz="1200" dirty="0"/>
              <a:t>, R. (2012, March). Welcome home: Understanding and serving veteran transition and identity development in college. In 2012 American Counseling Association Conference (p. 2012).</a:t>
            </a:r>
          </a:p>
          <a:p>
            <a:pPr indent="-457200" defTabSz="457200">
              <a:buNone/>
            </a:pPr>
            <a:endParaRPr lang="en-US" sz="1200" dirty="0"/>
          </a:p>
          <a:p>
            <a:pPr indent="-457200" defTabSz="457200">
              <a:buNone/>
            </a:pPr>
            <a:r>
              <a:rPr lang="en-US" sz="1200" dirty="0"/>
              <a:t>Hanover Research (2019). Best practices in supporting and retaining adult and military students.</a:t>
            </a:r>
          </a:p>
          <a:p>
            <a:pPr indent="-457200" defTabSz="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/>
              <a:t>Molina, D., &amp; Morse, A. (2015). Military-Connected undergraduates: Exploring differences Between National Guard, Reserve, Active Duty, and Veterans in higher education.  Washington, DC: American Council on Education and NASPA – Student Affairs Administrators in Higher Education. Retrieved from https://www.acenet.edu/newsroom/Documents/Military-Connected Undergraduates.pdf</a:t>
            </a:r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 err="1"/>
              <a:t>Naphan</a:t>
            </a:r>
            <a:r>
              <a:rPr lang="en-US" sz="1200" dirty="0"/>
              <a:t>, D. &amp; Elliott, M. (2015). Role exit from the military: Student veterans’ perceptions of transitioning from the U.S. military to higher education. The Qualitative Report, 20(2), 36. Retrieved from http://search.proquest.com.ezproxy.liberty.edu/docview/</a:t>
            </a:r>
          </a:p>
          <a:p>
            <a:pPr indent="-457200">
              <a:buNone/>
            </a:pPr>
            <a:r>
              <a:rPr lang="en-US" sz="1200" dirty="0"/>
              <a:t>	1677848280?pq-origsite=</a:t>
            </a:r>
            <a:r>
              <a:rPr lang="en-US" sz="1200" dirty="0" err="1"/>
              <a:t>summon&amp;accountid</a:t>
            </a:r>
            <a:r>
              <a:rPr lang="en-US" sz="1200" dirty="0"/>
              <a:t>=12085</a:t>
            </a:r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 err="1"/>
              <a:t>Nelken</a:t>
            </a:r>
            <a:r>
              <a:rPr lang="en-US" sz="1200" dirty="0"/>
              <a:t>, M. L. (2009). Negotiating classroom process:  Lessons from adult learning. Negotiation Journal 25(2), 181-184.doi:10.1111/j.1571-9979.2009.00219.x</a:t>
            </a:r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r>
              <a:rPr lang="en-US" sz="1200" dirty="0"/>
              <a:t>Ryan, S. W., Carlstrom, A. H., Hughey, K. F., &amp; Harris, B. S. (2011). From boots to books: Applying </a:t>
            </a:r>
          </a:p>
          <a:p>
            <a:pPr indent="-457200">
              <a:buNone/>
            </a:pPr>
            <a:r>
              <a:rPr lang="en-US" sz="1200" dirty="0"/>
              <a:t>	Schlossberg's model to transitioning American veterans. NACADA Journal, 31(1), 55-63.</a:t>
            </a:r>
          </a:p>
          <a:p>
            <a:pPr indent="-457200" defTabSz="457200">
              <a:buNone/>
            </a:pPr>
            <a:endParaRPr lang="en-US" sz="1200" dirty="0"/>
          </a:p>
          <a:p>
            <a:pPr indent="-457200" defTabSz="457200">
              <a:buNone/>
            </a:pPr>
            <a:endParaRPr lang="en-US" sz="1200" dirty="0"/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endParaRPr lang="en-US" sz="1200" dirty="0"/>
          </a:p>
          <a:p>
            <a:pPr indent="-45720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540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4D61-0650-49A6-88CB-A561B871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3576E-0B73-471E-925E-16009C943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lvl="0" fontAlgn="base">
              <a:buFont typeface="Wingdings" panose="05000000000000000000" pitchFamily="2" charset="2"/>
              <a:buChar char="§"/>
            </a:pPr>
            <a:r>
              <a:rPr lang="en-US" dirty="0"/>
              <a:t>Understand the unique issues impacting the growing population of military-connected students in higher education.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endParaRPr lang="en-US" dirty="0"/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en-US" dirty="0"/>
              <a:t>Identify resources needed to support military-connected student performance, retention, and motivation.</a:t>
            </a:r>
          </a:p>
          <a:p>
            <a:pPr lvl="0" fontAlgn="base">
              <a:buFont typeface="Wingdings" panose="05000000000000000000" pitchFamily="2" charset="2"/>
              <a:buChar char="§"/>
            </a:pPr>
            <a:endParaRPr lang="en-US" dirty="0"/>
          </a:p>
          <a:p>
            <a:pPr lvl="0" fontAlgn="base">
              <a:buFont typeface="Wingdings" panose="05000000000000000000" pitchFamily="2" charset="2"/>
              <a:buChar char="§"/>
            </a:pPr>
            <a:r>
              <a:rPr lang="en-US" dirty="0"/>
              <a:t>Examine existing military support programs in institutions from our collected research to serve as a template for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81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57200" y="26988"/>
            <a:ext cx="8229600" cy="1143000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sz="3600" b="1" dirty="0">
                <a:solidFill>
                  <a:schemeClr val="bg1"/>
                </a:solidFill>
              </a:rPr>
              <a:t>Military Student Demographic</a:t>
            </a:r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/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SzPts val="2000"/>
              <a:buNone/>
            </a:pPr>
            <a:r>
              <a:rPr lang="en-US" sz="2000" b="1" dirty="0"/>
              <a:t>What classifies a military connected learner?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buSzPts val="2000"/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spcBef>
                <a:spcPts val="400"/>
              </a:spcBef>
              <a:buSzPts val="2000"/>
              <a:buNone/>
            </a:pPr>
            <a:r>
              <a:rPr lang="en-US" sz="1800" dirty="0"/>
              <a:t>Demographic factors that influence success in higher education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buSzPts val="2000"/>
              <a:buNone/>
            </a:pPr>
            <a:endParaRPr lang="en-US" sz="1800" dirty="0"/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1800" dirty="0"/>
              <a:t>Older, delayed entry, parents, financially independent (Ford &amp; </a:t>
            </a:r>
            <a:r>
              <a:rPr lang="en-US" sz="1800" dirty="0" err="1"/>
              <a:t>Vignare</a:t>
            </a:r>
            <a:r>
              <a:rPr lang="en-US" sz="1800" dirty="0"/>
              <a:t>, 2015) </a:t>
            </a:r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1800" dirty="0"/>
              <a:t>Come from low-income racial/ethnic backgrounds more than traditional college students (Molina &amp; Morse, 2015)</a:t>
            </a:r>
          </a:p>
          <a:p>
            <a:pPr marL="342900">
              <a:lnSpc>
                <a:spcPct val="90000"/>
              </a:lnSpc>
              <a:spcBef>
                <a:spcPts val="400"/>
              </a:spcBef>
              <a:buSzPts val="2000"/>
            </a:pPr>
            <a:endParaRPr lang="en-US" sz="1300" dirty="0"/>
          </a:p>
          <a:p>
            <a:pPr marL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1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F0AAE-9AAC-401E-AD13-212C3220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623" y="2481947"/>
            <a:ext cx="4306388" cy="21161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105637-2B0C-47A6-BE9F-3DBABB9A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Military Student Demographic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9E7136-0E44-4A1A-A75F-5B1DF3BBD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dirty="0"/>
              <a:t>What classifies a military connected learner? (cont.)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Not devoid of formal education since leaving HS (</a:t>
            </a:r>
            <a:r>
              <a:rPr lang="en-US" sz="2000" dirty="0" err="1"/>
              <a:t>Nelken</a:t>
            </a:r>
            <a:r>
              <a:rPr lang="en-US" sz="2000" dirty="0"/>
              <a:t>, 2009)</a:t>
            </a:r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Enter higher ed at different phases of their military careers</a:t>
            </a:r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Have operated in and been shaped by environments heavily governed by command control and structure (</a:t>
            </a:r>
            <a:r>
              <a:rPr lang="en-US" sz="2000" dirty="0" err="1"/>
              <a:t>Naphan</a:t>
            </a:r>
            <a:r>
              <a:rPr lang="en-US" sz="2000" dirty="0"/>
              <a:t> &amp; Elliott, 2015)</a:t>
            </a:r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800100" lvl="1">
              <a:lnSpc>
                <a:spcPct val="9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First generation college students  (</a:t>
            </a:r>
            <a:r>
              <a:rPr lang="en-US" sz="2000" dirty="0" err="1"/>
              <a:t>Bonura</a:t>
            </a:r>
            <a:r>
              <a:rPr lang="en-US" sz="2000" dirty="0"/>
              <a:t> &amp; </a:t>
            </a:r>
            <a:r>
              <a:rPr lang="en-US" sz="2000" dirty="0" err="1"/>
              <a:t>Lovaald</a:t>
            </a:r>
            <a:r>
              <a:rPr lang="en-US" sz="2000" dirty="0"/>
              <a:t>, 2015)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4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4BF9-4C3E-43F0-91A8-17C4CE03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for Our Study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B79BF-EDAC-44E5-AED4-CD29A4F9E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How to convert what we had to what we needed to support our objectives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Used extant literature to benefit our cohort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How to make our school a military friendly institution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How to ensure the success of our students and Transfer and Military Center (TMC)</a:t>
            </a:r>
          </a:p>
        </p:txBody>
      </p:sp>
    </p:spTree>
    <p:extLst>
      <p:ext uri="{BB962C8B-B14F-4D97-AF65-F5344CB8AC3E}">
        <p14:creationId xmlns:p14="http://schemas.microsoft.com/office/powerpoint/2010/main" val="376362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dirty="0">
                <a:solidFill>
                  <a:schemeClr val="bg1"/>
                </a:solidFill>
              </a:rPr>
              <a:t>AAS Degree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400" dirty="0"/>
              <a:t>Associate of Applied Science in Technology and Leadership</a:t>
            </a:r>
          </a:p>
          <a:p>
            <a:pPr marL="34290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2400" dirty="0"/>
          </a:p>
          <a:p>
            <a:pPr marL="800100" lvl="1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1800" dirty="0"/>
              <a:t>Why the AAS?</a:t>
            </a:r>
          </a:p>
          <a:p>
            <a:pPr marL="704850" lvl="1" indent="-28575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800100" lvl="1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1800" dirty="0"/>
              <a:t>Concentration in Leadership Studies</a:t>
            </a:r>
          </a:p>
          <a:p>
            <a:pPr marL="800100" lvl="1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800100" lvl="1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1800" dirty="0"/>
              <a:t>Certificate in Leadership Studies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SzPts val="2000"/>
              <a:buNone/>
            </a:pPr>
            <a:endParaRPr lang="en-US" sz="1800" dirty="0"/>
          </a:p>
          <a:p>
            <a:pPr marL="914400" lvl="2" indent="0">
              <a:lnSpc>
                <a:spcPct val="90000"/>
              </a:lnSpc>
              <a:spcBef>
                <a:spcPts val="0"/>
              </a:spcBef>
              <a:buSzPts val="2000"/>
              <a:buNone/>
            </a:pPr>
            <a:endParaRPr lang="en-US" sz="1800" dirty="0"/>
          </a:p>
          <a:p>
            <a:pPr marL="342900" lvl="0" indent="-2159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1800" dirty="0"/>
          </a:p>
          <a:p>
            <a:pPr marL="342900" lvl="0" indent="-21590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70510-BA75-47D6-98B2-6F6603F6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49" y="2119637"/>
            <a:ext cx="3921551" cy="2618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556EF6-1149-42E6-BA81-F6A5BBE8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AAS Degree Structure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5AD32B-58C1-4A2A-BBA4-600A55B19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571500" lvl="0" indent="-57150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3600" dirty="0"/>
              <a:t>60 Credit Hour Degree Program</a:t>
            </a:r>
          </a:p>
          <a:p>
            <a:pPr marL="342900" lvl="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 indent="-45720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dirty="0"/>
              <a:t>Up to 30 Hours CPL Credit</a:t>
            </a:r>
          </a:p>
          <a:p>
            <a:pPr lvl="1" indent="-45720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dirty="0"/>
          </a:p>
          <a:p>
            <a:pPr lvl="1" indent="-45720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dirty="0"/>
              <a:t>15 Hours General Education</a:t>
            </a:r>
          </a:p>
          <a:p>
            <a:pPr lvl="1" indent="-45720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dirty="0"/>
          </a:p>
          <a:p>
            <a:pPr lvl="1" indent="-457200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dirty="0"/>
              <a:t>15 Hours Leadership Studies</a:t>
            </a:r>
            <a:endParaRPr lang="en-US" sz="1600" dirty="0"/>
          </a:p>
          <a:p>
            <a:pPr marL="1257300" lvl="2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Common Core Military Leadership Training</a:t>
            </a:r>
          </a:p>
          <a:p>
            <a:pPr marL="1257300" lvl="2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What, How, and Why of Leadership Studies</a:t>
            </a:r>
          </a:p>
          <a:p>
            <a:pPr marL="1257300" lvl="2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lvl="2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24 Hours of in classroom experience with no prior formal college experience</a:t>
            </a:r>
          </a:p>
          <a:p>
            <a:pPr marL="342900" lvl="2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lvl="2">
              <a:lnSpc>
                <a:spcPct val="9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§"/>
            </a:pPr>
            <a:r>
              <a:rPr lang="en-US" sz="2000" dirty="0"/>
              <a:t>15 Hours minimum must be taken from degree granting institution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4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768B-308D-4A74-AF25-7A2A6466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Trends in the Literature (Institutional Readiness)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789FA-8921-47A4-851C-9AC874751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56655"/>
            <a:ext cx="4038600" cy="45259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Increase in enrollment since the Post 9/11 G.I. Bill (5M transition by 2020)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Universities are unsure how to maximize retention and persistence (Green &amp; Van </a:t>
            </a:r>
            <a:r>
              <a:rPr lang="en-US" dirty="0" err="1">
                <a:solidFill>
                  <a:schemeClr val="tx1"/>
                </a:solidFill>
              </a:rPr>
              <a:t>Dusen</a:t>
            </a:r>
            <a:r>
              <a:rPr lang="en-US" dirty="0">
                <a:solidFill>
                  <a:schemeClr val="tx1"/>
                </a:solidFill>
              </a:rPr>
              <a:t>, 2012)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Veteran/Military Friendly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Sense of belonging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Academic support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Campus culture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Successful programs (Hanover Research, 2019)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High Graduation Rate Colleges and Universities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1A897-2058-4D0F-9E7F-283F6041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07" y="2217323"/>
            <a:ext cx="3616499" cy="329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D4F6-ACB0-4BDF-9711-21F36880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Trends in the Literature (Student Efficacy)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ABE8-111E-47B4-9965-03594ADD2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en-US" dirty="0">
                <a:solidFill>
                  <a:schemeClr val="tx1"/>
                </a:solidFill>
              </a:rPr>
              <a:t>Traditional Adult Learners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25 or older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Similarities to military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services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Prefer a single point of contact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Part of the larger set of nontraditional students (Daly &amp; Garrity, 2019)</a:t>
            </a:r>
          </a:p>
          <a:p>
            <a:pPr marL="5715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3C761-3EF8-47D9-B6C5-89A1CA22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2" y="2013503"/>
            <a:ext cx="3918157" cy="35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29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5638</TotalTime>
  <Words>1207</Words>
  <Application>Microsoft Office PowerPoint</Application>
  <PresentationFormat>On-screen Show (4:3)</PresentationFormat>
  <Paragraphs>176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Wingdings</vt:lpstr>
      <vt:lpstr>Times New Roman</vt:lpstr>
      <vt:lpstr>Arial</vt:lpstr>
      <vt:lpstr>Calibri</vt:lpstr>
      <vt:lpstr>Open Sans</vt:lpstr>
      <vt:lpstr>Office Theme</vt:lpstr>
      <vt:lpstr>PowerPoint Presentation</vt:lpstr>
      <vt:lpstr>Objectives</vt:lpstr>
      <vt:lpstr>Military Student Demographic</vt:lpstr>
      <vt:lpstr>Military Student Demographic</vt:lpstr>
      <vt:lpstr>Motivations for Our Study </vt:lpstr>
      <vt:lpstr>AAS Degree</vt:lpstr>
      <vt:lpstr>AAS Degree Structure</vt:lpstr>
      <vt:lpstr>Trends in the Literature (Institutional Readiness) </vt:lpstr>
      <vt:lpstr>Trends in the Literature (Student Efficacy)</vt:lpstr>
      <vt:lpstr>Trends in the Literature (Student Efficacy)</vt:lpstr>
      <vt:lpstr>Trends in the Literature (Student Efficacy)</vt:lpstr>
      <vt:lpstr>Findings</vt:lpstr>
      <vt:lpstr>Implications and Recommendations </vt:lpstr>
      <vt:lpstr>Breakout Session</vt:lpstr>
      <vt:lpstr>Debrief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NASPA NASPA</dc:creator>
  <cp:lastModifiedBy>Stoddard, James</cp:lastModifiedBy>
  <cp:revision>40</cp:revision>
  <dcterms:created xsi:type="dcterms:W3CDTF">2014-12-03T20:08:28Z</dcterms:created>
  <dcterms:modified xsi:type="dcterms:W3CDTF">2021-04-20T18:53:13Z</dcterms:modified>
</cp:coreProperties>
</file>