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85" r:id="rId14"/>
    <p:sldId id="277" r:id="rId15"/>
    <p:sldId id="275" r:id="rId16"/>
    <p:sldId id="281" r:id="rId17"/>
    <p:sldId id="280" r:id="rId18"/>
    <p:sldId id="272" r:id="rId19"/>
    <p:sldId id="282" r:id="rId20"/>
    <p:sldId id="273" r:id="rId21"/>
    <p:sldId id="283" r:id="rId22"/>
    <p:sldId id="274" r:id="rId23"/>
    <p:sldId id="284" r:id="rId24"/>
    <p:sldId id="286" r:id="rId25"/>
    <p:sldId id="259" r:id="rId26"/>
    <p:sldId id="278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/>
      <p:regular r:id="rId33"/>
      <p:bold r:id="rId33"/>
      <p:italic r:id="rId33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rf7D7wbYgyvtIW0bKQf2CMqPy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9E41EB-5317-4881-8E70-CB1CCA470540}" v="1" dt="2021-02-19T16:25:55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9"/>
    <p:restoredTop sz="91433" autoAdjust="0"/>
  </p:normalViewPr>
  <p:slideViewPr>
    <p:cSldViewPr snapToGrid="0">
      <p:cViewPr varScale="1">
        <p:scale>
          <a:sx n="96" d="100"/>
          <a:sy n="96" d="100"/>
        </p:scale>
        <p:origin x="191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NUL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703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Welcome and thank for coming to our virtual presentation</a:t>
            </a:r>
            <a:endParaRPr dirty="0"/>
          </a:p>
        </p:txBody>
      </p:sp>
      <p:sp>
        <p:nvSpPr>
          <p:cNvPr id="86" name="Google Shape;8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271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this study, I used two major theoretical frameworks to look at my findings.</a:t>
            </a:r>
          </a:p>
          <a:p>
            <a:endParaRPr lang="en-US" dirty="0"/>
          </a:p>
          <a:p>
            <a:r>
              <a:rPr lang="en-US" dirty="0"/>
              <a:t>Tinto’s Retention theory from 1975 development and history</a:t>
            </a:r>
          </a:p>
          <a:p>
            <a:r>
              <a:rPr lang="en-US" dirty="0"/>
              <a:t> - history, model, and development, original viewpoint</a:t>
            </a:r>
          </a:p>
          <a:p>
            <a:endParaRPr lang="en-US" dirty="0"/>
          </a:p>
          <a:p>
            <a:r>
              <a:rPr lang="en-US" dirty="0"/>
              <a:t>Tinto 2006 revisions using environmental elements</a:t>
            </a:r>
          </a:p>
          <a:p>
            <a:r>
              <a:rPr lang="en-US" dirty="0"/>
              <a:t> - environment &amp; institutional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812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theory used was Schlossberg’s transition theory</a:t>
            </a:r>
          </a:p>
          <a:p>
            <a:endParaRPr lang="en-US" dirty="0"/>
          </a:p>
          <a:p>
            <a:r>
              <a:rPr lang="en-US" dirty="0"/>
              <a:t>1984 development and description</a:t>
            </a:r>
          </a:p>
          <a:p>
            <a:endParaRPr lang="en-US" dirty="0"/>
          </a:p>
          <a:p>
            <a:r>
              <a:rPr lang="en-US" dirty="0"/>
              <a:t>Revision in 2011</a:t>
            </a:r>
          </a:p>
          <a:p>
            <a:r>
              <a:rPr lang="en-US" dirty="0"/>
              <a:t> - four S explanation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966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Description of your research study</a:t>
            </a:r>
          </a:p>
          <a:p>
            <a:endParaRPr lang="en-US" dirty="0"/>
          </a:p>
          <a:p>
            <a:r>
              <a:rPr lang="en-US" dirty="0"/>
              <a:t>Narrative – give voice to participants!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677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three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440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research questions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191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findings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343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using quotes – to tell their story!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657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Motivation 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011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Impacts on date of completion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501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568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JC – introduce myself and history</a:t>
            </a:r>
          </a:p>
          <a:p>
            <a:endParaRPr lang="en-US" dirty="0"/>
          </a:p>
          <a:p>
            <a:r>
              <a:rPr lang="en-US" dirty="0"/>
              <a:t>Talk about master’s thesis and brief outline</a:t>
            </a:r>
          </a:p>
          <a:p>
            <a:endParaRPr lang="en-US" dirty="0"/>
          </a:p>
          <a:p>
            <a:r>
              <a:rPr lang="en-US" dirty="0"/>
              <a:t>Explain that I will be monitoring the chat for any questions you have, so please ask when you have them as we want to have a discussion.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2899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 – Intro of self</a:t>
            </a:r>
          </a:p>
          <a:p>
            <a:endParaRPr lang="en-US" dirty="0"/>
          </a:p>
          <a:p>
            <a:r>
              <a:rPr lang="en-US" dirty="0"/>
              <a:t>Father info</a:t>
            </a:r>
          </a:p>
          <a:p>
            <a:endParaRPr lang="en-US" dirty="0"/>
          </a:p>
          <a:p>
            <a:r>
              <a:rPr lang="en-US" dirty="0"/>
              <a:t>Impact of being military dependent</a:t>
            </a:r>
          </a:p>
          <a:p>
            <a:endParaRPr lang="en-US" dirty="0"/>
          </a:p>
          <a:p>
            <a:r>
              <a:rPr lang="en-US" dirty="0"/>
              <a:t>Concern about minimum of research on women’s veteran’s and dad’s pursuit of higher education while in military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701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SRA – GI Bill WWII – reason for the bill and impact on higher education</a:t>
            </a:r>
          </a:p>
          <a:p>
            <a:endParaRPr lang="en-US" dirty="0"/>
          </a:p>
          <a:p>
            <a:r>
              <a:rPr lang="en-US" dirty="0"/>
              <a:t>Increase of veteran’s impacted changes in how higher education treated these students</a:t>
            </a:r>
          </a:p>
          <a:p>
            <a:endParaRPr lang="en-US" dirty="0"/>
          </a:p>
          <a:p>
            <a:r>
              <a:rPr lang="en-US" dirty="0"/>
              <a:t>Vietnam war negatives for this population and decrease in services</a:t>
            </a:r>
          </a:p>
          <a:p>
            <a:endParaRPr lang="en-US" dirty="0"/>
          </a:p>
          <a:p>
            <a:r>
              <a:rPr lang="en-US" dirty="0"/>
              <a:t>1985 Montgomery GI 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43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military benefits include</a:t>
            </a:r>
          </a:p>
          <a:p>
            <a:r>
              <a:rPr lang="en-US" dirty="0"/>
              <a:t> - Post 9/11 GI Bill</a:t>
            </a:r>
          </a:p>
          <a:p>
            <a:r>
              <a:rPr lang="en-US" dirty="0"/>
              <a:t> - details and qualifications</a:t>
            </a:r>
          </a:p>
          <a:p>
            <a:endParaRPr lang="en-US" dirty="0"/>
          </a:p>
          <a:p>
            <a:r>
              <a:rPr lang="en-US" dirty="0"/>
              <a:t>Montgomery GI Bill</a:t>
            </a:r>
          </a:p>
          <a:p>
            <a:r>
              <a:rPr lang="en-US" dirty="0"/>
              <a:t> - details and qualifications</a:t>
            </a:r>
          </a:p>
          <a:p>
            <a:endParaRPr lang="en-US" dirty="0"/>
          </a:p>
          <a:p>
            <a:r>
              <a:rPr lang="en-US" dirty="0"/>
              <a:t>Montgomery GI Bill Selected reserve </a:t>
            </a:r>
          </a:p>
          <a:p>
            <a:r>
              <a:rPr lang="en-US" dirty="0"/>
              <a:t> - details and qualifications</a:t>
            </a:r>
          </a:p>
          <a:p>
            <a:endParaRPr lang="en-US" dirty="0"/>
          </a:p>
          <a:p>
            <a:r>
              <a:rPr lang="en-US" dirty="0"/>
              <a:t>Tuition Assistance Programs</a:t>
            </a:r>
          </a:p>
          <a:p>
            <a:r>
              <a:rPr lang="en-US" dirty="0"/>
              <a:t>  - details and specifics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9686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Description of the figure presented as visual breakdown of kinds of benefits out there for veterans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58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have the numbers of veterans and national guard and reserves.  Though small, Reserves/Guard still needs attention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679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gives us a breakdown of undergraduate by gender and race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752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Issues specific to women veterans</a:t>
            </a:r>
          </a:p>
          <a:p>
            <a:endParaRPr lang="en-US" dirty="0"/>
          </a:p>
          <a:p>
            <a:r>
              <a:rPr lang="en-US" dirty="0"/>
              <a:t>1967 WAS– limits on women serving and rank.  Current numbers and changes</a:t>
            </a:r>
          </a:p>
          <a:p>
            <a:endParaRPr lang="en-US" dirty="0"/>
          </a:p>
          <a:p>
            <a:r>
              <a:rPr lang="en-US" dirty="0"/>
              <a:t>Military experiences</a:t>
            </a:r>
          </a:p>
          <a:p>
            <a:r>
              <a:rPr lang="en-US" dirty="0"/>
              <a:t> - mental health</a:t>
            </a:r>
          </a:p>
          <a:p>
            <a:r>
              <a:rPr lang="en-US" dirty="0"/>
              <a:t> - sexual trauma &amp; harassment</a:t>
            </a:r>
          </a:p>
          <a:p>
            <a:endParaRPr lang="en-US" dirty="0"/>
          </a:p>
          <a:p>
            <a:r>
              <a:rPr lang="en-US" dirty="0"/>
              <a:t>Family experiences</a:t>
            </a:r>
          </a:p>
          <a:p>
            <a:r>
              <a:rPr lang="en-US" dirty="0"/>
              <a:t> - female stereotypes</a:t>
            </a:r>
          </a:p>
          <a:p>
            <a:r>
              <a:rPr lang="en-US" dirty="0"/>
              <a:t> - marital relations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037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 rot="5400000">
            <a:off x="2202089" y="-52964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350271" y="1068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350271" y="132217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  <a:defRPr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755716" y="6149207"/>
            <a:ext cx="2060058" cy="5734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350271" y="132217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/>
          <p:nvPr/>
        </p:nvSpPr>
        <p:spPr>
          <a:xfrm>
            <a:off x="4349293" y="6282042"/>
            <a:ext cx="17294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@NASPAtweets</a:t>
            </a:r>
            <a:endParaRPr/>
          </a:p>
        </p:txBody>
      </p:sp>
      <p:sp>
        <p:nvSpPr>
          <p:cNvPr id="13" name="Google Shape;13;p5"/>
          <p:cNvSpPr txBox="1"/>
          <p:nvPr/>
        </p:nvSpPr>
        <p:spPr>
          <a:xfrm>
            <a:off x="2856522" y="6266508"/>
            <a:ext cx="17294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#SMCS21</a:t>
            </a:r>
            <a:endParaRPr sz="1400" b="0" i="0" u="none" strike="noStrike" cap="none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" name="Google Shape;14;p5"/>
          <p:cNvCxnSpPr/>
          <p:nvPr/>
        </p:nvCxnSpPr>
        <p:spPr>
          <a:xfrm>
            <a:off x="2719556" y="6282042"/>
            <a:ext cx="3725694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5"/>
          <p:cNvCxnSpPr/>
          <p:nvPr/>
        </p:nvCxnSpPr>
        <p:spPr>
          <a:xfrm>
            <a:off x="2719556" y="6564760"/>
            <a:ext cx="3725694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5"/>
          <p:cNvSpPr/>
          <p:nvPr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rgbClr val="738A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5"/>
          <p:cNvSpPr/>
          <p:nvPr/>
        </p:nvSpPr>
        <p:spPr>
          <a:xfrm>
            <a:off x="0" y="1028700"/>
            <a:ext cx="9144000" cy="139700"/>
          </a:xfrm>
          <a:prstGeom prst="rect">
            <a:avLst/>
          </a:prstGeom>
          <a:solidFill>
            <a:srgbClr val="3F110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55504" y="5722061"/>
            <a:ext cx="1453586" cy="108889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9100" y="5602013"/>
            <a:ext cx="9139450" cy="12559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64025" y="6144971"/>
            <a:ext cx="8229600" cy="5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ts val="2400"/>
              <a:buFont typeface="Open Sans"/>
              <a:buNone/>
            </a:pPr>
            <a:r>
              <a:rPr lang="en-US" sz="2400" b="0" i="0" u="none" strike="noStrike" cap="none">
                <a:solidFill>
                  <a:srgbClr val="76923C"/>
                </a:solidFill>
                <a:latin typeface="Open Sans"/>
                <a:ea typeface="Open Sans"/>
                <a:cs typeface="Open Sans"/>
                <a:sym typeface="Open Sans"/>
              </a:rPr>
              <a:t>February 24-26, 2021 | Virtual</a:t>
            </a:r>
            <a:endParaRPr sz="2400" b="0" i="0" u="none" strike="noStrike" cap="none">
              <a:solidFill>
                <a:srgbClr val="76923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691488" y="3841692"/>
            <a:ext cx="8229600" cy="212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lang="en-US" sz="4200" b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Female Student Service Member’s Higher Education and Military Transitions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Open Sans"/>
              <a:buNone/>
            </a:pPr>
            <a:endParaRPr lang="en-US" sz="2400" b="0" i="1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lang="en-US" sz="33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Sophie Cieslicki, Graduate Student, Eastern Illinois University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lang="en-US" sz="33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Jon Coleman, </a:t>
            </a:r>
            <a:r>
              <a:rPr lang="en-US" sz="3300" b="0" i="1" u="none" strike="noStrike" cap="none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Ph.D</a:t>
            </a:r>
            <a:r>
              <a:rPr lang="en-US" sz="3300" b="0" i="1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Assistant Professor, Eastern Illinois University</a:t>
            </a:r>
            <a:endParaRPr sz="3300" b="0" i="1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t="9965" b="318"/>
          <a:stretch/>
        </p:blipFill>
        <p:spPr>
          <a:xfrm>
            <a:off x="2349153" y="1211797"/>
            <a:ext cx="4445694" cy="2629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A7DB3-2EA7-BB4A-BABD-B0D8FD931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94573"/>
            <a:ext cx="8229600" cy="1143000"/>
          </a:xfrm>
        </p:spPr>
        <p:txBody>
          <a:bodyPr/>
          <a:lstStyle/>
          <a:p>
            <a:r>
              <a:rPr lang="en-US" dirty="0"/>
              <a:t>Theoretical Framework: Retention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2A6FE-91F9-CF42-92F0-6AA7284C3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Tinto 1975</a:t>
            </a:r>
          </a:p>
          <a:p>
            <a:pPr lvl="1"/>
            <a:r>
              <a:rPr lang="en-US" dirty="0"/>
              <a:t>Rooted in Durkheim’s Theory of Suicide</a:t>
            </a:r>
          </a:p>
          <a:p>
            <a:pPr lvl="1"/>
            <a:r>
              <a:rPr lang="en-US" dirty="0"/>
              <a:t>Dropout as a Theoretical Model</a:t>
            </a:r>
          </a:p>
          <a:p>
            <a:pPr lvl="1"/>
            <a:r>
              <a:rPr lang="en-US" dirty="0"/>
              <a:t>Retention Based on Individual</a:t>
            </a:r>
          </a:p>
          <a:p>
            <a:r>
              <a:rPr lang="en-US" dirty="0"/>
              <a:t>Tinto 2006</a:t>
            </a:r>
          </a:p>
          <a:p>
            <a:pPr lvl="1"/>
            <a:r>
              <a:rPr lang="en-US" dirty="0"/>
              <a:t>Environmental Factors to Retention</a:t>
            </a:r>
          </a:p>
          <a:p>
            <a:pPr lvl="1"/>
            <a:r>
              <a:rPr lang="en-US" dirty="0"/>
              <a:t>Institutional Support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13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A4EB-D4A3-C74D-BD49-C2B71D9FD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Theoretical Framework: Transition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5E23B-0322-5641-B797-C5FB35444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Schlossberg 1984</a:t>
            </a:r>
          </a:p>
          <a:p>
            <a:pPr lvl="1"/>
            <a:r>
              <a:rPr lang="en-US" dirty="0"/>
              <a:t>Rooted in Crisis Theory</a:t>
            </a:r>
          </a:p>
          <a:p>
            <a:pPr lvl="1"/>
            <a:r>
              <a:rPr lang="en-US" dirty="0"/>
              <a:t>Anticipated, Unanticipated, &amp; Nonevent</a:t>
            </a:r>
          </a:p>
          <a:p>
            <a:r>
              <a:rPr lang="en-US" dirty="0"/>
              <a:t>Schlossberg 2011</a:t>
            </a:r>
          </a:p>
          <a:p>
            <a:pPr lvl="1"/>
            <a:r>
              <a:rPr lang="en-US" dirty="0"/>
              <a:t>Situations</a:t>
            </a:r>
          </a:p>
          <a:p>
            <a:pPr lvl="1"/>
            <a:r>
              <a:rPr lang="en-US" dirty="0"/>
              <a:t>Self</a:t>
            </a:r>
          </a:p>
          <a:p>
            <a:pPr lvl="1"/>
            <a:r>
              <a:rPr lang="en-US" dirty="0"/>
              <a:t>Support</a:t>
            </a:r>
          </a:p>
          <a:p>
            <a:pPr lvl="1"/>
            <a:r>
              <a:rPr lang="en-US" dirty="0"/>
              <a:t>Strategies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62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A7B3D-1548-064A-8885-343F87E4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Research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E018E-BDDE-904F-931F-B1F9450EA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Narrative Qualitative</a:t>
            </a:r>
          </a:p>
          <a:p>
            <a:r>
              <a:rPr lang="en-US" dirty="0"/>
              <a:t>Midsized Regional Public Institution</a:t>
            </a:r>
          </a:p>
          <a:p>
            <a:r>
              <a:rPr lang="en-US" dirty="0"/>
              <a:t>Top 30 Regional Midwest Colleges for Veterans</a:t>
            </a:r>
          </a:p>
          <a:p>
            <a:r>
              <a:rPr lang="en-US" dirty="0"/>
              <a:t>Semi-Structured Interviews</a:t>
            </a:r>
          </a:p>
          <a:p>
            <a:r>
              <a:rPr lang="en-US" dirty="0"/>
              <a:t>Three Participants</a:t>
            </a:r>
          </a:p>
        </p:txBody>
      </p:sp>
    </p:spTree>
    <p:extLst>
      <p:ext uri="{BB962C8B-B14F-4D97-AF65-F5344CB8AC3E}">
        <p14:creationId xmlns:p14="http://schemas.microsoft.com/office/powerpoint/2010/main" val="2629339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A7B3D-1548-064A-8885-343F87E4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Participants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E018E-BDDE-904F-931F-B1F9450EA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628650" indent="-514350">
              <a:buFont typeface="+mj-lt"/>
              <a:buAutoNum type="arabicPeriod"/>
            </a:pPr>
            <a:r>
              <a:rPr lang="en-US" dirty="0"/>
              <a:t>Jane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White, 28 years old, pursing Masters in Political Science &amp; Public Administration; Master Sergeant in Air Force National Guard, 10 years active duty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Laura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White, 25 years old, pursuing Bachelors in Music &amp; Psychology; Four Years in Navy Reserve and currently a Petty Officer Third Class and Navy Musician 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Rachel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White, 38 years old, pursuing second Bachelors degree in Digital Media; served four years in Air Force and left as Senior Airman.  Not in reserves or guard</a:t>
            </a:r>
          </a:p>
        </p:txBody>
      </p:sp>
    </p:spTree>
    <p:extLst>
      <p:ext uri="{BB962C8B-B14F-4D97-AF65-F5344CB8AC3E}">
        <p14:creationId xmlns:p14="http://schemas.microsoft.com/office/powerpoint/2010/main" val="3863935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A7B3D-1548-064A-8885-343F87E4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E018E-BDDE-904F-931F-B1F9450EA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71500" lvl="1" indent="0">
              <a:buNone/>
            </a:pPr>
            <a:r>
              <a:rPr lang="en-US" dirty="0"/>
              <a:t>What Influence do Military responsibilities have on women service member’s:</a:t>
            </a:r>
          </a:p>
          <a:p>
            <a:pPr marL="1085850" lvl="1" indent="-514350">
              <a:buFont typeface="+mj-lt"/>
              <a:buAutoNum type="arabicPeriod"/>
            </a:pPr>
            <a:r>
              <a:rPr lang="en-US" dirty="0"/>
              <a:t>Higher Education Experiences</a:t>
            </a:r>
          </a:p>
          <a:p>
            <a:pPr marL="1085850" lvl="1" indent="-514350">
              <a:buFont typeface="+mj-lt"/>
              <a:buAutoNum type="arabicPeriod"/>
            </a:pPr>
            <a:r>
              <a:rPr lang="en-US" dirty="0"/>
              <a:t>Motivation for Degree Completion</a:t>
            </a:r>
          </a:p>
          <a:p>
            <a:pPr marL="1085850" lvl="1" indent="-514350">
              <a:buFont typeface="+mj-lt"/>
              <a:buAutoNum type="arabicPeriod"/>
            </a:pPr>
            <a:r>
              <a:rPr lang="en-US" dirty="0"/>
              <a:t>Expected Date of Degree Completion</a:t>
            </a:r>
          </a:p>
          <a:p>
            <a:pPr marL="1085850" lvl="1" indent="-514350">
              <a:buFont typeface="+mj-lt"/>
              <a:buAutoNum type="arabicPeriod"/>
            </a:pPr>
            <a:r>
              <a:rPr lang="en-US" dirty="0"/>
              <a:t>Use of Student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24034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03513-4628-B242-A844-0D6773DBC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Biggest impact was on time for completion</a:t>
            </a:r>
          </a:p>
          <a:p>
            <a:endParaRPr lang="en-US" dirty="0"/>
          </a:p>
          <a:p>
            <a:r>
              <a:rPr lang="en-US" dirty="0"/>
              <a:t>Learn new strategies to manage all responsibilities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C5CD58-D9AC-5748-B04D-B44D4330FCDD}"/>
              </a:ext>
            </a:extLst>
          </p:cNvPr>
          <p:cNvSpPr txBox="1">
            <a:spLocks/>
          </p:cNvSpPr>
          <p:nvPr/>
        </p:nvSpPr>
        <p:spPr>
          <a:xfrm>
            <a:off x="0" y="179177"/>
            <a:ext cx="91439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Influence of Military on HE Experiences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627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03513-4628-B242-A844-0D6773DBC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Rachel: “I had to go somewhere for three to four days at a time, away from a computer or civilization or anything.”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“I just wanted to get it done as soon as I could, but there’s restrictions because you have service. You can’t just go to school all the time.”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C5CD58-D9AC-5748-B04D-B44D4330FCDD}"/>
              </a:ext>
            </a:extLst>
          </p:cNvPr>
          <p:cNvSpPr txBox="1">
            <a:spLocks/>
          </p:cNvSpPr>
          <p:nvPr/>
        </p:nvSpPr>
        <p:spPr>
          <a:xfrm>
            <a:off x="0" y="179177"/>
            <a:ext cx="91439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Influence of Military on HE Experiences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46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A5F4-50A5-2B4D-A3CD-5118C6E5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Motivation for Degree Completion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0791C-6596-6F4F-A320-C6A4EBFB9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anticipated finding was that her military responsibilities would impact women's Motivation for Degree Completion while pursuing a degree in Higher Education</a:t>
            </a:r>
          </a:p>
          <a:p>
            <a:endParaRPr lang="en-US" dirty="0"/>
          </a:p>
          <a:p>
            <a:r>
              <a:rPr lang="en-US" dirty="0"/>
              <a:t>In this study, all three participants actually felt the opposite.</a:t>
            </a:r>
          </a:p>
        </p:txBody>
      </p:sp>
    </p:spTree>
    <p:extLst>
      <p:ext uri="{BB962C8B-B14F-4D97-AF65-F5344CB8AC3E}">
        <p14:creationId xmlns:p14="http://schemas.microsoft.com/office/powerpoint/2010/main" val="1822962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0E1E-6FE9-6146-8248-AE8E6B17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Effect on 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DB3D6-ACF1-6E4B-BBD0-0DA48E589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participants felt that they were more motivated by their military experiences while one did not feel any effect</a:t>
            </a:r>
          </a:p>
          <a:p>
            <a:endParaRPr lang="en-US" dirty="0"/>
          </a:p>
          <a:p>
            <a:r>
              <a:rPr lang="en-US" dirty="0"/>
              <a:t>All spoke of personal motivations that were supported by military service as well </a:t>
            </a:r>
            <a:r>
              <a:rPr lang="en-US"/>
              <a:t>as family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359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0E1E-6FE9-6146-8248-AE8E6B17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Effect on 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DB3D6-ACF1-6E4B-BBD0-0DA48E589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dirty="0"/>
              <a:t>Jane: “I always knew I wanted to go to college, but [my dad] said he wasn’t going to pay for it. So, the only way to get it paid for was to join the military. I was going to do six [years]. I was going to get in and out.”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Laura: “I always wanted to play music professionally, and that’s basically impossible to do straight out of high school. So, it was from that aspect, just a matter of being able to learn the skills to do that professionally.”</a:t>
            </a:r>
          </a:p>
        </p:txBody>
      </p:sp>
    </p:spTree>
    <p:extLst>
      <p:ext uri="{BB962C8B-B14F-4D97-AF65-F5344CB8AC3E}">
        <p14:creationId xmlns:p14="http://schemas.microsoft.com/office/powerpoint/2010/main" val="2042885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84F0-8AA9-C04A-B2F0-E0968B6B3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Jon Coleman, Ph.D.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FE6B0-DB80-814D-81A6-FEE16E158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Assistant Professor in College Student Affairs Master’s Program </a:t>
            </a:r>
          </a:p>
          <a:p>
            <a:pPr lvl="1"/>
            <a:r>
              <a:rPr lang="en-US" dirty="0"/>
              <a:t>Eastern Illinois University</a:t>
            </a:r>
          </a:p>
          <a:p>
            <a:endParaRPr lang="en-US" dirty="0"/>
          </a:p>
          <a:p>
            <a:r>
              <a:rPr lang="en-US" dirty="0"/>
              <a:t>Father was in Navy for 35 years </a:t>
            </a:r>
            <a:r>
              <a:rPr lang="en-US"/>
              <a:t>including my first </a:t>
            </a:r>
            <a:r>
              <a:rPr lang="en-US" dirty="0"/>
              <a:t>18 years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335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B07B-4C35-1647-9876-6D5484D7E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Effect on Date of Completion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88242-04D0-6549-9AAE-98595A7F3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Biggest impact was a delay in finishing due to scheduling and other conflicts</a:t>
            </a:r>
          </a:p>
          <a:p>
            <a:endParaRPr lang="en-US" dirty="0"/>
          </a:p>
          <a:p>
            <a:r>
              <a:rPr lang="en-US" dirty="0"/>
              <a:t>However, all of the participants spoke of push by senior officers to not only enroll, but to finish their degrees</a:t>
            </a:r>
          </a:p>
        </p:txBody>
      </p:sp>
    </p:spTree>
    <p:extLst>
      <p:ext uri="{BB962C8B-B14F-4D97-AF65-F5344CB8AC3E}">
        <p14:creationId xmlns:p14="http://schemas.microsoft.com/office/powerpoint/2010/main" val="2321497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B07B-4C35-1647-9876-6D5484D7E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Effect on Date of Completion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88242-04D0-6549-9AAE-98595A7F3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dirty="0"/>
              <a:t>Laura: “I was Navy reservist for like about four years, and then during that time I went to [Institution 1] for a little bit and then I transferred to [Institution 2]… And now I'm active duty. I took a couple of years off from school so that I could like do the training in the Navy to be a musician… now I'm using tuition assistance to finish my degree”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Rachel: “We weren't allowed to start going to school until we were a year and a half into our service. So, I know I started right away, and I was in for four years so I would say 2 ½ or three years [for my associates].”</a:t>
            </a:r>
          </a:p>
        </p:txBody>
      </p:sp>
    </p:spTree>
    <p:extLst>
      <p:ext uri="{BB962C8B-B14F-4D97-AF65-F5344CB8AC3E}">
        <p14:creationId xmlns:p14="http://schemas.microsoft.com/office/powerpoint/2010/main" val="1164839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A5F4-50A5-2B4D-A3CD-5118C6E5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Support Services Available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0791C-6596-6F4F-A320-C6A4EBFB9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participants didn’t talk about using any campus-based support services, in fact they didn’t have an understanding of what was available</a:t>
            </a:r>
          </a:p>
          <a:p>
            <a:endParaRPr lang="en-US" dirty="0"/>
          </a:p>
          <a:p>
            <a:r>
              <a:rPr lang="en-US" dirty="0"/>
              <a:t>They did however speak very strongly about being supported by faculty members individually in their efforts</a:t>
            </a:r>
          </a:p>
          <a:p>
            <a:endParaRPr lang="en-US" dirty="0"/>
          </a:p>
          <a:p>
            <a:r>
              <a:rPr lang="en-US" dirty="0"/>
              <a:t>Instead, they focused on family support, peer support, and military support to get the support that they needed</a:t>
            </a:r>
          </a:p>
        </p:txBody>
      </p:sp>
    </p:spTree>
    <p:extLst>
      <p:ext uri="{BB962C8B-B14F-4D97-AF65-F5344CB8AC3E}">
        <p14:creationId xmlns:p14="http://schemas.microsoft.com/office/powerpoint/2010/main" val="4252789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A5F4-50A5-2B4D-A3CD-5118C6E5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Support Services Available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0791C-6596-6F4F-A320-C6A4EBFB9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dirty="0"/>
              <a:t>Jane: “I don’t even know what they offer.”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Laura: “I never really felt like I needed anything from the Student Assistance Center, so I just didn’t reach out.”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Rachel: “I guess I just don’t know if it’s time, or I just don’t know where to go or who to connect with… There’s maybe a missing link as to how to get involved in those services.”</a:t>
            </a:r>
          </a:p>
        </p:txBody>
      </p:sp>
    </p:spTree>
    <p:extLst>
      <p:ext uri="{BB962C8B-B14F-4D97-AF65-F5344CB8AC3E}">
        <p14:creationId xmlns:p14="http://schemas.microsoft.com/office/powerpoint/2010/main" val="3174300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B64D-FF63-4E79-B9A7-4F6A5DDF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9595B-C805-45CB-A028-AE21ECA2E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Degree completion will typically take longer for students</a:t>
            </a:r>
          </a:p>
          <a:p>
            <a:endParaRPr lang="en-US" dirty="0"/>
          </a:p>
          <a:p>
            <a:r>
              <a:rPr lang="en-US" dirty="0"/>
              <a:t>Family responsibilities, spouse and children, were also a factor for these participants</a:t>
            </a:r>
          </a:p>
          <a:p>
            <a:endParaRPr lang="en-US" dirty="0"/>
          </a:p>
          <a:p>
            <a:r>
              <a:rPr lang="en-US" dirty="0"/>
              <a:t>There appears to be a disconnect between female military members and the services that campus provide </a:t>
            </a:r>
            <a:r>
              <a:rPr lang="en-US"/>
              <a:t>to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93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0" y="195299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</a:pPr>
            <a:r>
              <a:rPr lang="en-US" dirty="0"/>
              <a:t>Questions?</a:t>
            </a:r>
            <a:endParaRPr dirty="0"/>
          </a:p>
        </p:txBody>
      </p:sp>
      <p:sp>
        <p:nvSpPr>
          <p:cNvPr id="109" name="Google Shape;109;p4"/>
          <p:cNvSpPr txBox="1">
            <a:spLocks noGrp="1"/>
          </p:cNvSpPr>
          <p:nvPr>
            <p:ph type="body" idx="1"/>
          </p:nvPr>
        </p:nvSpPr>
        <p:spPr>
          <a:xfrm>
            <a:off x="457200" y="2039112"/>
            <a:ext cx="8229600" cy="3434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800" dirty="0"/>
              <a:t>Thank you for your interest and participation!</a:t>
            </a:r>
            <a:endParaRPr sz="2800" dirty="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8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E82A-8A66-CA48-B22D-CBC777A7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Key 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BC624-3A34-164E-A19B-880402697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1100" dirty="0" err="1"/>
              <a:t>Anney</a:t>
            </a:r>
            <a:r>
              <a:rPr lang="en-US" sz="1100" dirty="0"/>
              <a:t>, V. N. (2014). Ensuring the quality of the findings of qualitative research: Looking at trustworthiness criteria. </a:t>
            </a:r>
            <a:r>
              <a:rPr lang="en-US" sz="1100" i="1" dirty="0"/>
              <a:t>Journal of Emerging Trends in Educational Research and Policy Studies (JETERAPS)</a:t>
            </a:r>
            <a:r>
              <a:rPr lang="en-US" sz="1100" dirty="0"/>
              <a:t>, </a:t>
            </a:r>
            <a:r>
              <a:rPr lang="en-US" sz="1100" i="1" dirty="0"/>
              <a:t>5</a:t>
            </a:r>
            <a:r>
              <a:rPr lang="en-US" sz="1100" dirty="0"/>
              <a:t>(2), 272-281.</a:t>
            </a:r>
          </a:p>
          <a:p>
            <a:r>
              <a:rPr lang="en-US" sz="1100" dirty="0"/>
              <a:t>Barry, A. E., Whiteman, S. D., &amp; Wadsworth, S. M. (2014). Student service members/veterans in higher education: A systematic review. </a:t>
            </a:r>
            <a:r>
              <a:rPr lang="en-US" sz="1100" i="1" dirty="0"/>
              <a:t>Journal of Student Affairs Research and Practice</a:t>
            </a:r>
            <a:r>
              <a:rPr lang="en-US" sz="1100" dirty="0"/>
              <a:t>, </a:t>
            </a:r>
            <a:r>
              <a:rPr lang="en-US" sz="1100" i="1" dirty="0"/>
              <a:t>51</a:t>
            </a:r>
            <a:r>
              <a:rPr lang="en-US" sz="1100" dirty="0"/>
              <a:t>(1), 30-42.</a:t>
            </a:r>
          </a:p>
          <a:p>
            <a:r>
              <a:rPr lang="en-US" sz="1100" dirty="0"/>
              <a:t>Bauman, M. (2009). The mobilization and return of undergraduate students serving in the National Guard and Reserves. </a:t>
            </a:r>
            <a:r>
              <a:rPr lang="en-US" sz="1100" i="1" dirty="0"/>
              <a:t>New Directions for Student Services</a:t>
            </a:r>
            <a:r>
              <a:rPr lang="en-US" sz="1100" dirty="0"/>
              <a:t>, </a:t>
            </a:r>
            <a:r>
              <a:rPr lang="en-US" sz="1100" i="1" dirty="0"/>
              <a:t>2009</a:t>
            </a:r>
            <a:r>
              <a:rPr lang="en-US" sz="1100" dirty="0"/>
              <a:t>(126), 15-23.</a:t>
            </a:r>
          </a:p>
          <a:p>
            <a:r>
              <a:rPr lang="en-US" sz="1100" dirty="0"/>
              <a:t>Bowman, N. A., &amp; Felix, V. (2017). It’s who I am: Student identity centrality and college student success. </a:t>
            </a:r>
            <a:r>
              <a:rPr lang="en-US" sz="1100" i="1" dirty="0"/>
              <a:t>Journal of Student Affairs Research and Practice</a:t>
            </a:r>
            <a:r>
              <a:rPr lang="en-US" sz="1100" dirty="0"/>
              <a:t>, </a:t>
            </a:r>
            <a:r>
              <a:rPr lang="en-US" sz="1100" i="1" dirty="0"/>
              <a:t>54</a:t>
            </a:r>
            <a:r>
              <a:rPr lang="en-US" sz="1100" dirty="0"/>
              <a:t>(3), 235-247.</a:t>
            </a:r>
          </a:p>
          <a:p>
            <a:r>
              <a:rPr lang="en-US" sz="1100" dirty="0"/>
              <a:t>Brown, P. A., &amp; Gross, C. (2011). Serving those who have served—managing veteran and military student best practices. </a:t>
            </a:r>
            <a:r>
              <a:rPr lang="en-US" sz="1100" i="1" dirty="0"/>
              <a:t>The Journal of Continuing Higher Education</a:t>
            </a:r>
            <a:r>
              <a:rPr lang="en-US" sz="1100" dirty="0"/>
              <a:t>, </a:t>
            </a:r>
            <a:r>
              <a:rPr lang="en-US" sz="1100" i="1" dirty="0"/>
              <a:t>59</a:t>
            </a:r>
            <a:r>
              <a:rPr lang="en-US" sz="1100" dirty="0"/>
              <a:t>(1), 45-49.</a:t>
            </a:r>
          </a:p>
          <a:p>
            <a:r>
              <a:rPr lang="en-US" sz="1100" dirty="0" err="1"/>
              <a:t>Carastathis</a:t>
            </a:r>
            <a:r>
              <a:rPr lang="en-US" sz="1100" dirty="0"/>
              <a:t>, A. (2014). The concept of intersectionality in feminist theory. </a:t>
            </a:r>
            <a:r>
              <a:rPr lang="en-US" sz="1100" i="1" dirty="0"/>
              <a:t>Philosophy Compass</a:t>
            </a:r>
            <a:r>
              <a:rPr lang="en-US" sz="1100" dirty="0"/>
              <a:t>, </a:t>
            </a:r>
            <a:r>
              <a:rPr lang="en-US" sz="1100" i="1" dirty="0"/>
              <a:t>9</a:t>
            </a:r>
            <a:r>
              <a:rPr lang="en-US" sz="1100" dirty="0"/>
              <a:t>(5), 304-314.</a:t>
            </a:r>
          </a:p>
          <a:p>
            <a:r>
              <a:rPr lang="en-US" sz="1100" dirty="0"/>
              <a:t>Chartrand, M. M., &amp; Siegel, B. (2007). At war in Iraq and Afghanistan: Children in US military families. </a:t>
            </a:r>
            <a:r>
              <a:rPr lang="en-US" sz="1100" i="1" dirty="0"/>
              <a:t>Ambulatory Pediatrics</a:t>
            </a:r>
            <a:r>
              <a:rPr lang="en-US" sz="1100" dirty="0"/>
              <a:t>, </a:t>
            </a:r>
            <a:r>
              <a:rPr lang="en-US" sz="1100" i="1" dirty="0"/>
              <a:t>7</a:t>
            </a:r>
            <a:r>
              <a:rPr lang="en-US" sz="1100" dirty="0"/>
              <a:t>(1), 1-2.</a:t>
            </a:r>
          </a:p>
          <a:p>
            <a:r>
              <a:rPr lang="en-US" sz="1100" dirty="0" err="1"/>
              <a:t>Cortazzi</a:t>
            </a:r>
            <a:r>
              <a:rPr lang="en-US" sz="1100" dirty="0"/>
              <a:t>, M. (1994). Narrative analysis. </a:t>
            </a:r>
            <a:r>
              <a:rPr lang="en-US" sz="1100" i="1" dirty="0"/>
              <a:t>Language teaching</a:t>
            </a:r>
            <a:r>
              <a:rPr lang="en-US" sz="1100" dirty="0"/>
              <a:t>, </a:t>
            </a:r>
            <a:r>
              <a:rPr lang="en-US" sz="1100" i="1" dirty="0"/>
              <a:t>27</a:t>
            </a:r>
            <a:r>
              <a:rPr lang="en-US" sz="1100" dirty="0"/>
              <a:t>(3), 157-170.</a:t>
            </a:r>
          </a:p>
          <a:p>
            <a:r>
              <a:rPr lang="en-US" sz="1100" dirty="0"/>
              <a:t>Crossland, R. B. (1984). </a:t>
            </a:r>
            <a:r>
              <a:rPr lang="en-US" sz="1100" i="1" dirty="0"/>
              <a:t>Twice the citizen: A history of the United States Army Reserve, 1908-1983</a:t>
            </a:r>
            <a:r>
              <a:rPr lang="en-US" sz="1100" dirty="0"/>
              <a:t>. Office of the Chief, Army Reserve.</a:t>
            </a:r>
          </a:p>
          <a:p>
            <a:r>
              <a:rPr lang="en-US" sz="1100" dirty="0"/>
              <a:t>Defense Manpower Data Center. (2019). </a:t>
            </a:r>
            <a:r>
              <a:rPr lang="en-US" sz="1100" i="1" dirty="0"/>
              <a:t>DoD personnel, </a:t>
            </a:r>
            <a:r>
              <a:rPr lang="en-US" sz="1100" i="1" dirty="0" err="1"/>
              <a:t>worliforce</a:t>
            </a:r>
            <a:r>
              <a:rPr lang="en-US" sz="1100" i="1" dirty="0"/>
              <a:t> reports &amp; publications</a:t>
            </a:r>
            <a:r>
              <a:rPr lang="en-US" sz="1100" dirty="0"/>
              <a:t> [data file]. Retrieved from https://</a:t>
            </a:r>
            <a:r>
              <a:rPr lang="en-US" sz="1100" dirty="0" err="1"/>
              <a:t>ww.w</a:t>
            </a:r>
            <a:r>
              <a:rPr lang="en-US" sz="1100" dirty="0"/>
              <a:t> </a:t>
            </a:r>
            <a:r>
              <a:rPr lang="en-US" sz="1100" dirty="0" err="1"/>
              <a:t>dmdc.osd.mil</a:t>
            </a:r>
            <a:r>
              <a:rPr lang="en-US" sz="1100" dirty="0"/>
              <a:t>/</a:t>
            </a:r>
            <a:r>
              <a:rPr lang="en-US" sz="1100" dirty="0" err="1"/>
              <a:t>appj</a:t>
            </a:r>
            <a:r>
              <a:rPr lang="en-US" sz="1100" dirty="0"/>
              <a:t>/</a:t>
            </a:r>
            <a:r>
              <a:rPr lang="en-US" sz="1100" dirty="0" err="1"/>
              <a:t>dwp</a:t>
            </a:r>
            <a:r>
              <a:rPr lang="en-US" sz="1100" dirty="0"/>
              <a:t>/</a:t>
            </a:r>
            <a:r>
              <a:rPr lang="en-US" sz="1100" dirty="0" err="1"/>
              <a:t>dwp_reports.jsp</a:t>
            </a:r>
            <a:r>
              <a:rPr lang="en-US" sz="1100" dirty="0"/>
              <a:t> </a:t>
            </a:r>
          </a:p>
          <a:p>
            <a:r>
              <a:rPr lang="en-US" sz="1100" dirty="0" err="1"/>
              <a:t>DiRamio</a:t>
            </a:r>
            <a:r>
              <a:rPr lang="en-US" sz="1100" dirty="0"/>
              <a:t>, D., Ackerman, R., &amp; Mitchell, R. L. (2008). From combat to campus: Voices of student-veterans. </a:t>
            </a:r>
            <a:r>
              <a:rPr lang="en-US" sz="1100" i="1" dirty="0"/>
              <a:t>NASPA Journal</a:t>
            </a:r>
            <a:r>
              <a:rPr lang="en-US" sz="1100" dirty="0"/>
              <a:t>, </a:t>
            </a:r>
            <a:r>
              <a:rPr lang="en-US" sz="1100" i="1" dirty="0"/>
              <a:t>45</a:t>
            </a:r>
            <a:r>
              <a:rPr lang="en-US" sz="1100" dirty="0"/>
              <a:t>(1), 73-102.</a:t>
            </a:r>
          </a:p>
          <a:p>
            <a:r>
              <a:rPr lang="en-US" sz="1100" dirty="0" err="1"/>
              <a:t>Doubler</a:t>
            </a:r>
            <a:r>
              <a:rPr lang="en-US" sz="1100" dirty="0"/>
              <a:t>, M. D., &amp; </a:t>
            </a:r>
            <a:r>
              <a:rPr lang="en-US" sz="1100" dirty="0" err="1"/>
              <a:t>Listman</a:t>
            </a:r>
            <a:r>
              <a:rPr lang="en-US" sz="1100" dirty="0"/>
              <a:t>, J. W. (2003). </a:t>
            </a:r>
            <a:r>
              <a:rPr lang="en-US" sz="1100" i="1" dirty="0"/>
              <a:t>The National Guard: An illustrated history of America's citizen-soldiers</a:t>
            </a:r>
            <a:r>
              <a:rPr lang="en-US" sz="1100" dirty="0"/>
              <a:t>. Potomac Books, Inc.</a:t>
            </a:r>
          </a:p>
        </p:txBody>
      </p:sp>
    </p:spTree>
    <p:extLst>
      <p:ext uri="{BB962C8B-B14F-4D97-AF65-F5344CB8AC3E}">
        <p14:creationId xmlns:p14="http://schemas.microsoft.com/office/powerpoint/2010/main" val="183743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D9A2-09AA-D34D-8EC6-D9CEE0432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Sophie Cieslicki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90EB6-DF7A-B846-8CEA-D10DD9C30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271" y="1322177"/>
            <a:ext cx="5324046" cy="4525963"/>
          </a:xfrm>
        </p:spPr>
        <p:txBody>
          <a:bodyPr/>
          <a:lstStyle/>
          <a:p>
            <a:r>
              <a:rPr lang="en-US" dirty="0"/>
              <a:t>Graduate Student</a:t>
            </a:r>
          </a:p>
          <a:p>
            <a:pPr lvl="1"/>
            <a:r>
              <a:rPr lang="en-US" dirty="0"/>
              <a:t>Eastern Illinois University</a:t>
            </a:r>
          </a:p>
          <a:p>
            <a:r>
              <a:rPr lang="en-US" dirty="0"/>
              <a:t>Military Dependent</a:t>
            </a:r>
          </a:p>
          <a:p>
            <a:r>
              <a:rPr lang="en-US" dirty="0"/>
              <a:t>Why Female Student Service Members?</a:t>
            </a:r>
          </a:p>
        </p:txBody>
      </p:sp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10BDEAA-EC1B-904E-8789-5F490E8AD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360" y="1378175"/>
            <a:ext cx="2865369" cy="441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3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21E13-5947-1C4C-9A94-6AB81965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History of Military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E6429-3697-224D-AD28-2669AB7A5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Servicemen’s Readjustment Act of 1944</a:t>
            </a:r>
          </a:p>
          <a:p>
            <a:r>
              <a:rPr lang="en-US" dirty="0"/>
              <a:t>Increase of Veteran’s On-Campus</a:t>
            </a:r>
          </a:p>
          <a:p>
            <a:r>
              <a:rPr lang="en-US" dirty="0"/>
              <a:t>Vietnam and Cold War</a:t>
            </a:r>
          </a:p>
          <a:p>
            <a:r>
              <a:rPr lang="en-US" dirty="0"/>
              <a:t>1985 Montgomery G.I. Bill</a:t>
            </a:r>
          </a:p>
        </p:txBody>
      </p:sp>
    </p:spTree>
    <p:extLst>
      <p:ext uri="{BB962C8B-B14F-4D97-AF65-F5344CB8AC3E}">
        <p14:creationId xmlns:p14="http://schemas.microsoft.com/office/powerpoint/2010/main" val="3760947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AC01-40E8-0B40-B252-9A1D486EF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35" y="179177"/>
            <a:ext cx="8793729" cy="1143000"/>
          </a:xfrm>
        </p:spPr>
        <p:txBody>
          <a:bodyPr/>
          <a:lstStyle/>
          <a:p>
            <a:r>
              <a:rPr lang="en-US" dirty="0"/>
              <a:t>Current Military Educational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A04D0-2CE3-454B-B8BE-F01511B37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2008 Post 9/11 G.I. Bill</a:t>
            </a:r>
          </a:p>
          <a:p>
            <a:pPr lvl="1"/>
            <a:r>
              <a:rPr lang="en-US" dirty="0"/>
              <a:t>Monthly Benefit</a:t>
            </a:r>
          </a:p>
          <a:p>
            <a:pPr lvl="1"/>
            <a:r>
              <a:rPr lang="en-US" dirty="0"/>
              <a:t>Transferable</a:t>
            </a:r>
          </a:p>
          <a:p>
            <a:r>
              <a:rPr lang="en-US" dirty="0"/>
              <a:t>Montgomery G.I . Bill Active Duty</a:t>
            </a:r>
          </a:p>
          <a:p>
            <a:pPr lvl="1"/>
            <a:r>
              <a:rPr lang="en-US" dirty="0"/>
              <a:t>Serve Over Two Years of Active Duty</a:t>
            </a:r>
          </a:p>
          <a:p>
            <a:r>
              <a:rPr lang="en-US" dirty="0"/>
              <a:t>Montgomery G.I. Bill Selected Reserve</a:t>
            </a:r>
          </a:p>
          <a:p>
            <a:pPr lvl="1"/>
            <a:r>
              <a:rPr lang="en-US" dirty="0"/>
              <a:t>At least Six Years Selective Reserve</a:t>
            </a:r>
          </a:p>
          <a:p>
            <a:r>
              <a:rPr lang="en-US" dirty="0"/>
              <a:t>Tuition Assistance Programs</a:t>
            </a:r>
          </a:p>
        </p:txBody>
      </p:sp>
    </p:spTree>
    <p:extLst>
      <p:ext uri="{BB962C8B-B14F-4D97-AF65-F5344CB8AC3E}">
        <p14:creationId xmlns:p14="http://schemas.microsoft.com/office/powerpoint/2010/main" val="330413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39F926-2F26-314E-B6D2-C1487A2AF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79" y="1359520"/>
            <a:ext cx="6568440" cy="444673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269E27-BDD1-E846-81DC-27387EAB6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33" y="179177"/>
            <a:ext cx="8793729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Current Military Educational Benefits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1A47B5-41AE-DF44-8EF9-1A154C7AE1CE}"/>
              </a:ext>
            </a:extLst>
          </p:cNvPr>
          <p:cNvSpPr/>
          <p:nvPr/>
        </p:nvSpPr>
        <p:spPr>
          <a:xfrm>
            <a:off x="3203675" y="5843600"/>
            <a:ext cx="27366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(Gonzalez, Miller, </a:t>
            </a:r>
            <a:r>
              <a:rPr lang="en-US" sz="1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Buryk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, &amp; Wenger, 2015).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44876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F74A7E-6E6C-C246-8A57-12240FC65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292"/>
            <a:ext cx="91440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Student Service Members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79844-854E-7A4F-AE85-967894B5CC64}"/>
              </a:ext>
            </a:extLst>
          </p:cNvPr>
          <p:cNvSpPr/>
          <p:nvPr/>
        </p:nvSpPr>
        <p:spPr>
          <a:xfrm>
            <a:off x="3765529" y="5698272"/>
            <a:ext cx="15376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Holian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 &amp; Adam, 2020)</a:t>
            </a:r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80459-09ED-5241-BAD1-FF8D7EFEE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308554"/>
            <a:ext cx="8801100" cy="424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33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7B80A-ED62-C046-9532-F7DE6629E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438"/>
            <a:ext cx="91440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Student Service Members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7E8A2-AF83-4846-8D26-520154461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329" y="1400937"/>
            <a:ext cx="5855342" cy="40561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43F5C2-3CF3-5046-80B6-15C1FA814780}"/>
              </a:ext>
            </a:extLst>
          </p:cNvPr>
          <p:cNvSpPr/>
          <p:nvPr/>
        </p:nvSpPr>
        <p:spPr>
          <a:xfrm>
            <a:off x="3765529" y="5698272"/>
            <a:ext cx="16129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(Molina &amp; Morse, 2017)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3873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7F11C8-B86B-7147-BD8A-6060B7FCB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71" y="179177"/>
            <a:ext cx="8229600" cy="1143000"/>
          </a:xfrm>
        </p:spPr>
        <p:txBody>
          <a:bodyPr/>
          <a:lstStyle/>
          <a:p>
            <a:r>
              <a:rPr lang="en-US" dirty="0"/>
              <a:t>Female Student Service Members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126CB-D997-F847-BA48-5A4C8A7F8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1967 Women’s Armed Services Integration Act</a:t>
            </a:r>
          </a:p>
          <a:p>
            <a:r>
              <a:rPr lang="en-US" dirty="0"/>
              <a:t>Military Experiences</a:t>
            </a:r>
          </a:p>
          <a:p>
            <a:pPr lvl="1"/>
            <a:r>
              <a:rPr lang="en-US" dirty="0"/>
              <a:t>Mental Health</a:t>
            </a:r>
          </a:p>
          <a:p>
            <a:pPr lvl="1"/>
            <a:r>
              <a:rPr lang="en-US" dirty="0"/>
              <a:t>Sexual Trauma and Harassment</a:t>
            </a:r>
          </a:p>
          <a:p>
            <a:r>
              <a:rPr lang="en-US" dirty="0"/>
              <a:t>Family Experiences</a:t>
            </a:r>
          </a:p>
          <a:p>
            <a:pPr lvl="1"/>
            <a:r>
              <a:rPr lang="en-US" dirty="0"/>
              <a:t>Female Stereotypes</a:t>
            </a:r>
          </a:p>
          <a:p>
            <a:pPr lvl="1"/>
            <a:r>
              <a:rPr lang="en-US" dirty="0"/>
              <a:t>Marital Relations</a:t>
            </a:r>
          </a:p>
        </p:txBody>
      </p:sp>
    </p:spTree>
    <p:extLst>
      <p:ext uri="{BB962C8B-B14F-4D97-AF65-F5344CB8AC3E}">
        <p14:creationId xmlns:p14="http://schemas.microsoft.com/office/powerpoint/2010/main" val="726383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7100</TotalTime>
  <Words>1829</Words>
  <Application>Microsoft Macintosh PowerPoint</Application>
  <PresentationFormat>On-screen Show (4:3)</PresentationFormat>
  <Paragraphs>226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Open Sans</vt:lpstr>
      <vt:lpstr>Times New Roman</vt:lpstr>
      <vt:lpstr>Calibri</vt:lpstr>
      <vt:lpstr>Arial</vt:lpstr>
      <vt:lpstr>Courier New</vt:lpstr>
      <vt:lpstr>Office Theme</vt:lpstr>
      <vt:lpstr>PowerPoint Presentation</vt:lpstr>
      <vt:lpstr>Jon Coleman, Ph.D.</vt:lpstr>
      <vt:lpstr>Sophie Cieslicki</vt:lpstr>
      <vt:lpstr>History of Military Benefits</vt:lpstr>
      <vt:lpstr>Current Military Educational Benefits</vt:lpstr>
      <vt:lpstr>Current Military Educational Benefits</vt:lpstr>
      <vt:lpstr>Student Service Members</vt:lpstr>
      <vt:lpstr>Student Service Members</vt:lpstr>
      <vt:lpstr>Female Student Service Members</vt:lpstr>
      <vt:lpstr>Theoretical Framework: Retention</vt:lpstr>
      <vt:lpstr>Theoretical Framework: Transition</vt:lpstr>
      <vt:lpstr>Research Study</vt:lpstr>
      <vt:lpstr>Participants</vt:lpstr>
      <vt:lpstr>Research Questions</vt:lpstr>
      <vt:lpstr>PowerPoint Presentation</vt:lpstr>
      <vt:lpstr>PowerPoint Presentation</vt:lpstr>
      <vt:lpstr>Motivation for Degree Completion</vt:lpstr>
      <vt:lpstr>Effect on Motivation</vt:lpstr>
      <vt:lpstr>Effect on Motivation</vt:lpstr>
      <vt:lpstr>Effect on Date of Completion</vt:lpstr>
      <vt:lpstr>Effect on Date of Completion</vt:lpstr>
      <vt:lpstr>Support Services Available</vt:lpstr>
      <vt:lpstr>Support Services Available</vt:lpstr>
      <vt:lpstr>Final Thoughts</vt:lpstr>
      <vt:lpstr>Questions?</vt:lpstr>
      <vt:lpstr>Key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NASPA NASPA</dc:creator>
  <cp:lastModifiedBy>Cieslicki, Sophia</cp:lastModifiedBy>
  <cp:revision>29</cp:revision>
  <dcterms:created xsi:type="dcterms:W3CDTF">2014-12-03T20:08:28Z</dcterms:created>
  <dcterms:modified xsi:type="dcterms:W3CDTF">2021-02-25T17:02:12Z</dcterms:modified>
</cp:coreProperties>
</file>