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</p:sldIdLst>
  <p:sldSz cy="6858000" cx="12192000"/>
  <p:notesSz cx="6858000" cy="9144000"/>
  <p:embeddedFontLst>
    <p:embeddedFont>
      <p:font typeface="Raleway"/>
      <p:regular r:id="rId70"/>
      <p:bold r:id="rId71"/>
      <p:italic r:id="rId72"/>
      <p:boldItalic r:id="rId73"/>
    </p:embeddedFont>
    <p:embeddedFont>
      <p:font typeface="Book Antiqua"/>
      <p:regular r:id="rId74"/>
      <p:bold r:id="rId75"/>
      <p:italic r:id="rId76"/>
      <p:boldItalic r:id="rId77"/>
    </p:embeddedFont>
    <p:embeddedFont>
      <p:font typeface="Open Sans"/>
      <p:regular r:id="rId78"/>
      <p:bold r:id="rId79"/>
      <p:italic r:id="rId80"/>
      <p:boldItalic r:id="rId8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82" roundtripDataSignature="AMtx7mh/YwPS+eJuE16oa+6mDPoju8uR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4BD82AB-554F-437C-920C-C4DE5A95602E}">
  <a:tblStyle styleId="{94BD82AB-554F-437C-920C-C4DE5A95602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3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3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OpenSans-italic.fntdata"/><Relationship Id="rId82" Type="http://customschemas.google.com/relationships/presentationmetadata" Target="metadata"/><Relationship Id="rId81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Raleway-boldItalic.fntdata"/><Relationship Id="rId72" Type="http://schemas.openxmlformats.org/officeDocument/2006/relationships/font" Target="fonts/Raleway-italic.fntdata"/><Relationship Id="rId31" Type="http://schemas.openxmlformats.org/officeDocument/2006/relationships/slide" Target="slides/slide26.xml"/><Relationship Id="rId75" Type="http://schemas.openxmlformats.org/officeDocument/2006/relationships/font" Target="fonts/BookAntiqua-bold.fntdata"/><Relationship Id="rId30" Type="http://schemas.openxmlformats.org/officeDocument/2006/relationships/slide" Target="slides/slide25.xml"/><Relationship Id="rId74" Type="http://schemas.openxmlformats.org/officeDocument/2006/relationships/font" Target="fonts/BookAntiqua-regular.fntdata"/><Relationship Id="rId33" Type="http://schemas.openxmlformats.org/officeDocument/2006/relationships/slide" Target="slides/slide28.xml"/><Relationship Id="rId77" Type="http://schemas.openxmlformats.org/officeDocument/2006/relationships/font" Target="fonts/BookAntiqua-boldItalic.fntdata"/><Relationship Id="rId32" Type="http://schemas.openxmlformats.org/officeDocument/2006/relationships/slide" Target="slides/slide27.xml"/><Relationship Id="rId76" Type="http://schemas.openxmlformats.org/officeDocument/2006/relationships/font" Target="fonts/BookAntiqua-italic.fntdata"/><Relationship Id="rId35" Type="http://schemas.openxmlformats.org/officeDocument/2006/relationships/slide" Target="slides/slide30.xml"/><Relationship Id="rId79" Type="http://schemas.openxmlformats.org/officeDocument/2006/relationships/font" Target="fonts/OpenSans-bold.fntdata"/><Relationship Id="rId34" Type="http://schemas.openxmlformats.org/officeDocument/2006/relationships/slide" Target="slides/slide29.xml"/><Relationship Id="rId78" Type="http://schemas.openxmlformats.org/officeDocument/2006/relationships/font" Target="fonts/OpenSans-regular.fntdata"/><Relationship Id="rId71" Type="http://schemas.openxmlformats.org/officeDocument/2006/relationships/font" Target="fonts/Raleway-bold.fntdata"/><Relationship Id="rId70" Type="http://schemas.openxmlformats.org/officeDocument/2006/relationships/font" Target="fonts/Raleway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one way to tell this story. </a:t>
            </a:r>
            <a:endParaRPr/>
          </a:p>
        </p:txBody>
      </p:sp>
      <p:sp>
        <p:nvSpPr>
          <p:cNvPr id="252" name="Google Shape;252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you know? There is a lot.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have you learned?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we connect them?</a:t>
            </a:r>
            <a:endParaRPr/>
          </a:p>
        </p:txBody>
      </p:sp>
      <p:sp>
        <p:nvSpPr>
          <p:cNvPr id="86" name="Google Shape;8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one way to tell this story. </a:t>
            </a:r>
            <a:endParaRPr/>
          </a:p>
        </p:txBody>
      </p:sp>
      <p:sp>
        <p:nvSpPr>
          <p:cNvPr id="309" name="Google Shape;309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do they need to know?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are they gonna get to know it? </a:t>
            </a:r>
            <a:endParaRPr/>
          </a:p>
        </p:txBody>
      </p:sp>
      <p:sp>
        <p:nvSpPr>
          <p:cNvPr id="377" name="Google Shape;377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Red: We need to teach our students how their benefits work. And that can mean getting to know them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Yellow: Teach about campus and community resources; minimally know where the information is and how to refer students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Green: Camraderie – Belonging – this is what they all miss and what we are trying to provide with engagement. They may be wary of clubs; Rememember belonging “somewhere” is what it is all about.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An on campus job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Blue: Teach and engage around campus academic re</a:t>
            </a:r>
            <a:endParaRPr/>
          </a:p>
        </p:txBody>
      </p:sp>
      <p:sp>
        <p:nvSpPr>
          <p:cNvPr id="400" name="Google Shape;400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Military.Transition.Org</a:t>
            </a:r>
            <a:endParaRPr/>
          </a:p>
        </p:txBody>
      </p:sp>
      <p:sp>
        <p:nvSpPr>
          <p:cNvPr id="454" name="Google Shape;454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one way to tell this story. </a:t>
            </a:r>
            <a:endParaRPr/>
          </a:p>
        </p:txBody>
      </p:sp>
      <p:sp>
        <p:nvSpPr>
          <p:cNvPr id="461" name="Google Shape;461;p4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2" name="Google Shape;492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one way to tell this story. </a:t>
            </a:r>
            <a:endParaRPr/>
          </a:p>
        </p:txBody>
      </p:sp>
      <p:sp>
        <p:nvSpPr>
          <p:cNvPr id="493" name="Google Shape;493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 for doing this session</a:t>
            </a:r>
            <a:endParaRPr/>
          </a:p>
        </p:txBody>
      </p:sp>
      <p:sp>
        <p:nvSpPr>
          <p:cNvPr id="546" name="Google Shape;546;p4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4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5" name="Google Shape;595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.</a:t>
            </a:r>
            <a:endParaRPr/>
          </a:p>
        </p:txBody>
      </p:sp>
      <p:sp>
        <p:nvSpPr>
          <p:cNvPr id="596" name="Google Shape;596;p5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8" name="Google Shape;638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2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, company name&#10;&#10;Description automatically generated" id="13" name="Google Shape;13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5756" y="-201997"/>
            <a:ext cx="5920487" cy="444036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66"/>
          <p:cNvSpPr/>
          <p:nvPr/>
        </p:nvSpPr>
        <p:spPr>
          <a:xfrm>
            <a:off x="0" y="4238368"/>
            <a:ext cx="12192000" cy="26196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66"/>
          <p:cNvSpPr txBox="1"/>
          <p:nvPr>
            <p:ph type="ctrTitle"/>
          </p:nvPr>
        </p:nvSpPr>
        <p:spPr>
          <a:xfrm>
            <a:off x="438665" y="4238368"/>
            <a:ext cx="1131467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ts val="6000"/>
              <a:buFont typeface="Raleway"/>
              <a:buNone/>
              <a:defRPr sz="6000">
                <a:solidFill>
                  <a:srgbClr val="1043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5"/>
          <p:cNvSpPr txBox="1"/>
          <p:nvPr>
            <p:ph type="title"/>
          </p:nvPr>
        </p:nvSpPr>
        <p:spPr>
          <a:xfrm>
            <a:off x="2389717" y="4705699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5"/>
          <p:cNvSpPr/>
          <p:nvPr>
            <p:ph idx="2" type="pic"/>
          </p:nvPr>
        </p:nvSpPr>
        <p:spPr>
          <a:xfrm>
            <a:off x="2389717" y="919167"/>
            <a:ext cx="7315200" cy="3713507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75"/>
          <p:cNvSpPr txBox="1"/>
          <p:nvPr>
            <p:ph idx="1" type="body"/>
          </p:nvPr>
        </p:nvSpPr>
        <p:spPr>
          <a:xfrm>
            <a:off x="2389717" y="5272437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4" name="Google Shape;54;p7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7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7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7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7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76"/>
          <p:cNvSpPr txBox="1"/>
          <p:nvPr>
            <p:ph type="ctrTitle"/>
          </p:nvPr>
        </p:nvSpPr>
        <p:spPr>
          <a:xfrm>
            <a:off x="609600" y="2130426"/>
            <a:ext cx="10668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937"/>
              </a:buClr>
              <a:buSzPts val="4400"/>
              <a:buFont typeface="Arial"/>
              <a:buNone/>
              <a:defRPr b="1">
                <a:solidFill>
                  <a:srgbClr val="02693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6"/>
          <p:cNvSpPr txBox="1"/>
          <p:nvPr>
            <p:ph idx="1" type="subTitle"/>
          </p:nvPr>
        </p:nvSpPr>
        <p:spPr>
          <a:xfrm>
            <a:off x="609600" y="3600451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D9E52"/>
              </a:buClr>
              <a:buSzPts val="2800"/>
              <a:buNone/>
              <a:defRPr>
                <a:solidFill>
                  <a:srgbClr val="CD9E5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>
  <p:cSld name="1_Two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ts val="4400"/>
              <a:buFont typeface="Raleway"/>
              <a:buNone/>
              <a:defRPr>
                <a:solidFill>
                  <a:srgbClr val="1043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7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7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67" name="Google Shape;6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mparison">
  <p:cSld name="1_Comparis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ts val="4400"/>
              <a:buFont typeface="Raleway"/>
              <a:buNone/>
              <a:defRPr>
                <a:solidFill>
                  <a:srgbClr val="1043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1" name="Google Shape;71;p7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7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3" name="Google Shape;73;p7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4" name="Google Shape;7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solidFill>
          <a:schemeClr val="lt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7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ts val="4400"/>
              <a:buFont typeface="Raleway"/>
              <a:buNone/>
              <a:defRPr>
                <a:solidFill>
                  <a:srgbClr val="1043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7" name="Google Shape;77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" name="Google Shape;2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ts val="4400"/>
              <a:buFont typeface="Raleway"/>
              <a:buNone/>
              <a:defRPr>
                <a:solidFill>
                  <a:srgbClr val="1043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6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5" name="Google Shape;2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ts val="4400"/>
              <a:buFont typeface="Raleway"/>
              <a:buNone/>
              <a:defRPr>
                <a:solidFill>
                  <a:srgbClr val="1043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" name="Google Shape;2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b="1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7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7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3" name="Google Shape;33;p7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7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7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2" name="Google Shape;4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7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7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7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9" name="Google Shape;4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81968" y="5276333"/>
            <a:ext cx="1659924" cy="1244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aleway"/>
              <a:buNone/>
              <a:defRPr b="1" i="0" sz="4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6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tore.bookbaby.com/book/Straight-Talk-for-Veterans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6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2.jpg"/><Relationship Id="rId7" Type="http://schemas.openxmlformats.org/officeDocument/2006/relationships/image" Target="../media/image2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3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4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>
            <p:ph type="ctrTitle"/>
          </p:nvPr>
        </p:nvSpPr>
        <p:spPr>
          <a:xfrm>
            <a:off x="438665" y="4238368"/>
            <a:ext cx="1131467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ct val="100000"/>
              <a:buFont typeface="Raleway"/>
              <a:buNone/>
            </a:pPr>
            <a:r>
              <a:rPr lang="en-US"/>
              <a:t>Veteran Services 101:</a:t>
            </a:r>
            <a:br>
              <a:rPr lang="en-US"/>
            </a:br>
            <a:r>
              <a:rPr lang="en-US"/>
              <a:t>Pitfalls and Possibilities</a:t>
            </a:r>
            <a:br>
              <a:rPr lang="en-US"/>
            </a:br>
            <a:r>
              <a:rPr lang="en-US" sz="2700"/>
              <a:t>Seth Gordon, Ph.D.</a:t>
            </a:r>
            <a:br>
              <a:rPr lang="en-US" sz="2700"/>
            </a:br>
            <a:r>
              <a:rPr lang="en-US" sz="2700"/>
              <a:t>February 19,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>
            <p:ph idx="1" type="body"/>
          </p:nvPr>
        </p:nvSpPr>
        <p:spPr>
          <a:xfrm>
            <a:off x="6938697" y="541606"/>
            <a:ext cx="4821894" cy="6060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The VMC supports WSU veteran and military connected students in reaching their academic, professional, and personal goals by: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1950"/>
              <a:t>the Efficient </a:t>
            </a:r>
            <a:r>
              <a:rPr lang="en-US" sz="1950">
                <a:solidFill>
                  <a:srgbClr val="00B0F0"/>
                </a:solidFill>
              </a:rPr>
              <a:t>Stewardship</a:t>
            </a:r>
            <a:r>
              <a:rPr lang="en-US" sz="1950"/>
              <a:t> of Educational Benefits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1950"/>
              <a:t>Providing Academic Support and </a:t>
            </a:r>
            <a:r>
              <a:rPr lang="en-US" sz="1950">
                <a:solidFill>
                  <a:srgbClr val="00B0F0"/>
                </a:solidFill>
              </a:rPr>
              <a:t>Advocacy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1950"/>
              <a:t>Supporting </a:t>
            </a:r>
            <a:r>
              <a:rPr lang="en-US" sz="1950">
                <a:solidFill>
                  <a:srgbClr val="00B0F0"/>
                </a:solidFill>
              </a:rPr>
              <a:t>Career Development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1950"/>
              <a:t>Facilitating </a:t>
            </a:r>
            <a:r>
              <a:rPr lang="en-US" sz="1950">
                <a:solidFill>
                  <a:srgbClr val="00B0F0"/>
                </a:solidFill>
              </a:rPr>
              <a:t>Community Engagement </a:t>
            </a:r>
            <a:endParaRPr/>
          </a:p>
        </p:txBody>
      </p:sp>
      <p:pic>
        <p:nvPicPr>
          <p:cNvPr id="157" name="Google Shape;1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4911" y="256220"/>
            <a:ext cx="6333786" cy="6060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/>
          <p:nvPr>
            <p:ph type="title"/>
          </p:nvPr>
        </p:nvSpPr>
        <p:spPr>
          <a:xfrm>
            <a:off x="1896980" y="1591307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</a:pPr>
            <a:r>
              <a:rPr lang="en-US"/>
              <a:t>1. What is military friendliness? </a:t>
            </a:r>
            <a:endParaRPr/>
          </a:p>
        </p:txBody>
      </p:sp>
      <p:sp>
        <p:nvSpPr>
          <p:cNvPr id="163" name="Google Shape;163;p11"/>
          <p:cNvSpPr txBox="1"/>
          <p:nvPr>
            <p:ph idx="1" type="body"/>
          </p:nvPr>
        </p:nvSpPr>
        <p:spPr>
          <a:xfrm>
            <a:off x="5132446" y="1428082"/>
            <a:ext cx="5111750" cy="4659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8108"/>
              <a:buNone/>
            </a:pPr>
            <a:r>
              <a:rPr lang="en-US"/>
              <a:t>“As veterans transition their identities, accommodating spaces and services, along with supportive personal relationships enhance campus veteran-friendliness and by extension student veteran success.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Vacchi, 2020, p.163</a:t>
            </a:r>
            <a:r>
              <a:rPr lang="en-US"/>
              <a:t>)”</a:t>
            </a:r>
            <a:endParaRPr/>
          </a:p>
        </p:txBody>
      </p:sp>
      <p:pic>
        <p:nvPicPr>
          <p:cNvPr id="164" name="Google Shape;16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98589" y="3071403"/>
            <a:ext cx="2205092" cy="2195291"/>
          </a:xfrm>
          <a:prstGeom prst="rect">
            <a:avLst/>
          </a:prstGeom>
          <a:noFill/>
          <a:ln>
            <a:noFill/>
          </a:ln>
        </p:spPr>
      </p:pic>
      <p:sp>
        <p:nvSpPr>
          <p:cNvPr descr="https://usc-powerpoint.officeapps.live.com/pods/GetClipboardImage.ashx?Id=fc55c84d-7109-459e-ac24-85f89176a0a6&amp;DC=PUS4&amp;pkey=eeb9ff6d-0a09-4f3f-8a8e-e379a2510661&amp;wdwaccluster=PUS4" id="165" name="Google Shape;165;p1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usc-powerpoint.officeapps.live.com/pods/GetClipboardImage.ashx?Id=2929fe09-98cb-4ca2-a5d9-ec33132f2674&amp;DC=PUS4&amp;pkey=06a645de-a775-4ce3-b274-efc62330b2fa&amp;wdwaccluster=PUS4" id="166" name="Google Shape;166;p11"/>
          <p:cNvSpPr/>
          <p:nvPr/>
        </p:nvSpPr>
        <p:spPr>
          <a:xfrm>
            <a:off x="6096000" y="34290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usc-powerpoint.officeapps.live.com/pods/GetClipboardImage.ashx?Id=2929fe09-98cb-4ca2-a5d9-ec33132f2674&amp;DC=PUS4&amp;pkey=06a645de-a775-4ce3-b274-efc62330b2fa&amp;wdwaccluster=PUS4" id="167" name="Google Shape;167;p11"/>
          <p:cNvSpPr/>
          <p:nvPr/>
        </p:nvSpPr>
        <p:spPr>
          <a:xfrm>
            <a:off x="6248400" y="35814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usc-powerpoint.officeapps.live.com/pods/GetClipboardImage.ashx?Id=04d519f5-3e2f-425d-b809-bea263905a41&amp;DC=PUS4&amp;pkey=e650ef1a-21e7-4b44-9ce3-c3fc5d27dba8&amp;wdwaccluster=PUS4" id="168" name="Google Shape;168;p11"/>
          <p:cNvSpPr/>
          <p:nvPr/>
        </p:nvSpPr>
        <p:spPr>
          <a:xfrm>
            <a:off x="6400800" y="37338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https://usc-powerpoint.officeapps.live.com/pods/GetClipboardImage.ashx?Id=04d519f5-3e2f-425d-b809-bea263905a41&amp;DC=PUS4&amp;pkey=e650ef1a-21e7-4b44-9ce3-c3fc5d27dba8&amp;wdwaccluster=PUS4" id="169" name="Google Shape;169;p11"/>
          <p:cNvSpPr/>
          <p:nvPr/>
        </p:nvSpPr>
        <p:spPr>
          <a:xfrm>
            <a:off x="6553200" y="38862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/>
          <p:nvPr>
            <p:ph type="title"/>
          </p:nvPr>
        </p:nvSpPr>
        <p:spPr>
          <a:xfrm>
            <a:off x="838200" y="1119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ts val="4400"/>
              <a:buFont typeface="Raleway"/>
              <a:buNone/>
            </a:pPr>
            <a:r>
              <a:rPr lang="en-US"/>
              <a:t>Critical Theory Perspectives</a:t>
            </a:r>
            <a:endParaRPr/>
          </a:p>
        </p:txBody>
      </p:sp>
      <p:grpSp>
        <p:nvGrpSpPr>
          <p:cNvPr id="175" name="Google Shape;175;p12"/>
          <p:cNvGrpSpPr/>
          <p:nvPr/>
        </p:nvGrpSpPr>
        <p:grpSpPr>
          <a:xfrm>
            <a:off x="5576" y="1800730"/>
            <a:ext cx="11884435" cy="3393057"/>
            <a:chOff x="5576" y="772824"/>
            <a:chExt cx="11884435" cy="3393057"/>
          </a:xfrm>
        </p:grpSpPr>
        <p:sp>
          <p:nvSpPr>
            <p:cNvPr id="176" name="Google Shape;176;p12"/>
            <p:cNvSpPr/>
            <p:nvPr/>
          </p:nvSpPr>
          <p:spPr>
            <a:xfrm>
              <a:off x="5576" y="772824"/>
              <a:ext cx="2137488" cy="788566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2"/>
            <p:cNvSpPr txBox="1"/>
            <p:nvPr/>
          </p:nvSpPr>
          <p:spPr>
            <a:xfrm>
              <a:off x="5576" y="772824"/>
              <a:ext cx="2137488" cy="78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200" lIns="135125" spcFirstLastPara="1" rIns="135125" wrap="square" tIns="77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Feminist Theory	</a:t>
              </a:r>
              <a:endParaRPr/>
            </a:p>
          </p:txBody>
        </p:sp>
        <p:sp>
          <p:nvSpPr>
            <p:cNvPr id="178" name="Google Shape;178;p12"/>
            <p:cNvSpPr/>
            <p:nvPr/>
          </p:nvSpPr>
          <p:spPr>
            <a:xfrm>
              <a:off x="5576" y="1561391"/>
              <a:ext cx="2137488" cy="260449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2"/>
            <p:cNvSpPr txBox="1"/>
            <p:nvPr/>
          </p:nvSpPr>
          <p:spPr>
            <a:xfrm>
              <a:off x="5576" y="1561391"/>
              <a:ext cx="2137488" cy="2604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000" lIns="101325" spcFirstLastPara="1" rIns="135125" wrap="square" tIns="101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Why are women not equal to men?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happens when we challenge a patriarchal ideology?</a:t>
              </a:r>
              <a:endParaRPr/>
            </a:p>
          </p:txBody>
        </p:sp>
        <p:sp>
          <p:nvSpPr>
            <p:cNvPr id="180" name="Google Shape;180;p12"/>
            <p:cNvSpPr/>
            <p:nvPr/>
          </p:nvSpPr>
          <p:spPr>
            <a:xfrm>
              <a:off x="2442312" y="772824"/>
              <a:ext cx="2137488" cy="788566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2"/>
            <p:cNvSpPr txBox="1"/>
            <p:nvPr/>
          </p:nvSpPr>
          <p:spPr>
            <a:xfrm>
              <a:off x="2442312" y="772824"/>
              <a:ext cx="2137488" cy="78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200" lIns="135125" spcFirstLastPara="1" rIns="135125" wrap="square" tIns="77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Critical Race Theory</a:t>
              </a:r>
              <a:endParaRPr/>
            </a:p>
          </p:txBody>
        </p:sp>
        <p:sp>
          <p:nvSpPr>
            <p:cNvPr id="182" name="Google Shape;182;p12"/>
            <p:cNvSpPr/>
            <p:nvPr/>
          </p:nvSpPr>
          <p:spPr>
            <a:xfrm>
              <a:off x="2442312" y="1561391"/>
              <a:ext cx="2137488" cy="260449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2"/>
            <p:cNvSpPr txBox="1"/>
            <p:nvPr/>
          </p:nvSpPr>
          <p:spPr>
            <a:xfrm>
              <a:off x="2442312" y="1561391"/>
              <a:ext cx="2137488" cy="2604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000" lIns="101325" spcFirstLastPara="1" rIns="135125" wrap="square" tIns="101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Why are their systemic inequalities in the execution and resulting implementations of  the law?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Intersectionality</a:t>
              </a:r>
              <a:endParaRPr/>
            </a:p>
          </p:txBody>
        </p:sp>
        <p:sp>
          <p:nvSpPr>
            <p:cNvPr id="184" name="Google Shape;184;p12"/>
            <p:cNvSpPr/>
            <p:nvPr/>
          </p:nvSpPr>
          <p:spPr>
            <a:xfrm>
              <a:off x="4879049" y="772824"/>
              <a:ext cx="2137488" cy="788566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2"/>
            <p:cNvSpPr txBox="1"/>
            <p:nvPr/>
          </p:nvSpPr>
          <p:spPr>
            <a:xfrm>
              <a:off x="4879049" y="772824"/>
              <a:ext cx="2137488" cy="78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200" lIns="135125" spcFirstLastPara="1" rIns="135125" wrap="square" tIns="77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Queer Theory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6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2"/>
            <p:cNvSpPr/>
            <p:nvPr/>
          </p:nvSpPr>
          <p:spPr>
            <a:xfrm>
              <a:off x="4879049" y="1561391"/>
              <a:ext cx="2137488" cy="260449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2"/>
            <p:cNvSpPr txBox="1"/>
            <p:nvPr/>
          </p:nvSpPr>
          <p:spPr>
            <a:xfrm>
              <a:off x="4879049" y="1561391"/>
              <a:ext cx="2137488" cy="2604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000" lIns="101325" spcFirstLastPara="1" rIns="135125" wrap="square" tIns="101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Why is heterosexuality the norm?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happens when it isn’t?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is gender?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Why is gender?</a:t>
              </a:r>
              <a:endParaRPr/>
            </a:p>
            <a:p>
              <a:pPr indent="-5080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2"/>
            <p:cNvSpPr/>
            <p:nvPr/>
          </p:nvSpPr>
          <p:spPr>
            <a:xfrm>
              <a:off x="7315786" y="772824"/>
              <a:ext cx="2137488" cy="788566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2"/>
            <p:cNvSpPr txBox="1"/>
            <p:nvPr/>
          </p:nvSpPr>
          <p:spPr>
            <a:xfrm>
              <a:off x="7315786" y="772824"/>
              <a:ext cx="2137488" cy="78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200" lIns="135125" spcFirstLastPara="1" rIns="135125" wrap="square" tIns="77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Disability Theory</a:t>
              </a:r>
              <a:endParaRPr/>
            </a:p>
          </p:txBody>
        </p:sp>
        <p:sp>
          <p:nvSpPr>
            <p:cNvPr id="190" name="Google Shape;190;p12"/>
            <p:cNvSpPr/>
            <p:nvPr/>
          </p:nvSpPr>
          <p:spPr>
            <a:xfrm>
              <a:off x="7315786" y="1561391"/>
              <a:ext cx="2137488" cy="260449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2"/>
            <p:cNvSpPr txBox="1"/>
            <p:nvPr/>
          </p:nvSpPr>
          <p:spPr>
            <a:xfrm>
              <a:off x="7315786" y="1561391"/>
              <a:ext cx="2137488" cy="2604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000" lIns="101325" spcFirstLastPara="1" rIns="135125" wrap="square" tIns="101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 this space accessible?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Deficit mentality? 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What is universal design? </a:t>
              </a:r>
              <a:endParaRPr/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9752523" y="772824"/>
              <a:ext cx="2137488" cy="788566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2"/>
            <p:cNvSpPr txBox="1"/>
            <p:nvPr/>
          </p:nvSpPr>
          <p:spPr>
            <a:xfrm>
              <a:off x="9752523" y="772824"/>
              <a:ext cx="2137488" cy="78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7200" lIns="135125" spcFirstLastPara="1" rIns="135125" wrap="square" tIns="77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Veterans Critical Theory</a:t>
              </a:r>
              <a:endParaRPr/>
            </a:p>
          </p:txBody>
        </p:sp>
        <p:sp>
          <p:nvSpPr>
            <p:cNvPr id="194" name="Google Shape;194;p12"/>
            <p:cNvSpPr/>
            <p:nvPr/>
          </p:nvSpPr>
          <p:spPr>
            <a:xfrm>
              <a:off x="9752523" y="1561391"/>
              <a:ext cx="2137488" cy="2604490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2"/>
            <p:cNvSpPr txBox="1"/>
            <p:nvPr/>
          </p:nvSpPr>
          <p:spPr>
            <a:xfrm>
              <a:off x="9752523" y="1561391"/>
              <a:ext cx="2137488" cy="26044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52000" lIns="101325" spcFirstLastPara="1" rIns="135125" wrap="square" tIns="101325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Civilian Privilege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Who has access to their story?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b="0" i="0" lang="en-US" sz="1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Don’t thank me for my service. 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Tenets of Veterans Critical Theory</a:t>
            </a:r>
            <a:endParaRPr/>
          </a:p>
        </p:txBody>
      </p:sp>
      <p:sp>
        <p:nvSpPr>
          <p:cNvPr id="201" name="Google Shape;201;p13"/>
          <p:cNvSpPr txBox="1"/>
          <p:nvPr>
            <p:ph idx="1" type="body"/>
          </p:nvPr>
        </p:nvSpPr>
        <p:spPr>
          <a:xfrm>
            <a:off x="0" y="1825625"/>
            <a:ext cx="121920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Structures, policies, and processes privilege civilians over veterans.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Veterans Experience various forms of oppression and marginalization, including microaggressions.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Veterans are victims of deficit thinking in higher education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Veterans Occupy a third space (country) on the border of multiple conflicting and interaction power structures, languages, and systems.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VCT values narratives and counternarratives of veterans.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Veterans experience multiple identities at once.</a:t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lang="en-US"/>
              <a:t>Veteran are constructed (written) by civilians, often as deviant characters. 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Why do we do what we do? </a:t>
            </a:r>
            <a:endParaRPr/>
          </a:p>
        </p:txBody>
      </p:sp>
      <p:sp>
        <p:nvSpPr>
          <p:cNvPr id="207" name="Google Shape;20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 you know what the mission of your office is?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is your vision?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well does it align with your institutions mission and vision?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often do you actually have time to think about your mission?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Has anyone articulated what success for your organization or office looks like?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yes – can you operationalize it?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no – can you ask someone?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5"/>
          <p:cNvSpPr txBox="1"/>
          <p:nvPr>
            <p:ph type="title"/>
          </p:nvPr>
        </p:nvSpPr>
        <p:spPr>
          <a:xfrm>
            <a:off x="1921073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ct val="100000"/>
              <a:buFont typeface="Raleway"/>
              <a:buNone/>
            </a:pPr>
            <a:r>
              <a:rPr lang="en-US"/>
              <a:t>Wert Transition Success Model</a:t>
            </a:r>
            <a:endParaRPr/>
          </a:p>
        </p:txBody>
      </p:sp>
      <p:grpSp>
        <p:nvGrpSpPr>
          <p:cNvPr id="213" name="Google Shape;213;p15"/>
          <p:cNvGrpSpPr/>
          <p:nvPr/>
        </p:nvGrpSpPr>
        <p:grpSpPr>
          <a:xfrm>
            <a:off x="3744713" y="1761332"/>
            <a:ext cx="4239419" cy="4239419"/>
            <a:chOff x="1170582" y="0"/>
            <a:chExt cx="4239419" cy="4239419"/>
          </a:xfrm>
        </p:grpSpPr>
        <p:sp>
          <p:nvSpPr>
            <p:cNvPr id="214" name="Google Shape;214;p15"/>
            <p:cNvSpPr/>
            <p:nvPr/>
          </p:nvSpPr>
          <p:spPr>
            <a:xfrm>
              <a:off x="1170582" y="0"/>
              <a:ext cx="4239419" cy="4239419"/>
            </a:xfrm>
            <a:prstGeom prst="triangle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1912468" y="363935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5"/>
            <p:cNvSpPr txBox="1"/>
            <p:nvPr/>
          </p:nvSpPr>
          <p:spPr>
            <a:xfrm>
              <a:off x="1941894" y="393361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Career Employment</a:t>
              </a: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1912468" y="1113213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5"/>
            <p:cNvSpPr txBox="1"/>
            <p:nvPr/>
          </p:nvSpPr>
          <p:spPr>
            <a:xfrm>
              <a:off x="1941894" y="1142639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Academic Success</a:t>
              </a: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1912468" y="1769923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5"/>
            <p:cNvSpPr txBox="1"/>
            <p:nvPr/>
          </p:nvSpPr>
          <p:spPr>
            <a:xfrm>
              <a:off x="1941894" y="1799349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 Support</a:t>
              </a: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1912468" y="2458780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5"/>
            <p:cNvSpPr txBox="1"/>
            <p:nvPr/>
          </p:nvSpPr>
          <p:spPr>
            <a:xfrm>
              <a:off x="1941894" y="2488206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Medical and Mental Health</a:t>
              </a: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1912468" y="3147637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5"/>
            <p:cNvSpPr txBox="1"/>
            <p:nvPr/>
          </p:nvSpPr>
          <p:spPr>
            <a:xfrm>
              <a:off x="1941894" y="3177063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Financial Stability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602" y="707069"/>
            <a:ext cx="3662770" cy="251552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16"/>
          <p:cNvSpPr txBox="1"/>
          <p:nvPr/>
        </p:nvSpPr>
        <p:spPr>
          <a:xfrm>
            <a:off x="4762500" y="677939"/>
            <a:ext cx="2667000" cy="22955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Stability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600" u="none" cap="none" strike="noStrik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rPr>
              <a:t>FAFSA 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Maximizing Benefit Use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Emergency Funds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Financial Literacy Training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6"/>
          <p:cNvSpPr txBox="1"/>
          <p:nvPr/>
        </p:nvSpPr>
        <p:spPr>
          <a:xfrm>
            <a:off x="7799403" y="688019"/>
            <a:ext cx="2667000" cy="22955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Medical and Mental Health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Campus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Counseling Center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Vet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Center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Physical Activity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Mindfulness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6"/>
          <p:cNvSpPr txBox="1"/>
          <p:nvPr/>
        </p:nvSpPr>
        <p:spPr>
          <a:xfrm>
            <a:off x="1078452" y="3501470"/>
            <a:ext cx="2667000" cy="22955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Support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 SVA Chapter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Orgs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External Fraternal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Orgs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Informal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Collision Space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6"/>
          <p:cNvSpPr txBox="1"/>
          <p:nvPr/>
        </p:nvSpPr>
        <p:spPr>
          <a:xfrm>
            <a:off x="4762500" y="3391947"/>
            <a:ext cx="2667000" cy="22955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Success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Academic Support Awareness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School Supplies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Book</a:t>
            </a: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Fund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Student Success Intervention &amp; Coding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6"/>
          <p:cNvSpPr txBox="1"/>
          <p:nvPr/>
        </p:nvSpPr>
        <p:spPr>
          <a:xfrm>
            <a:off x="7820025" y="3406034"/>
            <a:ext cx="2667000" cy="22955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Employment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Resume Workshops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Internships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Work Study Opportunities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Career Assessments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6"/>
          <p:cNvSpPr/>
          <p:nvPr/>
        </p:nvSpPr>
        <p:spPr>
          <a:xfrm>
            <a:off x="11430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6"/>
          <p:cNvSpPr/>
          <p:nvPr/>
        </p:nvSpPr>
        <p:spPr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"/>
          <p:cNvSpPr txBox="1"/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ts val="4400"/>
              <a:buFont typeface="Raleway"/>
              <a:buNone/>
            </a:pPr>
            <a:r>
              <a:rPr lang="en-US"/>
              <a:t>Practice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"/>
          <p:cNvSpPr txBox="1"/>
          <p:nvPr>
            <p:ph type="title"/>
          </p:nvPr>
        </p:nvSpPr>
        <p:spPr>
          <a:xfrm>
            <a:off x="2137610" y="34026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Raleway"/>
              <a:buNone/>
            </a:pPr>
            <a:r>
              <a:rPr lang="en-US"/>
              <a:t>Who are our Veteran and Military Connected Students</a:t>
            </a:r>
            <a:endParaRPr/>
          </a:p>
        </p:txBody>
      </p:sp>
      <p:sp>
        <p:nvSpPr>
          <p:cNvPr id="247" name="Google Shape;247;p18"/>
          <p:cNvSpPr txBox="1"/>
          <p:nvPr>
            <p:ph idx="1" type="body"/>
          </p:nvPr>
        </p:nvSpPr>
        <p:spPr>
          <a:xfrm>
            <a:off x="633046" y="1941342"/>
            <a:ext cx="6147581" cy="4740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47500" lnSpcReduction="20000"/>
          </a:bodyPr>
          <a:lstStyle/>
          <a:p>
            <a:pPr indent="-228631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/>
              <a:t>Facts about WSU Student Veterans and Military Connected Students: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/>
              <a:t>About 70% Men/ 30% women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/>
              <a:t>Age range is between 19-60; Average is age is close to 30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/>
              <a:t>About 90% are former enlisted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/>
              <a:t>About half may be from the Air Force followed by the Army, Marines and Navy. Not many Coast Guard.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/>
              <a:t>About  a Third of the individuals we Certify are Spouses or Dependents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100"/>
              <a:t>In the Fall about 50 Ohio National Guard Students</a:t>
            </a:r>
            <a:endParaRPr/>
          </a:p>
          <a:p>
            <a:pPr indent="-14414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248" name="Google Shape;248;p18"/>
          <p:cNvSpPr txBox="1"/>
          <p:nvPr>
            <p:ph idx="2" type="body"/>
          </p:nvPr>
        </p:nvSpPr>
        <p:spPr>
          <a:xfrm>
            <a:off x="7365023" y="1941342"/>
            <a:ext cx="4465906" cy="34787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Top Ten Majors:</a:t>
            </a:r>
            <a:endParaRPr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Biology</a:t>
            </a:r>
            <a:endParaRPr b="1"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Business Administration and Management, General (#1)</a:t>
            </a:r>
            <a:endParaRPr b="1"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Computer and Information Systems Security/Information Assurance, </a:t>
            </a:r>
            <a:endParaRPr b="1"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Computer and Information Systems Services</a:t>
            </a:r>
            <a:endParaRPr b="1"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Management</a:t>
            </a:r>
            <a:endParaRPr b="1"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Criminal Justice/Police Science</a:t>
            </a:r>
            <a:endParaRPr b="1"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Engineering, General, </a:t>
            </a:r>
            <a:endParaRPr b="1"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Finance, General</a:t>
            </a:r>
            <a:endParaRPr b="1"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Nursing Practice/Registered Nurse (#2)</a:t>
            </a:r>
            <a:endParaRPr b="1"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Psychology</a:t>
            </a:r>
            <a:endParaRPr b="1" sz="1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 Social Work</a:t>
            </a:r>
            <a:endParaRPr sz="16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Drivers of Practical Success</a:t>
            </a:r>
            <a:endParaRPr/>
          </a:p>
        </p:txBody>
      </p:sp>
      <p:grpSp>
        <p:nvGrpSpPr>
          <p:cNvPr id="255" name="Google Shape;255;p19"/>
          <p:cNvGrpSpPr/>
          <p:nvPr/>
        </p:nvGrpSpPr>
        <p:grpSpPr>
          <a:xfrm>
            <a:off x="842821" y="3437359"/>
            <a:ext cx="10506357" cy="1212272"/>
            <a:chOff x="4621" y="1569532"/>
            <a:chExt cx="10506357" cy="1212272"/>
          </a:xfrm>
        </p:grpSpPr>
        <p:sp>
          <p:nvSpPr>
            <p:cNvPr id="256" name="Google Shape;256;p19"/>
            <p:cNvSpPr/>
            <p:nvPr/>
          </p:nvSpPr>
          <p:spPr>
            <a:xfrm>
              <a:off x="4621" y="1569532"/>
              <a:ext cx="2020453" cy="1212272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9"/>
            <p:cNvSpPr txBox="1"/>
            <p:nvPr/>
          </p:nvSpPr>
          <p:spPr>
            <a:xfrm>
              <a:off x="40127" y="1605038"/>
              <a:ext cx="1949441" cy="1141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Compliance</a:t>
              </a:r>
              <a:endParaRPr/>
            </a:p>
          </p:txBody>
        </p:sp>
        <p:sp>
          <p:nvSpPr>
            <p:cNvPr id="258" name="Google Shape;258;p19"/>
            <p:cNvSpPr/>
            <p:nvPr/>
          </p:nvSpPr>
          <p:spPr>
            <a:xfrm>
              <a:off x="2227119" y="1925132"/>
              <a:ext cx="428336" cy="5010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2227119" y="2025346"/>
              <a:ext cx="299835" cy="300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2833255" y="1569532"/>
              <a:ext cx="2020453" cy="1212272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9"/>
            <p:cNvSpPr txBox="1"/>
            <p:nvPr/>
          </p:nvSpPr>
          <p:spPr>
            <a:xfrm>
              <a:off x="2868761" y="1605038"/>
              <a:ext cx="1949441" cy="1141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Education</a:t>
              </a:r>
              <a:endParaRPr/>
            </a:p>
          </p:txBody>
        </p:sp>
        <p:sp>
          <p:nvSpPr>
            <p:cNvPr id="262" name="Google Shape;262;p19"/>
            <p:cNvSpPr/>
            <p:nvPr/>
          </p:nvSpPr>
          <p:spPr>
            <a:xfrm>
              <a:off x="5055754" y="1925132"/>
              <a:ext cx="428336" cy="5010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9"/>
            <p:cNvSpPr txBox="1"/>
            <p:nvPr/>
          </p:nvSpPr>
          <p:spPr>
            <a:xfrm>
              <a:off x="5055754" y="2025346"/>
              <a:ext cx="299835" cy="300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9"/>
            <p:cNvSpPr/>
            <p:nvPr/>
          </p:nvSpPr>
          <p:spPr>
            <a:xfrm>
              <a:off x="5661890" y="1569532"/>
              <a:ext cx="2020453" cy="1212272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9"/>
            <p:cNvSpPr txBox="1"/>
            <p:nvPr/>
          </p:nvSpPr>
          <p:spPr>
            <a:xfrm>
              <a:off x="5697396" y="1605038"/>
              <a:ext cx="1949441" cy="1141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Engagement</a:t>
              </a:r>
              <a:endParaRPr/>
            </a:p>
          </p:txBody>
        </p:sp>
        <p:sp>
          <p:nvSpPr>
            <p:cNvPr id="266" name="Google Shape;266;p19"/>
            <p:cNvSpPr/>
            <p:nvPr/>
          </p:nvSpPr>
          <p:spPr>
            <a:xfrm>
              <a:off x="7884389" y="1925132"/>
              <a:ext cx="428336" cy="5010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9"/>
            <p:cNvSpPr txBox="1"/>
            <p:nvPr/>
          </p:nvSpPr>
          <p:spPr>
            <a:xfrm>
              <a:off x="7884389" y="2025346"/>
              <a:ext cx="299835" cy="300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9"/>
            <p:cNvSpPr/>
            <p:nvPr/>
          </p:nvSpPr>
          <p:spPr>
            <a:xfrm>
              <a:off x="8490525" y="1569532"/>
              <a:ext cx="2020453" cy="1212272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9"/>
            <p:cNvSpPr txBox="1"/>
            <p:nvPr/>
          </p:nvSpPr>
          <p:spPr>
            <a:xfrm>
              <a:off x="8526031" y="1605038"/>
              <a:ext cx="1949441" cy="1141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Advocacy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130" y="259534"/>
            <a:ext cx="9833647" cy="5170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0"/>
          <p:cNvSpPr txBox="1"/>
          <p:nvPr>
            <p:ph type="title"/>
          </p:nvPr>
        </p:nvSpPr>
        <p:spPr>
          <a:xfrm>
            <a:off x="1921073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ct val="100000"/>
              <a:buFont typeface="Raleway"/>
              <a:buNone/>
            </a:pPr>
            <a:r>
              <a:rPr lang="en-US"/>
              <a:t>Wert Transition Success Model</a:t>
            </a:r>
            <a:endParaRPr/>
          </a:p>
        </p:txBody>
      </p:sp>
      <p:grpSp>
        <p:nvGrpSpPr>
          <p:cNvPr id="275" name="Google Shape;275;p20"/>
          <p:cNvGrpSpPr/>
          <p:nvPr/>
        </p:nvGrpSpPr>
        <p:grpSpPr>
          <a:xfrm>
            <a:off x="3744713" y="1761332"/>
            <a:ext cx="4239419" cy="4239419"/>
            <a:chOff x="1170582" y="0"/>
            <a:chExt cx="4239419" cy="4239419"/>
          </a:xfrm>
        </p:grpSpPr>
        <p:sp>
          <p:nvSpPr>
            <p:cNvPr id="276" name="Google Shape;276;p20"/>
            <p:cNvSpPr/>
            <p:nvPr/>
          </p:nvSpPr>
          <p:spPr>
            <a:xfrm>
              <a:off x="1170582" y="0"/>
              <a:ext cx="4239419" cy="4239419"/>
            </a:xfrm>
            <a:prstGeom prst="triangle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20"/>
            <p:cNvSpPr/>
            <p:nvPr/>
          </p:nvSpPr>
          <p:spPr>
            <a:xfrm>
              <a:off x="1912468" y="363935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20"/>
            <p:cNvSpPr txBox="1"/>
            <p:nvPr/>
          </p:nvSpPr>
          <p:spPr>
            <a:xfrm>
              <a:off x="1941894" y="393361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Career Employment</a:t>
              </a: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1912468" y="1113213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0"/>
            <p:cNvSpPr txBox="1"/>
            <p:nvPr/>
          </p:nvSpPr>
          <p:spPr>
            <a:xfrm>
              <a:off x="1941894" y="1142639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Academic Success</a:t>
              </a: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1912468" y="1769923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0"/>
            <p:cNvSpPr txBox="1"/>
            <p:nvPr/>
          </p:nvSpPr>
          <p:spPr>
            <a:xfrm>
              <a:off x="1941894" y="1799349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 Support</a:t>
              </a: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1912468" y="2458780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20"/>
            <p:cNvSpPr txBox="1"/>
            <p:nvPr/>
          </p:nvSpPr>
          <p:spPr>
            <a:xfrm>
              <a:off x="1941894" y="2488206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Medical and Mental Health</a:t>
              </a: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1912468" y="3147637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0"/>
            <p:cNvSpPr txBox="1"/>
            <p:nvPr/>
          </p:nvSpPr>
          <p:spPr>
            <a:xfrm>
              <a:off x="1941894" y="3177063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Financial Stability</a:t>
              </a:r>
              <a:endParaRPr/>
            </a:p>
          </p:txBody>
        </p:sp>
      </p:grpSp>
      <p:sp>
        <p:nvSpPr>
          <p:cNvPr id="287" name="Google Shape;287;p20"/>
          <p:cNvSpPr/>
          <p:nvPr/>
        </p:nvSpPr>
        <p:spPr>
          <a:xfrm>
            <a:off x="1921073" y="4797083"/>
            <a:ext cx="2439912" cy="7737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Important Drivers for our offices and for our students</a:t>
            </a:r>
            <a:endParaRPr/>
          </a:p>
        </p:txBody>
      </p:sp>
      <p:sp>
        <p:nvSpPr>
          <p:cNvPr id="293" name="Google Shape;293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Compliance with: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VA and our State Approving Agencies and Auditors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Reporting enrollment changes, grades, and dismissals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The cascade that one change can have on all of the others.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DOD MOU and its requirements.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the Principles of Excellence and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the Eight Principles of Success.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Use of TA and windows for use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National Guard scholarship deadlines for applications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Title IV Funding and deadlines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Internal Scholarships and their interactions with all of the above. 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ts val="4400"/>
              <a:buFont typeface="Raleway"/>
              <a:buNone/>
            </a:pPr>
            <a:r>
              <a:rPr lang="en-US"/>
              <a:t>Military Educational Benefits</a:t>
            </a:r>
            <a:endParaRPr/>
          </a:p>
        </p:txBody>
      </p:sp>
      <p:sp>
        <p:nvSpPr>
          <p:cNvPr id="299" name="Google Shape;299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 must know more than the basics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it’s not a little bit confusing you are probably doing it wrong.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Know how to find information and how to send people to it.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Have your students users make guides for the peers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Understand your own campus policies and processes.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Understand timelines and implications of change.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you are not the SCO or an SCO on your campus then get to know that person.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Military Education Benefits Sources</a:t>
            </a:r>
            <a:endParaRPr/>
          </a:p>
        </p:txBody>
      </p:sp>
      <p:sp>
        <p:nvSpPr>
          <p:cNvPr id="305" name="Google Shape;305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GI Bill Comparison Tool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Your ELR (ours can be)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TA Decide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SCO Handbook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Your State Approving Agency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DOD MOU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The VA Website – Google by Benefit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Military.Com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And most importantly – each other!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Drivers of Practical Success</a:t>
            </a:r>
            <a:endParaRPr/>
          </a:p>
        </p:txBody>
      </p:sp>
      <p:grpSp>
        <p:nvGrpSpPr>
          <p:cNvPr id="312" name="Google Shape;312;p24"/>
          <p:cNvGrpSpPr/>
          <p:nvPr/>
        </p:nvGrpSpPr>
        <p:grpSpPr>
          <a:xfrm>
            <a:off x="842821" y="3437359"/>
            <a:ext cx="10506357" cy="1212272"/>
            <a:chOff x="4621" y="1569532"/>
            <a:chExt cx="10506357" cy="1212272"/>
          </a:xfrm>
        </p:grpSpPr>
        <p:sp>
          <p:nvSpPr>
            <p:cNvPr id="313" name="Google Shape;313;p24"/>
            <p:cNvSpPr/>
            <p:nvPr/>
          </p:nvSpPr>
          <p:spPr>
            <a:xfrm>
              <a:off x="4621" y="1569532"/>
              <a:ext cx="2020453" cy="1212272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24"/>
            <p:cNvSpPr txBox="1"/>
            <p:nvPr/>
          </p:nvSpPr>
          <p:spPr>
            <a:xfrm>
              <a:off x="40127" y="1605038"/>
              <a:ext cx="1949441" cy="1141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Compliance</a:t>
              </a:r>
              <a:endParaRPr/>
            </a:p>
          </p:txBody>
        </p:sp>
        <p:sp>
          <p:nvSpPr>
            <p:cNvPr id="315" name="Google Shape;315;p24"/>
            <p:cNvSpPr/>
            <p:nvPr/>
          </p:nvSpPr>
          <p:spPr>
            <a:xfrm>
              <a:off x="2227119" y="1925132"/>
              <a:ext cx="428336" cy="5010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24"/>
            <p:cNvSpPr txBox="1"/>
            <p:nvPr/>
          </p:nvSpPr>
          <p:spPr>
            <a:xfrm>
              <a:off x="2227119" y="2025346"/>
              <a:ext cx="299835" cy="300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4"/>
            <p:cNvSpPr/>
            <p:nvPr/>
          </p:nvSpPr>
          <p:spPr>
            <a:xfrm>
              <a:off x="2833255" y="1569532"/>
              <a:ext cx="2020453" cy="1212272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4"/>
            <p:cNvSpPr txBox="1"/>
            <p:nvPr/>
          </p:nvSpPr>
          <p:spPr>
            <a:xfrm>
              <a:off x="2868761" y="1605038"/>
              <a:ext cx="1949441" cy="1141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Education</a:t>
              </a:r>
              <a:endParaRPr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5055754" y="1925132"/>
              <a:ext cx="428336" cy="5010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4"/>
            <p:cNvSpPr txBox="1"/>
            <p:nvPr/>
          </p:nvSpPr>
          <p:spPr>
            <a:xfrm>
              <a:off x="5055754" y="2025346"/>
              <a:ext cx="299835" cy="300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5661890" y="1569532"/>
              <a:ext cx="2020453" cy="1212272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4"/>
            <p:cNvSpPr txBox="1"/>
            <p:nvPr/>
          </p:nvSpPr>
          <p:spPr>
            <a:xfrm>
              <a:off x="5697396" y="1605038"/>
              <a:ext cx="1949441" cy="1141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Engagement</a:t>
              </a: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7884389" y="1925132"/>
              <a:ext cx="428336" cy="5010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4"/>
            <p:cNvSpPr txBox="1"/>
            <p:nvPr/>
          </p:nvSpPr>
          <p:spPr>
            <a:xfrm>
              <a:off x="7884389" y="2025346"/>
              <a:ext cx="299835" cy="300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4"/>
            <p:cNvSpPr/>
            <p:nvPr/>
          </p:nvSpPr>
          <p:spPr>
            <a:xfrm>
              <a:off x="8490525" y="1569532"/>
              <a:ext cx="2020453" cy="1212272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4"/>
            <p:cNvSpPr txBox="1"/>
            <p:nvPr/>
          </p:nvSpPr>
          <p:spPr>
            <a:xfrm>
              <a:off x="8526031" y="1605038"/>
              <a:ext cx="1949441" cy="1141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Advocacy</a:t>
              </a:r>
              <a:endParaRPr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What do we need to educate students about?</a:t>
            </a:r>
            <a:endParaRPr/>
          </a:p>
        </p:txBody>
      </p:sp>
      <p:sp>
        <p:nvSpPr>
          <p:cNvPr id="332" name="Google Shape;332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Compliance-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What do they have to do to be students?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Using their benefits?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How to maximize their benefits and not use them up before they graduate?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How are their benefits influenced by their academic performance?</a:t>
            </a:r>
            <a:endParaRPr/>
          </a:p>
          <a:p>
            <a:pPr indent="0" lvl="3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b="1" lang="en-US">
                <a:solidFill>
                  <a:srgbClr val="FF0000"/>
                </a:solidFill>
              </a:rPr>
              <a:t>We cannot serve them if they are not students.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/>
              <a:t>How to be successful students?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Campus academic support resources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/>
              <a:t>Tutoring, Writing, the Library (private study spaces)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The best guides are other students who are met in informal ways.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/>
              <a:t>How do you create opportunities to orchestrate that?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How best to educate our population?</a:t>
            </a:r>
            <a:endParaRPr/>
          </a:p>
        </p:txBody>
      </p:sp>
      <p:sp>
        <p:nvSpPr>
          <p:cNvPr id="338" name="Google Shape;338;p26"/>
          <p:cNvSpPr txBox="1"/>
          <p:nvPr>
            <p:ph idx="1" type="body"/>
          </p:nvPr>
        </p:nvSpPr>
        <p:spPr>
          <a:xfrm>
            <a:off x="204185" y="1690688"/>
            <a:ext cx="12091387" cy="5357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</a:pPr>
            <a:r>
              <a:rPr lang="en-US" sz="4300"/>
              <a:t>Communicate, Communicate, Communicate.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-"/>
            </a:pPr>
            <a:r>
              <a:rPr lang="en-US"/>
              <a:t>Get to them early and often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-"/>
            </a:pPr>
            <a:r>
              <a:rPr lang="en-US"/>
              <a:t>Plan your communication around three things: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- The Enrollment Funnel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- The Academic Calendar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- Your campuses cultural touch points and expectations 			around veteran and military culture.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Educating Your Colleagues	</a:t>
            </a:r>
            <a:endParaRPr/>
          </a:p>
        </p:txBody>
      </p:sp>
      <p:sp>
        <p:nvSpPr>
          <p:cNvPr id="344" name="Google Shape;344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Who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Fellow Staff Members: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Advisors – Focus on the tactics of benefits use; if they do “X” then “Y”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Admissions – How do military educational benefits mix with other financial aid – like scholarships, and financial aid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Office of Disability Services – what ever it takes. Avoid the “H” word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Trainings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A well rounded Green Zone training that covers benefits and basic knowledge of the military and what it means to be a veteran or a citizen soldier.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The Student Panel is the most important part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Faculty: How to work with veterans and military connected in the classroom</a:t>
            </a:r>
            <a:endParaRPr/>
          </a:p>
          <a:p>
            <a:pPr indent="-228600" lvl="3" marL="1600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/>
              <a:t>How does the VA work with medical appointments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Encourage veteran specific mental health trainings.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Communication</a:t>
            </a:r>
            <a:endParaRPr/>
          </a:p>
        </p:txBody>
      </p:sp>
      <p:sp>
        <p:nvSpPr>
          <p:cNvPr id="350" name="Google Shape;350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Char char="-"/>
            </a:pPr>
            <a:r>
              <a:rPr lang="en-US" sz="3600"/>
              <a:t>Use ALL means of communication: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Char char="-"/>
            </a:pPr>
            <a:r>
              <a:rPr lang="en-US" sz="3600"/>
              <a:t>Email – fast, cheap and easy – focus on small bites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Char char="-"/>
            </a:pPr>
            <a:r>
              <a:rPr lang="en-US" sz="3600"/>
              <a:t>Text – very sparingly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Char char="-"/>
            </a:pPr>
            <a:r>
              <a:rPr lang="en-US" sz="3600"/>
              <a:t>Phone – have a good method to track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Char char="-"/>
            </a:pPr>
            <a:r>
              <a:rPr lang="en-US" sz="3600"/>
              <a:t>Social Media – single messages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Char char="-"/>
            </a:pPr>
            <a:r>
              <a:rPr lang="en-US" sz="3600"/>
              <a:t>Print – expensive, use when needed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aleway"/>
              <a:buChar char="-"/>
            </a:pPr>
            <a:r>
              <a:rPr lang="en-US" sz="3600"/>
              <a:t>In person – beware of “mandatory”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8813" y="1033128"/>
            <a:ext cx="3934374" cy="479174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9"/>
          <p:cNvSpPr txBox="1"/>
          <p:nvPr/>
        </p:nvSpPr>
        <p:spPr>
          <a:xfrm>
            <a:off x="745588" y="998806"/>
            <a:ext cx="3179298" cy="4801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future students have questions about how their benefits will work at your school.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communications and activities around each element.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 All Open Houses and Admissions events. Be prepared.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or attend information sessions.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Yield Events that focus on admitted students. Drive them to your veteran and military specific orientation. </a:t>
            </a:r>
            <a:endParaRPr/>
          </a:p>
        </p:txBody>
      </p:sp>
      <p:sp>
        <p:nvSpPr>
          <p:cNvPr id="357" name="Google Shape;357;p29"/>
          <p:cNvSpPr txBox="1"/>
          <p:nvPr/>
        </p:nvSpPr>
        <p:spPr>
          <a:xfrm>
            <a:off x="8243668" y="1033128"/>
            <a:ext cx="3545058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academic calendar has specific benchmarks related to registration, add/drop, and other markers like: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Dropping without a grade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Next semester registration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Graduation Applications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Aid Deadlines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 Deadlines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These drive other deadlines for: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Federal Tuition Assistance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 Ed Benefits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Guard Scholarships</a:t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Communicate by segment to your constituents. Teach them.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 them.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4" name="Google Shape;94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Introductions – 20 minutes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Theory: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Strayhorn’s Sense of Belonging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Wert’s Service Model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Veterans’ Critical Theory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Practice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Money: Educational Benefits and Financial Literacy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Fundraising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Student Workers and Organizations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Academic and Social Programming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Student Employees and Peer Advising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Pitfalls and Possibilities</a:t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259" y="0"/>
            <a:ext cx="497244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68413" y="0"/>
            <a:ext cx="524632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" name="Google Shape;368;p31"/>
          <p:cNvGraphicFramePr/>
          <p:nvPr/>
        </p:nvGraphicFramePr>
        <p:xfrm>
          <a:off x="1070965" y="38174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{94BD82AB-554F-437C-920C-C4DE5A95602E}</a:tableStyleId>
              </a:tblPr>
              <a:tblGrid>
                <a:gridCol w="1911025"/>
                <a:gridCol w="2034750"/>
                <a:gridCol w="2034750"/>
                <a:gridCol w="2034750"/>
                <a:gridCol w="2034750"/>
              </a:tblGrid>
              <a:tr h="28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Academic Calendar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Compliance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Social/Cultural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Current Students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New Students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32"/>
          <p:cNvGraphicFramePr/>
          <p:nvPr/>
        </p:nvGraphicFramePr>
        <p:xfrm>
          <a:off x="1029810" y="38174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{94BD82AB-554F-437C-920C-C4DE5A95602E}</a:tableStyleId>
              </a:tblPr>
              <a:tblGrid>
                <a:gridCol w="2034750"/>
                <a:gridCol w="2034750"/>
                <a:gridCol w="2034750"/>
                <a:gridCol w="2034750"/>
                <a:gridCol w="2034750"/>
              </a:tblGrid>
              <a:tr h="28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Academic Calendar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Compliance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Social/Cultural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Current Students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sng" cap="none" strike="noStrike"/>
                        <a:t>New Students</a:t>
                      </a:r>
                      <a:endParaRPr sz="16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Term registration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First Certs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Major Mixer – Social with Alumni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Open certification for next term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Introductions - Prospective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 First day of school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FTA Windows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Service Open House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Reminders for 100% Refund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What resources  do you have - applied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100% Refund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Reporting Graduation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Campus Events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Event notifications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You need to do this - Accepted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Last day to Drop without a grade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Reporting Non-Attendance Grades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Superbowl Potluck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Check-ins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How to activate your GI Bill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Last day to drop with a W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Reporting Dismissals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Graduation Pictures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How to use the Ohio War Orphan Scholarship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Mid-Term Grades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National Guard Deadlines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Alumni Golf Outing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Fall Fest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April Craze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  <a:tr h="46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/>
                        <a:t> </a:t>
                      </a:r>
                      <a:endParaRPr sz="14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46825" marL="46825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Drivers of Practical Success</a:t>
            </a:r>
            <a:endParaRPr/>
          </a:p>
        </p:txBody>
      </p:sp>
      <p:grpSp>
        <p:nvGrpSpPr>
          <p:cNvPr id="380" name="Google Shape;380;p33"/>
          <p:cNvGrpSpPr/>
          <p:nvPr/>
        </p:nvGrpSpPr>
        <p:grpSpPr>
          <a:xfrm>
            <a:off x="842821" y="3437359"/>
            <a:ext cx="10506357" cy="1212272"/>
            <a:chOff x="4621" y="1569532"/>
            <a:chExt cx="10506357" cy="1212272"/>
          </a:xfrm>
        </p:grpSpPr>
        <p:sp>
          <p:nvSpPr>
            <p:cNvPr id="381" name="Google Shape;381;p33"/>
            <p:cNvSpPr/>
            <p:nvPr/>
          </p:nvSpPr>
          <p:spPr>
            <a:xfrm>
              <a:off x="4621" y="1569532"/>
              <a:ext cx="2020453" cy="1212272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3"/>
            <p:cNvSpPr txBox="1"/>
            <p:nvPr/>
          </p:nvSpPr>
          <p:spPr>
            <a:xfrm>
              <a:off x="40127" y="1605038"/>
              <a:ext cx="1949441" cy="1141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Compliance</a:t>
              </a:r>
              <a:endParaRPr/>
            </a:p>
          </p:txBody>
        </p:sp>
        <p:sp>
          <p:nvSpPr>
            <p:cNvPr id="383" name="Google Shape;383;p33"/>
            <p:cNvSpPr/>
            <p:nvPr/>
          </p:nvSpPr>
          <p:spPr>
            <a:xfrm>
              <a:off x="2227119" y="1925132"/>
              <a:ext cx="428336" cy="5010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3"/>
            <p:cNvSpPr txBox="1"/>
            <p:nvPr/>
          </p:nvSpPr>
          <p:spPr>
            <a:xfrm>
              <a:off x="2227119" y="2025346"/>
              <a:ext cx="299835" cy="300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3"/>
            <p:cNvSpPr/>
            <p:nvPr/>
          </p:nvSpPr>
          <p:spPr>
            <a:xfrm>
              <a:off x="2833255" y="1569532"/>
              <a:ext cx="2020453" cy="1212272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3"/>
            <p:cNvSpPr txBox="1"/>
            <p:nvPr/>
          </p:nvSpPr>
          <p:spPr>
            <a:xfrm>
              <a:off x="2868761" y="1605038"/>
              <a:ext cx="1949441" cy="1141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Education</a:t>
              </a:r>
              <a:endParaRPr/>
            </a:p>
          </p:txBody>
        </p:sp>
        <p:sp>
          <p:nvSpPr>
            <p:cNvPr id="387" name="Google Shape;387;p33"/>
            <p:cNvSpPr/>
            <p:nvPr/>
          </p:nvSpPr>
          <p:spPr>
            <a:xfrm>
              <a:off x="5055754" y="1925132"/>
              <a:ext cx="428336" cy="5010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3"/>
            <p:cNvSpPr txBox="1"/>
            <p:nvPr/>
          </p:nvSpPr>
          <p:spPr>
            <a:xfrm>
              <a:off x="5055754" y="2025346"/>
              <a:ext cx="299835" cy="300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5661890" y="1569532"/>
              <a:ext cx="2020453" cy="1212272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3"/>
            <p:cNvSpPr txBox="1"/>
            <p:nvPr/>
          </p:nvSpPr>
          <p:spPr>
            <a:xfrm>
              <a:off x="5697396" y="1605038"/>
              <a:ext cx="1949441" cy="1141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Engagement</a:t>
              </a:r>
              <a:endParaRPr/>
            </a:p>
          </p:txBody>
        </p:sp>
        <p:sp>
          <p:nvSpPr>
            <p:cNvPr id="391" name="Google Shape;391;p33"/>
            <p:cNvSpPr/>
            <p:nvPr/>
          </p:nvSpPr>
          <p:spPr>
            <a:xfrm>
              <a:off x="7884389" y="1925132"/>
              <a:ext cx="428336" cy="50107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3"/>
            <p:cNvSpPr txBox="1"/>
            <p:nvPr/>
          </p:nvSpPr>
          <p:spPr>
            <a:xfrm>
              <a:off x="7884389" y="2025346"/>
              <a:ext cx="299835" cy="3006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t/>
              </a:r>
              <a:endPara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8490525" y="1569532"/>
              <a:ext cx="2020453" cy="1212272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3"/>
            <p:cNvSpPr txBox="1"/>
            <p:nvPr/>
          </p:nvSpPr>
          <p:spPr>
            <a:xfrm>
              <a:off x="8526031" y="1605038"/>
              <a:ext cx="1949441" cy="11412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2850" lIns="102850" spcFirstLastPara="1" rIns="102850" wrap="square" tIns="10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Advocacy</a:t>
              </a:r>
              <a:endParaRPr/>
            </a:p>
          </p:txBody>
        </p:sp>
      </p:grpSp>
      <p:sp>
        <p:nvSpPr>
          <p:cNvPr id="395" name="Google Shape;395;p33"/>
          <p:cNvSpPr/>
          <p:nvPr/>
        </p:nvSpPr>
        <p:spPr>
          <a:xfrm>
            <a:off x="4705165" y="2476870"/>
            <a:ext cx="2831977" cy="710213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00B05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33"/>
          <p:cNvSpPr/>
          <p:nvPr/>
        </p:nvSpPr>
        <p:spPr>
          <a:xfrm rot="5400000">
            <a:off x="5770485" y="4080357"/>
            <a:ext cx="701336" cy="2536766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2D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"/>
          <p:cNvSpPr txBox="1"/>
          <p:nvPr>
            <p:ph type="title"/>
          </p:nvPr>
        </p:nvSpPr>
        <p:spPr>
          <a:xfrm>
            <a:off x="1921073" y="29807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ct val="100000"/>
              <a:buFont typeface="Raleway"/>
              <a:buNone/>
            </a:pPr>
            <a:r>
              <a:rPr lang="en-US"/>
              <a:t>Wert Transition Success Model</a:t>
            </a:r>
            <a:endParaRPr/>
          </a:p>
        </p:txBody>
      </p:sp>
      <p:grpSp>
        <p:nvGrpSpPr>
          <p:cNvPr id="403" name="Google Shape;403;p34"/>
          <p:cNvGrpSpPr/>
          <p:nvPr/>
        </p:nvGrpSpPr>
        <p:grpSpPr>
          <a:xfrm>
            <a:off x="3744713" y="1172129"/>
            <a:ext cx="4239419" cy="4239419"/>
            <a:chOff x="1170582" y="0"/>
            <a:chExt cx="4239419" cy="4239419"/>
          </a:xfrm>
        </p:grpSpPr>
        <p:sp>
          <p:nvSpPr>
            <p:cNvPr id="404" name="Google Shape;404;p34"/>
            <p:cNvSpPr/>
            <p:nvPr/>
          </p:nvSpPr>
          <p:spPr>
            <a:xfrm>
              <a:off x="1170582" y="0"/>
              <a:ext cx="4239419" cy="4239419"/>
            </a:xfrm>
            <a:prstGeom prst="triangle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4"/>
            <p:cNvSpPr/>
            <p:nvPr/>
          </p:nvSpPr>
          <p:spPr>
            <a:xfrm>
              <a:off x="1912468" y="363935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4"/>
            <p:cNvSpPr txBox="1"/>
            <p:nvPr/>
          </p:nvSpPr>
          <p:spPr>
            <a:xfrm>
              <a:off x="1941894" y="393361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Career Employment</a:t>
              </a:r>
              <a:endParaRPr/>
            </a:p>
          </p:txBody>
        </p:sp>
        <p:sp>
          <p:nvSpPr>
            <p:cNvPr id="407" name="Google Shape;407;p34"/>
            <p:cNvSpPr/>
            <p:nvPr/>
          </p:nvSpPr>
          <p:spPr>
            <a:xfrm>
              <a:off x="1912468" y="1113213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4"/>
            <p:cNvSpPr txBox="1"/>
            <p:nvPr/>
          </p:nvSpPr>
          <p:spPr>
            <a:xfrm>
              <a:off x="1941894" y="1142639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Academic Success</a:t>
              </a:r>
              <a:endParaRPr/>
            </a:p>
          </p:txBody>
        </p:sp>
        <p:sp>
          <p:nvSpPr>
            <p:cNvPr id="409" name="Google Shape;409;p34"/>
            <p:cNvSpPr/>
            <p:nvPr/>
          </p:nvSpPr>
          <p:spPr>
            <a:xfrm>
              <a:off x="1912468" y="1769923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4"/>
            <p:cNvSpPr txBox="1"/>
            <p:nvPr/>
          </p:nvSpPr>
          <p:spPr>
            <a:xfrm>
              <a:off x="1941894" y="1799349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 Support</a:t>
              </a:r>
              <a:endParaRPr/>
            </a:p>
          </p:txBody>
        </p:sp>
        <p:sp>
          <p:nvSpPr>
            <p:cNvPr id="411" name="Google Shape;411;p34"/>
            <p:cNvSpPr/>
            <p:nvPr/>
          </p:nvSpPr>
          <p:spPr>
            <a:xfrm>
              <a:off x="1912468" y="2458780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4"/>
            <p:cNvSpPr txBox="1"/>
            <p:nvPr/>
          </p:nvSpPr>
          <p:spPr>
            <a:xfrm>
              <a:off x="1941894" y="2488206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Medical and Mental Health</a:t>
              </a:r>
              <a:endParaRPr/>
            </a:p>
          </p:txBody>
        </p:sp>
        <p:sp>
          <p:nvSpPr>
            <p:cNvPr id="413" name="Google Shape;413;p34"/>
            <p:cNvSpPr/>
            <p:nvPr/>
          </p:nvSpPr>
          <p:spPr>
            <a:xfrm>
              <a:off x="1912468" y="3147637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4"/>
            <p:cNvSpPr txBox="1"/>
            <p:nvPr/>
          </p:nvSpPr>
          <p:spPr>
            <a:xfrm>
              <a:off x="1941894" y="3177063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Financial Stability</a:t>
              </a:r>
              <a:endParaRPr/>
            </a:p>
          </p:txBody>
        </p:sp>
      </p:grpSp>
      <p:sp>
        <p:nvSpPr>
          <p:cNvPr id="415" name="Google Shape;415;p34"/>
          <p:cNvSpPr/>
          <p:nvPr/>
        </p:nvSpPr>
        <p:spPr>
          <a:xfrm>
            <a:off x="3066983" y="2904976"/>
            <a:ext cx="1219956" cy="77372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2D050"/>
          </a:solidFill>
          <a:ln cap="flat" cmpd="sng" w="127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4"/>
          <p:cNvSpPr txBox="1"/>
          <p:nvPr/>
        </p:nvSpPr>
        <p:spPr>
          <a:xfrm>
            <a:off x="1622073" y="3101925"/>
            <a:ext cx="144491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need this</a:t>
            </a:r>
            <a:endParaRPr/>
          </a:p>
        </p:txBody>
      </p:sp>
      <p:sp>
        <p:nvSpPr>
          <p:cNvPr id="417" name="Google Shape;417;p34"/>
          <p:cNvSpPr/>
          <p:nvPr/>
        </p:nvSpPr>
        <p:spPr>
          <a:xfrm rot="10800000">
            <a:off x="7328404" y="2263807"/>
            <a:ext cx="1219954" cy="72539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030A0"/>
          </a:solidFill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4"/>
          <p:cNvSpPr txBox="1"/>
          <p:nvPr/>
        </p:nvSpPr>
        <p:spPr>
          <a:xfrm>
            <a:off x="8515042" y="2436589"/>
            <a:ext cx="1591731" cy="379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get to this</a:t>
            </a:r>
            <a:endParaRPr/>
          </a:p>
        </p:txBody>
      </p:sp>
      <p:sp>
        <p:nvSpPr>
          <p:cNvPr id="419" name="Google Shape;419;p34"/>
          <p:cNvSpPr/>
          <p:nvPr/>
        </p:nvSpPr>
        <p:spPr>
          <a:xfrm>
            <a:off x="1921073" y="5411548"/>
            <a:ext cx="78867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Sense of Belonging + Motivation = Persistence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Course Completion + Persistence = Progression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Repeated Progress = Retention = Graduation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Engagement and Education</a:t>
            </a:r>
            <a:endParaRPr/>
          </a:p>
        </p:txBody>
      </p:sp>
      <p:sp>
        <p:nvSpPr>
          <p:cNvPr id="425" name="Google Shape;425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Prior to Being a Student			</a:t>
            </a:r>
            <a:endParaRPr/>
          </a:p>
        </p:txBody>
      </p:sp>
      <p:sp>
        <p:nvSpPr>
          <p:cNvPr id="426" name="Google Shape;426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 stealth student – make sure your web content and emails can direct a student through your maze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Char char="-"/>
            </a:pPr>
            <a:r>
              <a:rPr lang="en-US"/>
              <a:t>Push towards an in person orientation.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Char char="-"/>
            </a:pPr>
            <a:r>
              <a:rPr lang="en-US"/>
              <a:t>Teach them to reach out to you before they quit. 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aleway"/>
              <a:buNone/>
            </a:pPr>
            <a:r>
              <a:t/>
            </a:r>
            <a:endParaRPr/>
          </a:p>
        </p:txBody>
      </p:sp>
      <p:sp>
        <p:nvSpPr>
          <p:cNvPr id="427" name="Google Shape;427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/>
              <a:t>After becoming a student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428" name="Google Shape;428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Communicate important deadlines &amp; resources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Remind and Remind Again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CYA against “No one told me.”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Host academic success workshops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e.g. master syllabus workshops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Host social gatherings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Beware the stigma of “Forced Fun”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Student Work Study: VA and Regular</a:t>
            </a:r>
            <a:endParaRPr/>
          </a:p>
        </p:txBody>
      </p:sp>
      <p:sp>
        <p:nvSpPr>
          <p:cNvPr id="434" name="Google Shape;434;p36"/>
          <p:cNvSpPr txBox="1"/>
          <p:nvPr>
            <p:ph idx="1" type="body"/>
          </p:nvPr>
        </p:nvSpPr>
        <p:spPr>
          <a:xfrm>
            <a:off x="838200" y="1825624"/>
            <a:ext cx="10515600" cy="4856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Models: If they are there they will bring their friends.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-"/>
            </a:pPr>
            <a:r>
              <a:rPr lang="en-US"/>
              <a:t>Super Simple: No programming – just have people to assist with the work or to have a presence.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-"/>
            </a:pPr>
            <a:r>
              <a:rPr lang="en-US"/>
              <a:t>Create work that improves your center.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-"/>
            </a:pPr>
            <a:r>
              <a:rPr lang="en-US"/>
              <a:t>Trust your students.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-"/>
            </a:pPr>
            <a:r>
              <a:rPr lang="en-US"/>
              <a:t>Programs: Role Specific, but still within your center.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-"/>
            </a:pPr>
            <a:r>
              <a:rPr lang="en-US"/>
              <a:t>Peer Advisors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-"/>
            </a:pPr>
            <a:r>
              <a:rPr lang="en-US"/>
              <a:t>Advocates: NVLF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-"/>
            </a:pPr>
            <a:r>
              <a:rPr lang="en-US"/>
              <a:t>Parent Coordinators, Veterans Voices, Community Engagement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-"/>
            </a:pPr>
            <a:r>
              <a:rPr lang="en-US"/>
              <a:t>Student Veteran Associations and Clubs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-"/>
            </a:pPr>
            <a:r>
              <a:rPr lang="en-US"/>
              <a:t>Support them if you have them; Encourage them if you don’t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Char char="-"/>
            </a:pPr>
            <a:r>
              <a:rPr lang="en-US"/>
              <a:t>Do not force them if you don’t have to. 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Events and Gatherings</a:t>
            </a:r>
            <a:endParaRPr/>
          </a:p>
        </p:txBody>
      </p:sp>
      <p:pic>
        <p:nvPicPr>
          <p:cNvPr descr="https://static.wikia.nocookie.net/indianajones/images/f/f1/Holy_Grail.jpg/revision/latest/scale-to-width-down/350?cb=20110317234056" id="440" name="Google Shape;440;p3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4249" y="2056446"/>
            <a:ext cx="2990597" cy="3511815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7"/>
          <p:cNvSpPr txBox="1"/>
          <p:nvPr/>
        </p:nvSpPr>
        <p:spPr>
          <a:xfrm>
            <a:off x="0" y="1711474"/>
            <a:ext cx="6232397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and Experiment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Orientations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Events: Major Mixer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Success Events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Oriented Events – Resume Building, Etiquette Luncheon, Guest Speakers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Graduation Events – Coining Ceremonies; Graduation Photos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Potlucks – Super Bowl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Gaming Competitions – Game Nights; Darts; Corn Hole; Golf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Leadership Speakers – Local – Successful - Former Enlisted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Competitive Activities that are Family Friendly Bowling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Sporting Events – get the President’s Box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Visit a veterans Museum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Career Fair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Veterans Day Activities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Memorial Day Activities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-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July 4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78028" y="0"/>
            <a:ext cx="4670474" cy="467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68872" y="149249"/>
            <a:ext cx="7905750" cy="437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6170" y="0"/>
            <a:ext cx="529936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864241" y="0"/>
            <a:ext cx="910824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Who are your partners</a:t>
            </a:r>
            <a:endParaRPr/>
          </a:p>
        </p:txBody>
      </p:sp>
      <p:sp>
        <p:nvSpPr>
          <p:cNvPr id="457" name="Google Shape;457;p39"/>
          <p:cNvSpPr txBox="1"/>
          <p:nvPr>
            <p:ph idx="1" type="body"/>
          </p:nvPr>
        </p:nvSpPr>
        <p:spPr>
          <a:xfrm>
            <a:off x="-154745" y="1825625"/>
            <a:ext cx="1234674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Partner with other offices on campuses. Find Common Ground.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-"/>
            </a:pPr>
            <a:r>
              <a:rPr lang="en-US"/>
              <a:t>Multi-Cultural Affairs professionals are doing identity based programming </a:t>
            </a:r>
            <a:r>
              <a:rPr i="1" lang="en-US"/>
              <a:t>just like you</a:t>
            </a:r>
            <a:r>
              <a:rPr lang="en-US"/>
              <a:t>. Get to know them.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-"/>
            </a:pPr>
            <a:r>
              <a:rPr lang="en-US"/>
              <a:t>Counseling and Wellness and Student Support will work with your students whether you know it or not.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-"/>
            </a:pPr>
            <a:r>
              <a:rPr lang="en-US"/>
              <a:t>Student Legal will too.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-"/>
            </a:pPr>
            <a:r>
              <a:rPr lang="en-US"/>
              <a:t>Do Women Specific Programming. It’s ok for there to be a separate space for this even if some of your constituents don’t get it.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Char char="-"/>
            </a:pPr>
            <a:r>
              <a:rPr lang="en-US"/>
              <a:t>Since college is a place to learn; teach them to be interact with groups different then their own.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ts val="4400"/>
              <a:buFont typeface="Raleway"/>
              <a:buNone/>
            </a:pPr>
            <a:r>
              <a:rPr lang="en-US"/>
              <a:t>Introductions</a:t>
            </a:r>
            <a:endParaRPr/>
          </a:p>
        </p:txBody>
      </p:sp>
      <p:sp>
        <p:nvSpPr>
          <p:cNvPr id="101" name="Google Shape;101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Please take 90 seconds and write down what you hope this session will address.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Please introduce yourself by: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Your name and title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Provide a 30 second summary of what you wrote down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Drivers of Practical Success</a:t>
            </a:r>
            <a:endParaRPr/>
          </a:p>
        </p:txBody>
      </p:sp>
      <p:grpSp>
        <p:nvGrpSpPr>
          <p:cNvPr id="464" name="Google Shape;464;p40"/>
          <p:cNvGrpSpPr/>
          <p:nvPr/>
        </p:nvGrpSpPr>
        <p:grpSpPr>
          <a:xfrm>
            <a:off x="843334" y="3565980"/>
            <a:ext cx="10505330" cy="955030"/>
            <a:chOff x="5134" y="1698153"/>
            <a:chExt cx="10505330" cy="955030"/>
          </a:xfrm>
        </p:grpSpPr>
        <p:sp>
          <p:nvSpPr>
            <p:cNvPr id="465" name="Google Shape;465;p40"/>
            <p:cNvSpPr/>
            <p:nvPr/>
          </p:nvSpPr>
          <p:spPr>
            <a:xfrm>
              <a:off x="5134" y="1698153"/>
              <a:ext cx="1591716" cy="955030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0"/>
            <p:cNvSpPr txBox="1"/>
            <p:nvPr/>
          </p:nvSpPr>
          <p:spPr>
            <a:xfrm>
              <a:off x="33106" y="1726125"/>
              <a:ext cx="1535772" cy="89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Compliance</a:t>
              </a: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1756023" y="1978296"/>
              <a:ext cx="337443" cy="39474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0"/>
            <p:cNvSpPr txBox="1"/>
            <p:nvPr/>
          </p:nvSpPr>
          <p:spPr>
            <a:xfrm>
              <a:off x="1756023" y="2057245"/>
              <a:ext cx="236210" cy="236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233538" y="1698153"/>
              <a:ext cx="1591716" cy="955030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0"/>
            <p:cNvSpPr txBox="1"/>
            <p:nvPr/>
          </p:nvSpPr>
          <p:spPr>
            <a:xfrm>
              <a:off x="2261510" y="1726125"/>
              <a:ext cx="1535772" cy="89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Education</a:t>
              </a: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984426" y="1978296"/>
              <a:ext cx="337443" cy="39474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0"/>
            <p:cNvSpPr txBox="1"/>
            <p:nvPr/>
          </p:nvSpPr>
          <p:spPr>
            <a:xfrm>
              <a:off x="3984426" y="2057245"/>
              <a:ext cx="236210" cy="236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4461941" y="1698153"/>
              <a:ext cx="1591716" cy="955030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0"/>
            <p:cNvSpPr txBox="1"/>
            <p:nvPr/>
          </p:nvSpPr>
          <p:spPr>
            <a:xfrm>
              <a:off x="4489913" y="1726125"/>
              <a:ext cx="1535772" cy="89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Engagement</a:t>
              </a: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6212830" y="1978296"/>
              <a:ext cx="337443" cy="39474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0"/>
            <p:cNvSpPr txBox="1"/>
            <p:nvPr/>
          </p:nvSpPr>
          <p:spPr>
            <a:xfrm>
              <a:off x="6212830" y="2057245"/>
              <a:ext cx="236210" cy="236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6690345" y="1698153"/>
              <a:ext cx="1591716" cy="955030"/>
            </a:xfrm>
            <a:prstGeom prst="roundRect">
              <a:avLst>
                <a:gd fmla="val 10000" name="adj"/>
              </a:avLst>
            </a:prstGeom>
            <a:solidFill>
              <a:srgbClr val="00B05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0"/>
            <p:cNvSpPr txBox="1"/>
            <p:nvPr/>
          </p:nvSpPr>
          <p:spPr>
            <a:xfrm>
              <a:off x="6718317" y="1726125"/>
              <a:ext cx="1535772" cy="89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Assessment</a:t>
              </a: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8441233" y="1978296"/>
              <a:ext cx="337443" cy="39474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0"/>
            <p:cNvSpPr txBox="1"/>
            <p:nvPr/>
          </p:nvSpPr>
          <p:spPr>
            <a:xfrm>
              <a:off x="8441233" y="2057245"/>
              <a:ext cx="236210" cy="236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8918748" y="1698153"/>
              <a:ext cx="1591716" cy="955030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0"/>
            <p:cNvSpPr txBox="1"/>
            <p:nvPr/>
          </p:nvSpPr>
          <p:spPr>
            <a:xfrm>
              <a:off x="8946720" y="1726125"/>
              <a:ext cx="1535772" cy="89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Advocacy</a:t>
              </a:r>
              <a:endParaRPr/>
            </a:p>
          </p:txBody>
        </p:sp>
      </p:grpSp>
      <p:sp>
        <p:nvSpPr>
          <p:cNvPr id="483" name="Google Shape;483;p40"/>
          <p:cNvSpPr/>
          <p:nvPr/>
        </p:nvSpPr>
        <p:spPr>
          <a:xfrm rot="5400000">
            <a:off x="5661172" y="3145420"/>
            <a:ext cx="701336" cy="4513171"/>
          </a:xfrm>
          <a:prstGeom prst="curvedLef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92D050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Assessment</a:t>
            </a:r>
            <a:endParaRPr/>
          </a:p>
        </p:txBody>
      </p:sp>
      <p:sp>
        <p:nvSpPr>
          <p:cNvPr id="489" name="Google Shape;489;p41"/>
          <p:cNvSpPr txBox="1"/>
          <p:nvPr>
            <p:ph idx="1" type="body"/>
          </p:nvPr>
        </p:nvSpPr>
        <p:spPr>
          <a:xfrm>
            <a:off x="838200" y="1825624"/>
            <a:ext cx="10515600" cy="48565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can you easily count that will demonstrate what you do?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If you can, know how many student use benefits and the economic impact of that population.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Evaluate your workshops and events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Ask. Them. What. They. Want.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Don’t be surprised when they don’t show up.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Survey your population: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Short is better than long – make sure it can be done on a phone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Look at: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Their benefit use experience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Their Sense of belonging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The services they use; the services they want</a:t>
            </a:r>
            <a:endParaRPr/>
          </a:p>
          <a:p>
            <a:pPr indent="-101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Drivers of Practical Success</a:t>
            </a:r>
            <a:endParaRPr/>
          </a:p>
        </p:txBody>
      </p:sp>
      <p:grpSp>
        <p:nvGrpSpPr>
          <p:cNvPr id="496" name="Google Shape;496;p42"/>
          <p:cNvGrpSpPr/>
          <p:nvPr/>
        </p:nvGrpSpPr>
        <p:grpSpPr>
          <a:xfrm>
            <a:off x="843334" y="3565980"/>
            <a:ext cx="10505330" cy="955030"/>
            <a:chOff x="5134" y="1698153"/>
            <a:chExt cx="10505330" cy="955030"/>
          </a:xfrm>
        </p:grpSpPr>
        <p:sp>
          <p:nvSpPr>
            <p:cNvPr id="497" name="Google Shape;497;p42"/>
            <p:cNvSpPr/>
            <p:nvPr/>
          </p:nvSpPr>
          <p:spPr>
            <a:xfrm>
              <a:off x="5134" y="1698153"/>
              <a:ext cx="1591716" cy="955030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2"/>
            <p:cNvSpPr txBox="1"/>
            <p:nvPr/>
          </p:nvSpPr>
          <p:spPr>
            <a:xfrm>
              <a:off x="33106" y="1726125"/>
              <a:ext cx="1535772" cy="89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Compliance</a:t>
              </a:r>
              <a:endParaRPr/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1756023" y="1978296"/>
              <a:ext cx="337443" cy="39474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2"/>
            <p:cNvSpPr txBox="1"/>
            <p:nvPr/>
          </p:nvSpPr>
          <p:spPr>
            <a:xfrm>
              <a:off x="1756023" y="2057245"/>
              <a:ext cx="236210" cy="236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2233538" y="1698153"/>
              <a:ext cx="1591716" cy="955030"/>
            </a:xfrm>
            <a:prstGeom prst="roundRect">
              <a:avLst>
                <a:gd fmla="val 10000" name="adj"/>
              </a:avLst>
            </a:prstGeom>
            <a:solidFill>
              <a:srgbClr val="2E75B5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2"/>
            <p:cNvSpPr txBox="1"/>
            <p:nvPr/>
          </p:nvSpPr>
          <p:spPr>
            <a:xfrm>
              <a:off x="2261510" y="1726125"/>
              <a:ext cx="1535772" cy="89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Education</a:t>
              </a:r>
              <a:endParaRPr/>
            </a:p>
          </p:txBody>
        </p:sp>
        <p:sp>
          <p:nvSpPr>
            <p:cNvPr id="503" name="Google Shape;503;p42"/>
            <p:cNvSpPr/>
            <p:nvPr/>
          </p:nvSpPr>
          <p:spPr>
            <a:xfrm>
              <a:off x="3984426" y="1978296"/>
              <a:ext cx="337443" cy="39474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2"/>
            <p:cNvSpPr txBox="1"/>
            <p:nvPr/>
          </p:nvSpPr>
          <p:spPr>
            <a:xfrm>
              <a:off x="3984426" y="2057245"/>
              <a:ext cx="236210" cy="236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4461941" y="1698153"/>
              <a:ext cx="1591716" cy="955030"/>
            </a:xfrm>
            <a:prstGeom prst="roundRect">
              <a:avLst>
                <a:gd fmla="val 10000" name="adj"/>
              </a:avLst>
            </a:prstGeom>
            <a:solidFill>
              <a:srgbClr val="0070C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2"/>
            <p:cNvSpPr txBox="1"/>
            <p:nvPr/>
          </p:nvSpPr>
          <p:spPr>
            <a:xfrm>
              <a:off x="4489913" y="1726125"/>
              <a:ext cx="1535772" cy="89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Engagement</a:t>
              </a:r>
              <a:endParaRPr/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6212830" y="1978296"/>
              <a:ext cx="337443" cy="39474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CB8C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2"/>
            <p:cNvSpPr txBox="1"/>
            <p:nvPr/>
          </p:nvSpPr>
          <p:spPr>
            <a:xfrm>
              <a:off x="6212830" y="2057245"/>
              <a:ext cx="236210" cy="236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6690345" y="1698153"/>
              <a:ext cx="1591716" cy="955030"/>
            </a:xfrm>
            <a:prstGeom prst="roundRect">
              <a:avLst>
                <a:gd fmla="val 10000" name="adj"/>
              </a:avLst>
            </a:prstGeom>
            <a:solidFill>
              <a:srgbClr val="0070C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2"/>
            <p:cNvSpPr txBox="1"/>
            <p:nvPr/>
          </p:nvSpPr>
          <p:spPr>
            <a:xfrm>
              <a:off x="6718317" y="1726125"/>
              <a:ext cx="1535772" cy="89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Assessment</a:t>
              </a:r>
              <a:endParaRPr/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8441233" y="1978296"/>
              <a:ext cx="337443" cy="39474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2"/>
            <p:cNvSpPr txBox="1"/>
            <p:nvPr/>
          </p:nvSpPr>
          <p:spPr>
            <a:xfrm>
              <a:off x="8441233" y="2057245"/>
              <a:ext cx="236210" cy="2368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8918748" y="1698153"/>
              <a:ext cx="1591716" cy="955030"/>
            </a:xfrm>
            <a:prstGeom prst="roundRect">
              <a:avLst>
                <a:gd fmla="val 10000" name="adj"/>
              </a:avLst>
            </a:prstGeom>
            <a:solidFill>
              <a:srgbClr val="FF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2"/>
            <p:cNvSpPr txBox="1"/>
            <p:nvPr/>
          </p:nvSpPr>
          <p:spPr>
            <a:xfrm>
              <a:off x="8946720" y="1726125"/>
              <a:ext cx="1535772" cy="8990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0000" lIns="80000" spcFirstLastPara="1" rIns="80000" wrap="square" tIns="8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Advocacy</a:t>
              </a:r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Advocacy	</a:t>
            </a:r>
            <a:endParaRPr/>
          </a:p>
        </p:txBody>
      </p:sp>
      <p:sp>
        <p:nvSpPr>
          <p:cNvPr id="520" name="Google Shape;520;p43"/>
          <p:cNvSpPr txBox="1"/>
          <p:nvPr>
            <p:ph idx="1" type="body"/>
          </p:nvPr>
        </p:nvSpPr>
        <p:spPr>
          <a:xfrm>
            <a:off x="213064" y="1825625"/>
            <a:ext cx="1114073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Where does your campus evaluate high risk students?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 Be there if you can be. E.g. Care and Concern Committee; Mental Health Task Force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Train your students to reach out to you before they get angry.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They all know how to be polite and persistent.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Be as honest as you can with your students about likely outcomes.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Don’t promise anything.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Do not assume the students perception of the issue is correct until you hear the other side. Most often – being the translator can solve it.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Get to know your colleagues in the Bursar’s Office, Financial Aid, Registrar, Student Support, and Conduct.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ts val="4400"/>
              <a:buFont typeface="Raleway"/>
              <a:buNone/>
            </a:pPr>
            <a:r>
              <a:rPr lang="en-US"/>
              <a:t>Fundraising	</a:t>
            </a:r>
            <a:endParaRPr/>
          </a:p>
        </p:txBody>
      </p:sp>
      <p:sp>
        <p:nvSpPr>
          <p:cNvPr id="526" name="Google Shape;526;p44"/>
          <p:cNvSpPr txBox="1"/>
          <p:nvPr>
            <p:ph idx="1" type="body"/>
          </p:nvPr>
        </p:nvSpPr>
        <p:spPr>
          <a:xfrm>
            <a:off x="838200" y="1294228"/>
            <a:ext cx="10515600" cy="519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Know the what and why you need funds before you start doing this.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Make Friends with your foundation. Give them your “why” presentation. Let them raise money for you.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Create funds for different things: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Keep your options as broad as possible - e.g. student wages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Annual Reporting Fee Funds – make sure it does not get hoovered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VMC Excellence Fund – Discretionary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Boots to Books – Emergency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Scholarship – Discretionary around bills; Cost of Attendance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Project or issue specific: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WPCU Student Success Fund (Endowed)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Veteran Voices Project Fund 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Sources of Funds</a:t>
            </a:r>
            <a:endParaRPr/>
          </a:p>
        </p:txBody>
      </p:sp>
      <p:sp>
        <p:nvSpPr>
          <p:cNvPr id="532" name="Google Shape;532;p4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Alumni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Fraternal Organizations: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You have young veterans; they have money.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Corporations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Grants – look in unlikely places like Humanities etc.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LOTS of work; Lots of Strings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Gifts to your funds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The more open ended the better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Other offices – partnerships can yield funds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6"/>
          <p:cNvSpPr txBox="1"/>
          <p:nvPr>
            <p:ph type="title"/>
          </p:nvPr>
        </p:nvSpPr>
        <p:spPr>
          <a:xfrm>
            <a:off x="1077351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ts val="4400"/>
              <a:buFont typeface="Raleway"/>
              <a:buNone/>
            </a:pPr>
            <a:r>
              <a:rPr lang="en-US"/>
              <a:t>Break 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7"/>
          <p:cNvSpPr txBox="1"/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ts val="4400"/>
              <a:buFont typeface="Raleway"/>
              <a:buNone/>
            </a:pPr>
            <a:r>
              <a:rPr lang="en-US"/>
              <a:t>Pitfalls and Possibilities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5 Inspirational Quotes About Learning From Failure" id="548" name="Google Shape;548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2469" l="0" r="0" t="2470"/>
          <a:stretch/>
        </p:blipFill>
        <p:spPr>
          <a:xfrm>
            <a:off x="2273956" y="1488768"/>
            <a:ext cx="7644089" cy="3880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555" name="Google Shape;555;p49"/>
          <p:cNvSpPr txBox="1"/>
          <p:nvPr>
            <p:ph idx="1" type="body"/>
          </p:nvPr>
        </p:nvSpPr>
        <p:spPr>
          <a:xfrm>
            <a:off x="609600" y="1760384"/>
            <a:ext cx="10972800" cy="4342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3704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Noto Sans Symbols"/>
              <a:buChar char="⮚"/>
            </a:pPr>
            <a:r>
              <a:rPr lang="en-US" sz="3733"/>
              <a:t>Why talk about failure</a:t>
            </a:r>
            <a:endParaRPr/>
          </a:p>
          <a:p>
            <a:pPr indent="-23704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Noto Sans Symbols"/>
              <a:buChar char="⮚"/>
            </a:pPr>
            <a:r>
              <a:rPr lang="en-US" sz="3733"/>
              <a:t>Who did I talk to</a:t>
            </a:r>
            <a:endParaRPr/>
          </a:p>
          <a:p>
            <a:pPr indent="-23704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Noto Sans Symbols"/>
              <a:buChar char="⮚"/>
            </a:pPr>
            <a:r>
              <a:rPr lang="en-US" sz="3733"/>
              <a:t>Is there a there… there?</a:t>
            </a:r>
            <a:endParaRPr/>
          </a:p>
          <a:p>
            <a:pPr indent="-23704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Noto Sans Symbols"/>
              <a:buChar char="⮚"/>
            </a:pPr>
            <a:r>
              <a:rPr lang="en-US" sz="3733"/>
              <a:t>Lessons Learned</a:t>
            </a:r>
            <a:endParaRPr/>
          </a:p>
          <a:p>
            <a:pPr indent="-23704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Noto Sans Symbols"/>
              <a:buChar char="⮚"/>
            </a:pPr>
            <a:r>
              <a:rPr lang="en-US" sz="3733"/>
              <a:t>Reflective Practice</a:t>
            </a:r>
            <a:endParaRPr/>
          </a:p>
          <a:p>
            <a:pPr indent="-23704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733"/>
              <a:buFont typeface="Noto Sans Symbols"/>
              <a:buChar char="⮚"/>
            </a:pPr>
            <a:r>
              <a:rPr lang="en-US" sz="3733"/>
              <a:t>Discussion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ts val="8000"/>
              <a:buFont typeface="Raleway"/>
              <a:buNone/>
            </a:pPr>
            <a:r>
              <a:rPr lang="en-US" sz="8000"/>
              <a:t>Theory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vent Slips, Trips And Falls - Hazards In The Workplace - Free  Transparent PNG Clipart Images Download" id="560" name="Google Shape;560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900" y="363384"/>
            <a:ext cx="10236200" cy="409448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p50"/>
          <p:cNvSpPr txBox="1"/>
          <p:nvPr/>
        </p:nvSpPr>
        <p:spPr>
          <a:xfrm>
            <a:off x="2667000" y="4503485"/>
            <a:ext cx="6858000" cy="748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Hazards in the Workplace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Getting Veterans Together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Allowing for a kind of “flexible professionalism”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567" name="Google Shape;567;p51"/>
          <p:cNvSpPr txBox="1"/>
          <p:nvPr>
            <p:ph idx="2" type="body"/>
          </p:nvPr>
        </p:nvSpPr>
        <p:spPr>
          <a:xfrm>
            <a:off x="6197600" y="2135016"/>
            <a:ext cx="5384800" cy="3706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Getting Veteran Together and having them acknowledge each other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Asking for them to exercise better “situational awareness”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Removing gathering spaces for inappropriate behavior. </a:t>
            </a:r>
            <a:endParaRPr/>
          </a:p>
        </p:txBody>
      </p:sp>
      <p:sp>
        <p:nvSpPr>
          <p:cNvPr id="568" name="Google Shape;568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Experimentation and Exploration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2"/>
          <p:cNvSpPr txBox="1"/>
          <p:nvPr>
            <p:ph type="ctrTitle"/>
          </p:nvPr>
        </p:nvSpPr>
        <p:spPr>
          <a:xfrm>
            <a:off x="609600" y="2130426"/>
            <a:ext cx="10668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937"/>
              </a:buClr>
              <a:buSzPts val="4400"/>
              <a:buFont typeface="Arial"/>
              <a:buNone/>
            </a:pPr>
            <a:r>
              <a:rPr lang="en-US"/>
              <a:t>“Is there a there there?” </a:t>
            </a:r>
            <a:br>
              <a:rPr lang="en-US"/>
            </a:br>
            <a:r>
              <a:rPr lang="en-US"/>
              <a:t>Patti Lather</a:t>
            </a:r>
            <a:endParaRPr/>
          </a:p>
        </p:txBody>
      </p:sp>
      <p:sp>
        <p:nvSpPr>
          <p:cNvPr id="574" name="Google Shape;574;p52"/>
          <p:cNvSpPr txBox="1"/>
          <p:nvPr>
            <p:ph idx="1" type="subTitle"/>
          </p:nvPr>
        </p:nvSpPr>
        <p:spPr>
          <a:xfrm>
            <a:off x="609600" y="3600451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9E52"/>
              </a:buClr>
              <a:buSzPts val="2800"/>
              <a:buNone/>
            </a:pPr>
            <a:r>
              <a:rPr lang="en-US"/>
              <a:t>Initial qualitative exploration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3"/>
          <p:cNvSpPr txBox="1"/>
          <p:nvPr>
            <p:ph type="title"/>
          </p:nvPr>
        </p:nvSpPr>
        <p:spPr>
          <a:xfrm>
            <a:off x="609600" y="327781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33"/>
              <a:buFont typeface="Raleway"/>
              <a:buNone/>
            </a:pPr>
            <a:r>
              <a:rPr lang="en-US" sz="3733"/>
              <a:t>Three questions:</a:t>
            </a:r>
            <a:endParaRPr/>
          </a:p>
        </p:txBody>
      </p:sp>
      <p:sp>
        <p:nvSpPr>
          <p:cNvPr id="580" name="Google Shape;580;p53"/>
          <p:cNvSpPr txBox="1"/>
          <p:nvPr>
            <p:ph idx="1" type="body"/>
          </p:nvPr>
        </p:nvSpPr>
        <p:spPr>
          <a:xfrm>
            <a:off x="609600" y="2125223"/>
            <a:ext cx="10972800" cy="3716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1.What practices, tactics, or strategies did you utilize when you first began working with student veterans that did not work out as planned?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2. What did you learn from those experiences?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3.Did any other those challenges become other opportunities for growth?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4"/>
          <p:cNvSpPr txBox="1"/>
          <p:nvPr>
            <p:ph type="title"/>
          </p:nvPr>
        </p:nvSpPr>
        <p:spPr>
          <a:xfrm>
            <a:off x="609600" y="23089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Who did I talk to…</a:t>
            </a:r>
            <a:endParaRPr/>
          </a:p>
        </p:txBody>
      </p:sp>
      <p:sp>
        <p:nvSpPr>
          <p:cNvPr id="586" name="Google Shape;586;p54"/>
          <p:cNvSpPr txBox="1"/>
          <p:nvPr>
            <p:ph idx="1" type="body"/>
          </p:nvPr>
        </p:nvSpPr>
        <p:spPr>
          <a:xfrm>
            <a:off x="235974" y="1684757"/>
            <a:ext cx="11720051" cy="4942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Non-Veteran former VA counselor now Director at a mid-sized regional public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Current Army Reservist and a Director at a Private Non-Profit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Former Guard member, served 12 years as a Director/ Assistant Dean in large Public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Retired Marine Col. Working at a flagship Large Public Research 1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Non-Veteran recently took on SCO duties at a metropolitan private Non-Profit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Army Veteran worked with veterans and now develops statewide policy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Army Veteran Director at regional undergraduate public flagship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Non-Veteran Director at Large Regional Public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Non-Veteran who had worked with veterans but is not currently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Army veteran and former VA student worker and GA reviewed this presentation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55"/>
          <p:cNvSpPr txBox="1"/>
          <p:nvPr>
            <p:ph type="ctrTitle"/>
          </p:nvPr>
        </p:nvSpPr>
        <p:spPr>
          <a:xfrm>
            <a:off x="609600" y="366664"/>
            <a:ext cx="10668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937"/>
              </a:buClr>
              <a:buSzPts val="4400"/>
              <a:buFont typeface="Arial"/>
              <a:buNone/>
            </a:pPr>
            <a:r>
              <a:rPr lang="en-US"/>
              <a:t>Lesson 1: Tradition only matters if it matters</a:t>
            </a:r>
            <a:endParaRPr/>
          </a:p>
        </p:txBody>
      </p:sp>
      <p:sp>
        <p:nvSpPr>
          <p:cNvPr id="592" name="Google Shape;592;p55"/>
          <p:cNvSpPr txBox="1"/>
          <p:nvPr>
            <p:ph idx="1" type="subTitle"/>
          </p:nvPr>
        </p:nvSpPr>
        <p:spPr>
          <a:xfrm>
            <a:off x="609601" y="1838533"/>
            <a:ext cx="10009239" cy="39084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189" lvl="0" marL="4571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Doing it before doesn’t have to mean doing it now. 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Just because another school is doing it – doesn’t mean you have to as well (aka Keeping up with Jones’)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>
                <a:solidFill>
                  <a:schemeClr val="dk1"/>
                </a:solidFill>
              </a:rPr>
              <a:t>“Stay focused on the mission; not on reputation”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D9E52"/>
              </a:buClr>
              <a:buSzPts val="2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6"/>
          <p:cNvSpPr txBox="1"/>
          <p:nvPr>
            <p:ph type="ctrTitle"/>
          </p:nvPr>
        </p:nvSpPr>
        <p:spPr>
          <a:xfrm>
            <a:off x="609600" y="303213"/>
            <a:ext cx="10668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937"/>
              </a:buClr>
              <a:buSzPts val="4400"/>
              <a:buFont typeface="Arial"/>
              <a:buNone/>
            </a:pPr>
            <a:r>
              <a:rPr lang="en-US"/>
              <a:t>Lesson 2: It’s ok to have standards &amp; boundaries.</a:t>
            </a:r>
            <a:endParaRPr/>
          </a:p>
        </p:txBody>
      </p:sp>
      <p:sp>
        <p:nvSpPr>
          <p:cNvPr id="599" name="Google Shape;599;p56"/>
          <p:cNvSpPr txBox="1"/>
          <p:nvPr>
            <p:ph idx="1" type="subTitle"/>
          </p:nvPr>
        </p:nvSpPr>
        <p:spPr>
          <a:xfrm>
            <a:off x="416232" y="1632692"/>
            <a:ext cx="11359536" cy="4545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189" lvl="0" marL="4571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Noto Sans Symbols"/>
              <a:buChar char="⮚"/>
            </a:pPr>
            <a:r>
              <a:rPr lang="en-US" sz="2667">
                <a:solidFill>
                  <a:schemeClr val="dk1"/>
                </a:solidFill>
              </a:rPr>
              <a:t>Dealing with entitled veterans who may take advantage of empathy, and goodwill. 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Noto Sans Symbols"/>
              <a:buChar char="⮚"/>
            </a:pPr>
            <a:r>
              <a:rPr lang="en-US" sz="2667">
                <a:solidFill>
                  <a:schemeClr val="dk1"/>
                </a:solidFill>
              </a:rPr>
              <a:t>“Being naïve about believing everything they say.”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Noto Sans Symbols"/>
              <a:buChar char="⮚"/>
            </a:pPr>
            <a:r>
              <a:rPr lang="en-US" sz="2667">
                <a:solidFill>
                  <a:schemeClr val="dk1"/>
                </a:solidFill>
              </a:rPr>
              <a:t>“Sometimes student veterans have bad ideas.”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Noto Sans Symbols"/>
              <a:buChar char="⮚"/>
            </a:pPr>
            <a:r>
              <a:rPr lang="en-US" sz="2667">
                <a:solidFill>
                  <a:schemeClr val="dk1"/>
                </a:solidFill>
              </a:rPr>
              <a:t>Not everything they did in the military will work in higher education.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Noto Sans Symbols"/>
              <a:buChar char="⮚"/>
            </a:pPr>
            <a:r>
              <a:rPr lang="en-US" sz="2667">
                <a:solidFill>
                  <a:schemeClr val="dk1"/>
                </a:solidFill>
              </a:rPr>
              <a:t>“Don’t let the inmates run the asylum.” </a:t>
            </a:r>
            <a:endParaRPr/>
          </a:p>
          <a:p>
            <a:pPr indent="-457189" lvl="1" marL="91437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Noto Sans Symbols"/>
              <a:buChar char="⮚"/>
            </a:pPr>
            <a:r>
              <a:rPr lang="en-US" sz="2667">
                <a:solidFill>
                  <a:schemeClr val="dk1"/>
                </a:solidFill>
              </a:rPr>
              <a:t>Aka “this isn’t a real job.”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Noto Sans Symbols"/>
              <a:buChar char="⮚"/>
            </a:pPr>
            <a:r>
              <a:rPr lang="en-US" sz="2667">
                <a:solidFill>
                  <a:schemeClr val="dk1"/>
                </a:solidFill>
              </a:rPr>
              <a:t>Try to meet them where they are.</a:t>
            </a:r>
            <a:endParaRPr/>
          </a:p>
          <a:p>
            <a:pPr indent="-457189" lvl="1" marL="91437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67"/>
              <a:buFont typeface="Noto Sans Symbols"/>
              <a:buChar char="⮚"/>
            </a:pPr>
            <a:r>
              <a:rPr lang="en-US" sz="2267">
                <a:solidFill>
                  <a:schemeClr val="dk1"/>
                </a:solidFill>
              </a:rPr>
              <a:t>Teaching how to adapt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7"/>
          <p:cNvSpPr txBox="1"/>
          <p:nvPr>
            <p:ph type="ctrTitle"/>
          </p:nvPr>
        </p:nvSpPr>
        <p:spPr>
          <a:xfrm>
            <a:off x="609600" y="98988"/>
            <a:ext cx="10668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937"/>
              </a:buClr>
              <a:buSzPts val="4400"/>
              <a:buFont typeface="Arial"/>
              <a:buNone/>
            </a:pPr>
            <a:r>
              <a:rPr lang="en-US"/>
              <a:t>Lesson 3: Trust both your instincts AND the Data</a:t>
            </a:r>
            <a:endParaRPr/>
          </a:p>
        </p:txBody>
      </p:sp>
      <p:sp>
        <p:nvSpPr>
          <p:cNvPr id="605" name="Google Shape;605;p57"/>
          <p:cNvSpPr txBox="1"/>
          <p:nvPr>
            <p:ph idx="1" type="subTitle"/>
          </p:nvPr>
        </p:nvSpPr>
        <p:spPr>
          <a:xfrm>
            <a:off x="609600" y="1887794"/>
            <a:ext cx="11280877" cy="39984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189" lvl="0" marL="4571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</a:rPr>
              <a:t>Observation is good – but not for as long as you may think. It is ok to act right away if you think so. 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</a:rPr>
              <a:t>If you don’t know – ask. </a:t>
            </a:r>
            <a:endParaRPr/>
          </a:p>
          <a:p>
            <a:pPr indent="-380989" lvl="1" marL="838179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</a:rPr>
              <a:t>Survey; hold focus groups.</a:t>
            </a:r>
            <a:endParaRPr/>
          </a:p>
          <a:p>
            <a:pPr indent="-380989" lvl="1" marL="838179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>
                <a:solidFill>
                  <a:schemeClr val="dk1"/>
                </a:solidFill>
              </a:rPr>
              <a:t>Build what they ask for … within reason – sometime the same students who are asking for things will not attend what you build.   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58"/>
          <p:cNvSpPr txBox="1"/>
          <p:nvPr>
            <p:ph type="ctrTitle"/>
          </p:nvPr>
        </p:nvSpPr>
        <p:spPr>
          <a:xfrm>
            <a:off x="609599" y="1063627"/>
            <a:ext cx="10901916" cy="9920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937"/>
              </a:buClr>
              <a:buSzPts val="4400"/>
              <a:buFont typeface="Arial"/>
              <a:buNone/>
            </a:pPr>
            <a:r>
              <a:rPr lang="en-US"/>
              <a:t>Lesson 4: Higher Education is different.</a:t>
            </a:r>
            <a:endParaRPr/>
          </a:p>
        </p:txBody>
      </p:sp>
      <p:sp>
        <p:nvSpPr>
          <p:cNvPr id="611" name="Google Shape;611;p58"/>
          <p:cNvSpPr txBox="1"/>
          <p:nvPr>
            <p:ph idx="1" type="subTitle"/>
          </p:nvPr>
        </p:nvSpPr>
        <p:spPr>
          <a:xfrm>
            <a:off x="1474839" y="2690967"/>
            <a:ext cx="8534400" cy="3103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57189" lvl="0" marL="4571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</a:rPr>
              <a:t>More passionate about the mission than higher education may be comfortable with.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</a:rPr>
              <a:t>Align yourself where you can get the most advocacy and support for your student population. 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</a:rPr>
              <a:t>Be Political if it will benefit your work.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</a:rPr>
              <a:t>Be Seen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9"/>
          <p:cNvSpPr txBox="1"/>
          <p:nvPr>
            <p:ph type="ctrTitle"/>
          </p:nvPr>
        </p:nvSpPr>
        <p:spPr>
          <a:xfrm>
            <a:off x="609600" y="227013"/>
            <a:ext cx="10668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937"/>
              </a:buClr>
              <a:buSzPts val="4400"/>
              <a:buFont typeface="Arial"/>
              <a:buNone/>
            </a:pPr>
            <a:r>
              <a:rPr lang="en-US"/>
              <a:t>Lesson 5: Find the tension between structure and unstructured</a:t>
            </a:r>
            <a:endParaRPr/>
          </a:p>
        </p:txBody>
      </p:sp>
      <p:sp>
        <p:nvSpPr>
          <p:cNvPr id="617" name="Google Shape;617;p59"/>
          <p:cNvSpPr txBox="1"/>
          <p:nvPr>
            <p:ph idx="1" type="subTitle"/>
          </p:nvPr>
        </p:nvSpPr>
        <p:spPr>
          <a:xfrm>
            <a:off x="527050" y="1536700"/>
            <a:ext cx="108331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189" lvl="0" marL="4571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Noto Sans Symbols"/>
              <a:buChar char="⮚"/>
            </a:pPr>
            <a:r>
              <a:rPr lang="en-US" sz="2933">
                <a:solidFill>
                  <a:schemeClr val="dk1"/>
                </a:solidFill>
              </a:rPr>
              <a:t>Trying hard to create a peer mentorship program requires students to want to participate in something formal – sometimes too formal. 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Noto Sans Symbols"/>
              <a:buChar char="⮚"/>
            </a:pPr>
            <a:r>
              <a:rPr lang="en-US" sz="2933">
                <a:solidFill>
                  <a:schemeClr val="dk1"/>
                </a:solidFill>
              </a:rPr>
              <a:t>“Lumping all Veterans into a single box that resulted in poor, ineffective, and alienating programming. - Developed too many narrowly focused programs” 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Noto Sans Symbols"/>
              <a:buChar char="⮚"/>
            </a:pPr>
            <a:r>
              <a:rPr lang="en-US" sz="2933">
                <a:solidFill>
                  <a:schemeClr val="dk1"/>
                </a:solidFill>
              </a:rPr>
              <a:t>Create opportunities for informal mentorship aka friendships</a:t>
            </a:r>
            <a:endParaRPr/>
          </a:p>
          <a:p>
            <a:pPr indent="-457189" lvl="1" marL="91437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Noto Sans Symbols"/>
              <a:buChar char="⮚"/>
            </a:pPr>
            <a:r>
              <a:rPr lang="en-US" sz="2933">
                <a:solidFill>
                  <a:schemeClr val="dk1"/>
                </a:solidFill>
              </a:rPr>
              <a:t>Need to know where the resources are and how to find them when they need them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60"/>
          <p:cNvSpPr txBox="1"/>
          <p:nvPr>
            <p:ph type="ctrTitle"/>
          </p:nvPr>
        </p:nvSpPr>
        <p:spPr>
          <a:xfrm>
            <a:off x="469900" y="150712"/>
            <a:ext cx="10668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937"/>
              </a:buClr>
              <a:buSzPts val="4400"/>
              <a:buFont typeface="Arial"/>
              <a:buNone/>
            </a:pPr>
            <a:r>
              <a:rPr lang="en-US"/>
              <a:t>Lesson 6: Communication needs to be personal and multi-modal</a:t>
            </a:r>
            <a:endParaRPr/>
          </a:p>
        </p:txBody>
      </p:sp>
      <p:sp>
        <p:nvSpPr>
          <p:cNvPr id="623" name="Google Shape;623;p60"/>
          <p:cNvSpPr txBox="1"/>
          <p:nvPr>
            <p:ph idx="1" type="subTitle"/>
          </p:nvPr>
        </p:nvSpPr>
        <p:spPr>
          <a:xfrm>
            <a:off x="469900" y="1627087"/>
            <a:ext cx="11355029" cy="4114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189" lvl="0" marL="457189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</a:rPr>
              <a:t>How we communicate with veterans matters and can be frustrating when we use all avenues (email, phone, personal invitations, print, etc…) and still see small results. 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</a:rPr>
              <a:t>Students want and respond to more personalized emails and holistic practices. 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</a:rPr>
              <a:t>Creating a singular and accessible point of contact can make all the difference. </a:t>
            </a:r>
            <a:endParaRPr/>
          </a:p>
          <a:p>
            <a:pPr indent="-457189" lvl="0" marL="45718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1" lang="en-US" sz="2400">
                <a:solidFill>
                  <a:schemeClr val="dk1"/>
                </a:solidFill>
              </a:rPr>
              <a:t>“many veterans were very happy that an event occurred </a:t>
            </a:r>
            <a:r>
              <a:rPr b="1" i="1" lang="en-US" sz="2400">
                <a:solidFill>
                  <a:schemeClr val="dk1"/>
                </a:solidFill>
              </a:rPr>
              <a:t>even if they did not attend it.</a:t>
            </a:r>
            <a:r>
              <a:rPr b="1" lang="en-US" sz="2400">
                <a:solidFill>
                  <a:schemeClr val="dk1"/>
                </a:solidFill>
              </a:rPr>
              <a:t> The fact that the event occurred brought them a sense of belonging.” – Report out how the event went. </a:t>
            </a:r>
            <a:endParaRPr/>
          </a:p>
          <a:p>
            <a:pPr indent="-457189" lvl="1" marL="914377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>
                <a:solidFill>
                  <a:schemeClr val="dk1"/>
                </a:solidFill>
              </a:rPr>
              <a:t>Lack of attendance is not deterrence; veterans don’t go to things the first time</a:t>
            </a:r>
            <a:r>
              <a:rPr b="1" lang="en-US">
                <a:solidFill>
                  <a:schemeClr val="dk1"/>
                </a:solidFill>
              </a:rPr>
              <a:t>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6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937"/>
              </a:buClr>
              <a:buSzPts val="4400"/>
              <a:buFont typeface="Raleway"/>
              <a:buNone/>
            </a:pPr>
            <a:r>
              <a:rPr lang="en-US">
                <a:solidFill>
                  <a:srgbClr val="026937"/>
                </a:solidFill>
              </a:rPr>
              <a:t>Lesson 7: Galvanize your network</a:t>
            </a:r>
            <a:endParaRPr/>
          </a:p>
        </p:txBody>
      </p:sp>
      <p:sp>
        <p:nvSpPr>
          <p:cNvPr id="629" name="Google Shape;629;p6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Student veterans may or may not respond directly to programming or support from the veteran office.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When systems of support are flawed – the impact on student veterans is noticeable.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“Green Zone” trainings, structured conversation, and re-occurring updates can disseminate your message and engage others in providing support to veterans.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2"/>
          <p:cNvSpPr txBox="1"/>
          <p:nvPr>
            <p:ph type="title"/>
          </p:nvPr>
        </p:nvSpPr>
        <p:spPr>
          <a:xfrm>
            <a:off x="786580" y="0"/>
            <a:ext cx="11287432" cy="25563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aleway"/>
              <a:buNone/>
            </a:pPr>
            <a:r>
              <a:rPr i="1" lang="en-US" sz="3200"/>
              <a:t>“If you are not making mistakes, you are not trying?”</a:t>
            </a:r>
            <a:br>
              <a:rPr i="1" lang="en-US" sz="2400"/>
            </a:br>
            <a:r>
              <a:rPr lang="en-US" sz="2400"/>
              <a:t>Will Austin, President Warren County Community College</a:t>
            </a:r>
            <a:br>
              <a:rPr lang="en-US"/>
            </a:br>
            <a:endParaRPr/>
          </a:p>
        </p:txBody>
      </p:sp>
      <p:sp>
        <p:nvSpPr>
          <p:cNvPr id="635" name="Google Shape;635;p62"/>
          <p:cNvSpPr txBox="1"/>
          <p:nvPr>
            <p:ph idx="1" type="body"/>
          </p:nvPr>
        </p:nvSpPr>
        <p:spPr>
          <a:xfrm>
            <a:off x="432620" y="2393879"/>
            <a:ext cx="10972800" cy="4336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Engage in Reflective Practice – the process of critically analyzing past practice to create a cycle of adaptation and learning.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After Action Reviews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Keeping a Journal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Creating a managerial space where discussing mistakes is cultivated and rewarded rather than demeaned. 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6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en-US"/>
              <a:t>Discussion</a:t>
            </a:r>
            <a:endParaRPr/>
          </a:p>
        </p:txBody>
      </p:sp>
      <p:sp>
        <p:nvSpPr>
          <p:cNvPr id="641" name="Google Shape;641;p63"/>
          <p:cNvSpPr txBox="1"/>
          <p:nvPr>
            <p:ph idx="1" type="body"/>
          </p:nvPr>
        </p:nvSpPr>
        <p:spPr>
          <a:xfrm>
            <a:off x="0" y="165937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are the failures that taught you the most?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What did you learn?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Has that manifested into programs/services/etc…?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64"/>
          <p:cNvSpPr txBox="1"/>
          <p:nvPr>
            <p:ph type="ctrTitle"/>
          </p:nvPr>
        </p:nvSpPr>
        <p:spPr>
          <a:xfrm>
            <a:off x="609600" y="2209799"/>
            <a:ext cx="10668000" cy="1390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26937"/>
              </a:buClr>
              <a:buSzPts val="4400"/>
              <a:buFont typeface="Arial"/>
              <a:buNone/>
            </a:pPr>
            <a:r>
              <a:rPr lang="en-US"/>
              <a:t>seth.gordon@wright.edu</a:t>
            </a:r>
            <a:endParaRPr/>
          </a:p>
        </p:txBody>
      </p:sp>
      <p:sp>
        <p:nvSpPr>
          <p:cNvPr id="647" name="Google Shape;647;p64"/>
          <p:cNvSpPr txBox="1"/>
          <p:nvPr>
            <p:ph idx="1" type="subTitle"/>
          </p:nvPr>
        </p:nvSpPr>
        <p:spPr>
          <a:xfrm>
            <a:off x="609600" y="3600451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D9E52"/>
              </a:buClr>
              <a:buSzPts val="2800"/>
              <a:buNone/>
            </a:pPr>
            <a:r>
              <a:rPr lang="en-US"/>
              <a:t>Director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D9E52"/>
              </a:buClr>
              <a:buSzPts val="2800"/>
              <a:buNone/>
            </a:pPr>
            <a:r>
              <a:rPr lang="en-US"/>
              <a:t>Veteran and Military Center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D9E52"/>
              </a:buClr>
              <a:buSzPts val="2800"/>
              <a:buNone/>
            </a:pPr>
            <a:r>
              <a:rPr lang="en-US"/>
              <a:t>937-775-5553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"/>
            <a:ext cx="1219200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"/>
          <p:cNvSpPr txBox="1"/>
          <p:nvPr>
            <p:ph type="title"/>
          </p:nvPr>
        </p:nvSpPr>
        <p:spPr>
          <a:xfrm>
            <a:off x="1921073" y="113109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4369"/>
              </a:buClr>
              <a:buSzPct val="100000"/>
              <a:buFont typeface="Raleway"/>
              <a:buNone/>
            </a:pPr>
            <a:r>
              <a:rPr lang="en-US"/>
              <a:t>Wert Transition Success Model</a:t>
            </a:r>
            <a:endParaRPr/>
          </a:p>
        </p:txBody>
      </p:sp>
      <p:grpSp>
        <p:nvGrpSpPr>
          <p:cNvPr id="122" name="Google Shape;122;p8"/>
          <p:cNvGrpSpPr/>
          <p:nvPr/>
        </p:nvGrpSpPr>
        <p:grpSpPr>
          <a:xfrm>
            <a:off x="3744713" y="1761332"/>
            <a:ext cx="4239419" cy="4239419"/>
            <a:chOff x="1170582" y="0"/>
            <a:chExt cx="4239419" cy="4239419"/>
          </a:xfrm>
        </p:grpSpPr>
        <p:sp>
          <p:nvSpPr>
            <p:cNvPr id="123" name="Google Shape;123;p8"/>
            <p:cNvSpPr/>
            <p:nvPr/>
          </p:nvSpPr>
          <p:spPr>
            <a:xfrm>
              <a:off x="1170582" y="0"/>
              <a:ext cx="4239419" cy="4239419"/>
            </a:xfrm>
            <a:prstGeom prst="triangle">
              <a:avLst>
                <a:gd fmla="val 5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912468" y="363935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8"/>
            <p:cNvSpPr txBox="1"/>
            <p:nvPr/>
          </p:nvSpPr>
          <p:spPr>
            <a:xfrm>
              <a:off x="1941894" y="393361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Career Employment</a:t>
              </a: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1912468" y="1113213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8"/>
            <p:cNvSpPr txBox="1"/>
            <p:nvPr/>
          </p:nvSpPr>
          <p:spPr>
            <a:xfrm>
              <a:off x="1941894" y="1142639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Academic Success</a:t>
              </a: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1912468" y="1769923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8"/>
            <p:cNvSpPr txBox="1"/>
            <p:nvPr/>
          </p:nvSpPr>
          <p:spPr>
            <a:xfrm>
              <a:off x="1941894" y="1799349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Social Support</a:t>
              </a: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1912468" y="2458780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8"/>
            <p:cNvSpPr txBox="1"/>
            <p:nvPr/>
          </p:nvSpPr>
          <p:spPr>
            <a:xfrm>
              <a:off x="1941894" y="2488206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Medical and Mental Health</a:t>
              </a: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1912468" y="3147637"/>
              <a:ext cx="2755622" cy="602792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8"/>
            <p:cNvSpPr txBox="1"/>
            <p:nvPr/>
          </p:nvSpPr>
          <p:spPr>
            <a:xfrm>
              <a:off x="1941894" y="3177063"/>
              <a:ext cx="2696770" cy="5439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Financial Stability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>
            <p:ph idx="1" type="body"/>
          </p:nvPr>
        </p:nvSpPr>
        <p:spPr>
          <a:xfrm>
            <a:off x="6761890" y="1898638"/>
            <a:ext cx="4629150" cy="3060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96096"/>
              <a:buNone/>
            </a:pPr>
            <a:r>
              <a:rPr i="1" lang="en-US" sz="3600">
                <a:latin typeface="Book Antiqua"/>
                <a:ea typeface="Book Antiqua"/>
                <a:cs typeface="Book Antiqua"/>
                <a:sym typeface="Book Antiqua"/>
              </a:rPr>
              <a:t>“Wright State University will be an environment where veteran and military-connected students feel like they belong.” </a:t>
            </a:r>
            <a:endParaRPr/>
          </a:p>
        </p:txBody>
      </p:sp>
      <p:grpSp>
        <p:nvGrpSpPr>
          <p:cNvPr id="139" name="Google Shape;139;p9"/>
          <p:cNvGrpSpPr/>
          <p:nvPr/>
        </p:nvGrpSpPr>
        <p:grpSpPr>
          <a:xfrm>
            <a:off x="1645920" y="2483466"/>
            <a:ext cx="3895617" cy="2475894"/>
            <a:chOff x="0" y="0"/>
            <a:chExt cx="3895617" cy="2475894"/>
          </a:xfrm>
        </p:grpSpPr>
        <p:sp>
          <p:nvSpPr>
            <p:cNvPr id="140" name="Google Shape;140;p9"/>
            <p:cNvSpPr/>
            <p:nvPr/>
          </p:nvSpPr>
          <p:spPr>
            <a:xfrm>
              <a:off x="1566871" y="0"/>
              <a:ext cx="761874" cy="484216"/>
            </a:xfrm>
            <a:prstGeom prst="trapezoid">
              <a:avLst>
                <a:gd fmla="val 78671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9"/>
            <p:cNvSpPr txBox="1"/>
            <p:nvPr/>
          </p:nvSpPr>
          <p:spPr>
            <a:xfrm>
              <a:off x="1566871" y="0"/>
              <a:ext cx="761874" cy="484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Self Actualization</a:t>
              </a:r>
              <a:endParaRPr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1185933" y="484216"/>
              <a:ext cx="1523749" cy="484216"/>
            </a:xfrm>
            <a:prstGeom prst="trapezoid">
              <a:avLst>
                <a:gd fmla="val 78671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9"/>
            <p:cNvSpPr txBox="1"/>
            <p:nvPr/>
          </p:nvSpPr>
          <p:spPr>
            <a:xfrm>
              <a:off x="1452590" y="484216"/>
              <a:ext cx="990436" cy="484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Esteem</a:t>
              </a:r>
              <a:endParaRPr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733684" y="968432"/>
              <a:ext cx="2428247" cy="539029"/>
            </a:xfrm>
            <a:prstGeom prst="trapezoid">
              <a:avLst>
                <a:gd fmla="val 78671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9"/>
            <p:cNvSpPr txBox="1"/>
            <p:nvPr/>
          </p:nvSpPr>
          <p:spPr>
            <a:xfrm>
              <a:off x="1158628" y="968432"/>
              <a:ext cx="1578360" cy="5390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b="1" i="0" lang="en-US" sz="18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Belonging</a:t>
              </a: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380937" y="1507462"/>
              <a:ext cx="3133742" cy="484216"/>
            </a:xfrm>
            <a:prstGeom prst="trapezoid">
              <a:avLst>
                <a:gd fmla="val 78671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9"/>
            <p:cNvSpPr txBox="1"/>
            <p:nvPr/>
          </p:nvSpPr>
          <p:spPr>
            <a:xfrm>
              <a:off x="929342" y="1507462"/>
              <a:ext cx="2036932" cy="484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Safety</a:t>
              </a:r>
              <a:endParaRPr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0" y="1991678"/>
              <a:ext cx="3895617" cy="484216"/>
            </a:xfrm>
            <a:prstGeom prst="trapezoid">
              <a:avLst>
                <a:gd fmla="val 78671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9"/>
            <p:cNvSpPr txBox="1"/>
            <p:nvPr/>
          </p:nvSpPr>
          <p:spPr>
            <a:xfrm>
              <a:off x="681732" y="1991678"/>
              <a:ext cx="2532151" cy="4842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0" i="0" lang="en-US" sz="1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Physiological</a:t>
              </a:r>
              <a:endParaRPr/>
            </a:p>
          </p:txBody>
        </p:sp>
      </p:grpSp>
      <p:pic>
        <p:nvPicPr>
          <p:cNvPr id="150" name="Google Shape;1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31537" y="1816413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9"/>
          <p:cNvSpPr txBox="1"/>
          <p:nvPr/>
        </p:nvSpPr>
        <p:spPr>
          <a:xfrm>
            <a:off x="1688728" y="964695"/>
            <a:ext cx="38100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 Statement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2022-10-03T17:51:41Z</dcterms:created>
  <dc:creator>Ashley Krumwiede</dc:creator>
</cp:coreProperties>
</file>