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141411028" r:id="rId4"/>
    <p:sldId id="2141411080" r:id="rId5"/>
    <p:sldId id="283" r:id="rId6"/>
    <p:sldId id="2141411053" r:id="rId7"/>
    <p:sldId id="2141411056" r:id="rId8"/>
    <p:sldId id="2141411057" r:id="rId9"/>
    <p:sldId id="2141411055" r:id="rId10"/>
    <p:sldId id="274" r:id="rId11"/>
    <p:sldId id="2141411081" r:id="rId12"/>
  </p:sldIdLst>
  <p:sldSz cx="12192000" cy="6858000"/>
  <p:notesSz cx="6858000" cy="9144000"/>
  <p:embeddedFontLst>
    <p:embeddedFont>
      <p:font typeface="Aharoni" panose="02010803020104030203" pitchFamily="2" charset="-79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aleway" pitchFamily="2" charset="77"/>
      <p:regular r:id="rId19"/>
      <p:bold r:id="rId20"/>
      <p:italic r:id="rId21"/>
      <p:boldItalic r:id="rId22"/>
    </p:embeddedFont>
    <p:embeddedFont>
      <p:font typeface="Trebuchet MS" panose="020B0703020202090204" pitchFamily="34" charset="0"/>
      <p:regular r:id="rId23"/>
      <p:bold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ekt2B3bxqAxMUIsWjIV9OvjPV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6B7"/>
    <a:srgbClr val="0B20FF"/>
    <a:srgbClr val="0D1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0"/>
    <p:restoredTop sz="94694"/>
  </p:normalViewPr>
  <p:slideViewPr>
    <p:cSldViewPr snapToGrid="0">
      <p:cViewPr>
        <p:scale>
          <a:sx n="100" d="100"/>
          <a:sy n="100" d="100"/>
        </p:scale>
        <p:origin x="7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6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nditillman/Documents/1.19.23%2050strong%20Regist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nditillman/Documents/1.19.23%2050strong%20Registr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effectLst/>
              </a:rPr>
              <a:t>Rank - Current or at Separation</a:t>
            </a:r>
            <a:endParaRPr lang="en-US" sz="2400" dirty="0">
              <a:effectLst/>
            </a:endParaRPr>
          </a:p>
          <a:p>
            <a:pPr>
              <a:defRPr sz="2400"/>
            </a:pPr>
            <a:r>
              <a:rPr lang="en-US" sz="1800" b="0" i="0" baseline="0" dirty="0">
                <a:effectLst/>
              </a:rPr>
              <a:t>(among 633 answering)</a:t>
            </a:r>
            <a:endParaRPr lang="en-US" sz="1800" dirty="0">
              <a:effectLst/>
            </a:endParaRPr>
          </a:p>
        </c:rich>
      </c:tx>
      <c:layout>
        <c:manualLayout>
          <c:xMode val="edge"/>
          <c:yMode val="edge"/>
          <c:x val="0.22022151227621309"/>
          <c:y val="1.3129102844638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349773829117723"/>
          <c:y val="0.24314703078220787"/>
          <c:w val="0.65428993617326936"/>
          <c:h val="0.8239471734523338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7C-364E-8AF5-02975814EF3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7C-364E-8AF5-02975814EF3D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7C-364E-8AF5-02975814EF3D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7C-364E-8AF5-02975814EF3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7C-364E-8AF5-02975814EF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27C-364E-8AF5-02975814EF3D}"/>
              </c:ext>
            </c:extLst>
          </c:dPt>
          <c:dLbls>
            <c:dLbl>
              <c:idx val="0"/>
              <c:layout>
                <c:manualLayout>
                  <c:x val="-0.15304685415626262"/>
                  <c:y val="9.8374196660865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7C-364E-8AF5-02975814EF3D}"/>
                </c:ext>
              </c:extLst>
            </c:dLbl>
            <c:dLbl>
              <c:idx val="1"/>
              <c:layout>
                <c:manualLayout>
                  <c:x val="-3.0861010966157468E-2"/>
                  <c:y val="-0.122100656455142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7C-364E-8AF5-02975814EF3D}"/>
                </c:ext>
              </c:extLst>
            </c:dLbl>
            <c:dLbl>
              <c:idx val="2"/>
              <c:layout>
                <c:manualLayout>
                  <c:x val="0.14485821982938493"/>
                  <c:y val="-2.48224469753097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7C-364E-8AF5-02975814EF3D}"/>
                </c:ext>
              </c:extLst>
            </c:dLbl>
            <c:dLbl>
              <c:idx val="3"/>
              <c:layout>
                <c:manualLayout>
                  <c:x val="0.1377915758771977"/>
                  <c:y val="0.107676469015824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7C-364E-8AF5-02975814EF3D}"/>
                </c:ext>
              </c:extLst>
            </c:dLbl>
            <c:dLbl>
              <c:idx val="5"/>
              <c:layout>
                <c:manualLayout>
                  <c:x val="1.8619678074248497E-2"/>
                  <c:y val="0.119743649907332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7C-364E-8AF5-02975814EF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Sheet1!$A$1:$A$6</c:f>
              <c:strCache>
                <c:ptCount val="6"/>
                <c:pt idx="0">
                  <c:v>E1-E5</c:v>
                </c:pt>
                <c:pt idx="1">
                  <c:v>E6-E7</c:v>
                </c:pt>
                <c:pt idx="2">
                  <c:v>E8-E9</c:v>
                </c:pt>
                <c:pt idx="3">
                  <c:v>O1-O3</c:v>
                </c:pt>
                <c:pt idx="4">
                  <c:v>O4-O6</c:v>
                </c:pt>
                <c:pt idx="5">
                  <c:v>WO</c:v>
                </c:pt>
              </c:strCache>
            </c:strRef>
          </c:cat>
          <c:val>
            <c:numRef>
              <c:f>Sheet1!$C$1:$C$6</c:f>
              <c:numCache>
                <c:formatCode>General</c:formatCode>
                <c:ptCount val="6"/>
                <c:pt idx="0">
                  <c:v>212</c:v>
                </c:pt>
                <c:pt idx="1">
                  <c:v>191</c:v>
                </c:pt>
                <c:pt idx="2">
                  <c:v>110</c:v>
                </c:pt>
                <c:pt idx="3">
                  <c:v>45</c:v>
                </c:pt>
                <c:pt idx="4">
                  <c:v>55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27C-364E-8AF5-02975814EF3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effectLst/>
              </a:rPr>
              <a:t>Currently enrolled/recently completed education/training?</a:t>
            </a:r>
          </a:p>
          <a:p>
            <a:pPr>
              <a:defRPr sz="2400"/>
            </a:pPr>
            <a:r>
              <a:rPr lang="en-US" sz="1800" b="0" i="0" baseline="0" dirty="0">
                <a:effectLst/>
              </a:rPr>
              <a:t>(among 669 answering)</a:t>
            </a:r>
            <a:endParaRPr lang="en-US" sz="1800" b="0" dirty="0">
              <a:effectLst/>
            </a:endParaRPr>
          </a:p>
        </c:rich>
      </c:tx>
      <c:layout>
        <c:manualLayout>
          <c:xMode val="edge"/>
          <c:yMode val="edge"/>
          <c:x val="0.17084387601178988"/>
          <c:y val="1.140614661074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042029535776678"/>
          <c:y val="0.21744130132794515"/>
          <c:w val="0.60462788289729252"/>
          <c:h val="0.631485684587704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5A-F34E-9147-A41AC047C40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5A-F34E-9147-A41AC047C405}"/>
              </c:ext>
            </c:extLst>
          </c:dPt>
          <c:dLbls>
            <c:dLbl>
              <c:idx val="0"/>
              <c:layout>
                <c:manualLayout>
                  <c:x val="-0.16953017273881762"/>
                  <c:y val="-8.21758857709062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5A-F34E-9147-A41AC047C405}"/>
                </c:ext>
              </c:extLst>
            </c:dLbl>
            <c:dLbl>
              <c:idx val="1"/>
              <c:layout>
                <c:manualLayout>
                  <c:x val="0.16594067930891182"/>
                  <c:y val="3.09804714767266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5A-F34E-9147-A41AC047C4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Sheet1!$A$17:$A$18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Sheet1!$B$17:$B$18</c:f>
              <c:numCache>
                <c:formatCode>General</c:formatCode>
                <c:ptCount val="2"/>
                <c:pt idx="0">
                  <c:v>417</c:v>
                </c:pt>
                <c:pt idx="1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5A-F34E-9147-A41AC047C40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53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91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58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628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72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7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5756" y="-201997"/>
            <a:ext cx="5920487" cy="4440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7"/>
          <p:cNvSpPr/>
          <p:nvPr/>
        </p:nvSpPr>
        <p:spPr>
          <a:xfrm>
            <a:off x="0" y="4238368"/>
            <a:ext cx="12192000" cy="26196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7"/>
          <p:cNvSpPr txBox="1">
            <a:spLocks noGrp="1"/>
          </p:cNvSpPr>
          <p:nvPr>
            <p:ph type="ctrTitle"/>
          </p:nvPr>
        </p:nvSpPr>
        <p:spPr>
          <a:xfrm>
            <a:off x="438665" y="4238368"/>
            <a:ext cx="1131467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6000"/>
              <a:buFont typeface="Raleway"/>
              <a:buNone/>
              <a:defRPr sz="6000"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6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jpg"/><Relationship Id="rId5" Type="http://schemas.openxmlformats.org/officeDocument/2006/relationships/image" Target="../media/image13.jp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JPG"/><Relationship Id="rId18" Type="http://schemas.microsoft.com/office/2007/relationships/hdphoto" Target="../media/hdphoto1.wdp"/><Relationship Id="rId3" Type="http://schemas.openxmlformats.org/officeDocument/2006/relationships/image" Target="../media/image21.png"/><Relationship Id="rId21" Type="http://schemas.openxmlformats.org/officeDocument/2006/relationships/image" Target="../media/image32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11" Type="http://schemas.openxmlformats.org/officeDocument/2006/relationships/image" Target="../media/image25.png"/><Relationship Id="rId5" Type="http://schemas.openxmlformats.org/officeDocument/2006/relationships/image" Target="../media/image23.jp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ctrTitle"/>
          </p:nvPr>
        </p:nvSpPr>
        <p:spPr>
          <a:xfrm>
            <a:off x="587673" y="4360958"/>
            <a:ext cx="593054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32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Post-Education Employment: Employer &amp; Higher Education Collaboration Is Key</a:t>
            </a:r>
            <a:endParaRPr sz="49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" descr="A picture containing person, wall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998" t="-398" r="24671" b="11747"/>
          <a:stretch/>
        </p:blipFill>
        <p:spPr>
          <a:xfrm>
            <a:off x="8778301" y="4529406"/>
            <a:ext cx="1280160" cy="1280160"/>
          </a:xfrm>
          <a:prstGeom prst="ellipse">
            <a:avLst/>
          </a:prstGeom>
          <a:noFill/>
          <a:ln w="38100" cap="rnd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7" name="Google Shape;77;p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81548" y="6296264"/>
            <a:ext cx="1113238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/>
        </p:nvSpPr>
        <p:spPr>
          <a:xfrm>
            <a:off x="8167208" y="5833690"/>
            <a:ext cx="25119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Kandi Tillman</a:t>
            </a:r>
            <a:endParaRPr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5B205-3B0E-CFEC-6BC0-47A2F65A2338}"/>
              </a:ext>
            </a:extLst>
          </p:cNvPr>
          <p:cNvSpPr txBox="1"/>
          <p:nvPr/>
        </p:nvSpPr>
        <p:spPr>
          <a:xfrm>
            <a:off x="6877917" y="5833690"/>
            <a:ext cx="1337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Michael Piper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87C2F-B2C2-7D0A-EA06-81E6042A987F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5949" r="21953" b="12974"/>
          <a:stretch/>
        </p:blipFill>
        <p:spPr>
          <a:xfrm>
            <a:off x="6899238" y="4529406"/>
            <a:ext cx="1280160" cy="128016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D589C28-5A67-CD6E-08C6-61B2DD047E7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6284" t="9074" r="3941" b="-1620"/>
          <a:stretch/>
        </p:blipFill>
        <p:spPr>
          <a:xfrm>
            <a:off x="10657364" y="4496653"/>
            <a:ext cx="1280160" cy="128016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EC0A4-A7CB-A4EB-0636-D0CD605464C1}"/>
              </a:ext>
            </a:extLst>
          </p:cNvPr>
          <p:cNvSpPr txBox="1"/>
          <p:nvPr/>
        </p:nvSpPr>
        <p:spPr>
          <a:xfrm>
            <a:off x="10380005" y="5833690"/>
            <a:ext cx="1842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David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Ottavianelli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581D99-61FE-CE71-7C48-7FA1CFAE8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66" y="6165591"/>
            <a:ext cx="591662" cy="501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A901F-12D2-9145-A28C-3B358BE1D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900" y="6086746"/>
            <a:ext cx="919420" cy="666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>
            <a:off x="6672580" y="558641"/>
            <a:ext cx="522732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D307D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D307D"/>
              </a:buClr>
              <a:buSzPts val="1800"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Easily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Trebuchet MS"/>
                <a:cs typeface="Trebuchet MS"/>
                <a:sym typeface="Trebuchet MS"/>
              </a:rPr>
              <a:t>opt into no-fee additional career readiness</a:t>
            </a: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 for military-affiliated students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D307D"/>
              </a:buClr>
              <a:buSzPts val="1800"/>
            </a:pPr>
            <a:endParaRPr lang="en-US" sz="1800" dirty="0">
              <a:solidFill>
                <a:srgbClr val="1D307D"/>
              </a:solidFill>
              <a:latin typeface="+mn-lt"/>
              <a:sym typeface="Trebuchet MS"/>
            </a:endParaRPr>
          </a:p>
          <a:p>
            <a:pPr>
              <a:buClr>
                <a:srgbClr val="1D307D"/>
              </a:buClr>
              <a:buSzPts val="1800"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Focused on Vet Lead/Faculty/Staff enablement vs student-to-student enablement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1D307D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D307D"/>
              </a:buClr>
              <a:buSzPts val="1800"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Collaborate with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Trebuchet MS"/>
                <a:cs typeface="Trebuchet MS"/>
                <a:sym typeface="Trebuchet MS"/>
              </a:rPr>
              <a:t>nationally-leading, military-ready corporate employers</a:t>
            </a:r>
            <a:endParaRPr sz="1800" dirty="0">
              <a:latin typeface="+mn-lt"/>
            </a:endParaRPr>
          </a:p>
          <a:p>
            <a:pPr marL="1143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rgbClr val="C00000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D307D"/>
              </a:buClr>
              <a:buSzPts val="1800"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Showcase support for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Trebuchet MS"/>
                <a:cs typeface="Trebuchet MS"/>
                <a:sym typeface="Trebuchet MS"/>
              </a:rPr>
              <a:t>career readiness </a:t>
            </a: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to drive overall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Trebuchet MS"/>
                <a:cs typeface="Trebuchet MS"/>
                <a:sym typeface="Trebuchet MS"/>
              </a:rPr>
              <a:t>brand affinity</a:t>
            </a:r>
            <a:endParaRPr sz="1800" dirty="0">
              <a:latin typeface="+mn-lt"/>
            </a:endParaRPr>
          </a:p>
          <a:p>
            <a:pPr marL="1143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rgbClr val="1D307D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D307D"/>
              </a:buClr>
              <a:buSzPts val="1800"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Support community-wide engagement as a workforce leader</a:t>
            </a:r>
            <a:endParaRPr sz="1800" dirty="0">
              <a:solidFill>
                <a:srgbClr val="1D307D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D307D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D307D"/>
                </a:solidFill>
                <a:latin typeface="+mn-lt"/>
                <a:ea typeface="Trebuchet MS"/>
                <a:cs typeface="Trebuchet MS"/>
                <a:sym typeface="Trebuchet MS"/>
              </a:rPr>
              <a:t> </a:t>
            </a:r>
            <a:endParaRPr sz="1800" dirty="0">
              <a:latin typeface="+mn-lt"/>
            </a:endParaRPr>
          </a:p>
        </p:txBody>
      </p:sp>
      <p:pic>
        <p:nvPicPr>
          <p:cNvPr id="225" name="Google Shape;225;p18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20" y="558641"/>
            <a:ext cx="5859780" cy="574071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7F998-FB82-839D-5A71-845353803D0A}"/>
              </a:ext>
            </a:extLst>
          </p:cNvPr>
          <p:cNvSpPr txBox="1"/>
          <p:nvPr/>
        </p:nvSpPr>
        <p:spPr>
          <a:xfrm>
            <a:off x="7218756" y="5098614"/>
            <a:ext cx="3868343" cy="830997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www.50-strong.us/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educationpartners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0343-F45D-4343-C4EE-0ACE5070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Sharing &amp; Dialogue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A6E66-F1C0-E4AD-0DF1-CFCEB18C1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2738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What is your background? </a:t>
            </a:r>
          </a:p>
          <a:p>
            <a:r>
              <a:rPr lang="en-US" sz="2400" dirty="0">
                <a:latin typeface="+mn-lt"/>
              </a:rPr>
              <a:t>What is your current role?</a:t>
            </a:r>
          </a:p>
          <a:p>
            <a:r>
              <a:rPr lang="en-US" sz="2400" dirty="0">
                <a:latin typeface="+mn-lt"/>
              </a:rPr>
              <a:t>How many dedicated Military Talent teammates do you have?</a:t>
            </a:r>
          </a:p>
          <a:p>
            <a:r>
              <a:rPr lang="en-US" sz="2400" dirty="0">
                <a:latin typeface="+mn-lt"/>
              </a:rPr>
              <a:t>What are your main Military Talent pathways &amp; engagement tools?</a:t>
            </a:r>
          </a:p>
          <a:p>
            <a:r>
              <a:rPr lang="en-US" sz="2400" dirty="0">
                <a:latin typeface="+mn-lt"/>
              </a:rPr>
              <a:t>How are you thinking about the role of Student Veterans in your talent efforts?</a:t>
            </a:r>
          </a:p>
          <a:p>
            <a:r>
              <a:rPr lang="en-US" sz="2400" dirty="0">
                <a:latin typeface="+mn-lt"/>
              </a:rPr>
              <a:t>How can Higher Ed partners help?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E1732-90BE-5131-0428-4B74245395AD}"/>
              </a:ext>
            </a:extLst>
          </p:cNvPr>
          <p:cNvSpPr txBox="1"/>
          <p:nvPr/>
        </p:nvSpPr>
        <p:spPr>
          <a:xfrm>
            <a:off x="7805017" y="3561709"/>
            <a:ext cx="1337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Michael Piper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9E65C-3CA9-85D0-B549-137E7EAA261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949" r="21953" b="12974"/>
          <a:stretch/>
        </p:blipFill>
        <p:spPr>
          <a:xfrm>
            <a:off x="7826338" y="2257425"/>
            <a:ext cx="1280160" cy="128016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BDEF6F1-64A2-ECEF-96B2-CDB482A35F0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6284" t="9074" r="3941" b="-1620"/>
          <a:stretch/>
        </p:blipFill>
        <p:spPr>
          <a:xfrm>
            <a:off x="9730091" y="2257425"/>
            <a:ext cx="1280160" cy="128016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6BF0C8-7375-51BB-D851-7E59FE61AC13}"/>
              </a:ext>
            </a:extLst>
          </p:cNvPr>
          <p:cNvSpPr txBox="1"/>
          <p:nvPr/>
        </p:nvSpPr>
        <p:spPr>
          <a:xfrm>
            <a:off x="9452732" y="3594462"/>
            <a:ext cx="1842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David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Ottavianelli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5C4373-16E6-B8BA-ACFA-A8B5DEAFF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166" y="3893610"/>
            <a:ext cx="591662" cy="501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776DB1-ED27-6FF5-2C0D-11424301B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627" y="3847518"/>
            <a:ext cx="919420" cy="6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2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/>
          <p:nvPr/>
        </p:nvSpPr>
        <p:spPr>
          <a:xfrm>
            <a:off x="5431767" y="2643043"/>
            <a:ext cx="671507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Aharoni"/>
                <a:cs typeface="Aharoni" panose="02010803020104030203" pitchFamily="2" charset="-79"/>
                <a:sym typeface="Aharoni"/>
              </a:rPr>
              <a:t>EMPLOYERS.</a:t>
            </a:r>
            <a:endParaRPr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Aharoni"/>
                <a:cs typeface="Aharoni" panose="02010803020104030203" pitchFamily="2" charset="-79"/>
                <a:sym typeface="Aharoni"/>
              </a:rPr>
              <a:t>PATHWAYS.</a:t>
            </a:r>
            <a:endParaRPr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Aharoni"/>
                <a:cs typeface="Aharoni" panose="02010803020104030203" pitchFamily="2" charset="-79"/>
                <a:sym typeface="Aharoni"/>
              </a:rPr>
              <a:t>MILITARY TALENT.</a:t>
            </a:r>
            <a:endParaRPr sz="7200" dirty="0">
              <a:solidFill>
                <a:srgbClr val="C00000"/>
              </a:solidFill>
              <a:latin typeface="Aharoni" panose="02010803020104030203" pitchFamily="2" charset="-79"/>
              <a:ea typeface="Aharoni"/>
              <a:cs typeface="Aharoni" panose="02010803020104030203" pitchFamily="2" charset="-79"/>
              <a:sym typeface="Aharoni"/>
            </a:endParaRPr>
          </a:p>
        </p:txBody>
      </p:sp>
      <p:pic>
        <p:nvPicPr>
          <p:cNvPr id="155" name="Google Shape;155;p12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964" r="1"/>
          <a:stretch/>
        </p:blipFill>
        <p:spPr>
          <a:xfrm>
            <a:off x="19464" y="1326907"/>
            <a:ext cx="5287043" cy="98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481"/>
          <a:stretch/>
        </p:blipFill>
        <p:spPr>
          <a:xfrm>
            <a:off x="2206119" y="2661698"/>
            <a:ext cx="3098675" cy="98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481"/>
          <a:stretch/>
        </p:blipFill>
        <p:spPr>
          <a:xfrm>
            <a:off x="2206119" y="3568104"/>
            <a:ext cx="3098676" cy="98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481"/>
          <a:stretch/>
        </p:blipFill>
        <p:spPr>
          <a:xfrm>
            <a:off x="2206117" y="4521889"/>
            <a:ext cx="3098677" cy="98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2941473" y="2247625"/>
            <a:ext cx="5676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enabling &amp; connecting at-scale</a:t>
            </a:r>
            <a:endParaRPr>
              <a:latin typeface="+mn-lt"/>
            </a:endParaRPr>
          </a:p>
        </p:txBody>
      </p:sp>
      <p:sp>
        <p:nvSpPr>
          <p:cNvPr id="160" name="Google Shape;160;p12"/>
          <p:cNvSpPr txBox="1"/>
          <p:nvPr/>
        </p:nvSpPr>
        <p:spPr>
          <a:xfrm>
            <a:off x="3088854" y="5505365"/>
            <a:ext cx="5714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launched August 2020</a:t>
            </a:r>
            <a:endParaRPr>
              <a:latin typeface="+mn-lt"/>
            </a:endParaRPr>
          </a:p>
        </p:txBody>
      </p:sp>
      <p:pic>
        <p:nvPicPr>
          <p:cNvPr id="161" name="Google Shape;161;p12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1044" y="431530"/>
            <a:ext cx="1258883" cy="94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6056" y="704316"/>
            <a:ext cx="314855" cy="3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 descr="A picture containing drawing, food, shi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4592" y="488210"/>
            <a:ext cx="1466141" cy="73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6088" y="1221130"/>
            <a:ext cx="1638155" cy="23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 descr="A picture containing draw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0355" y="710051"/>
            <a:ext cx="1129659" cy="27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5446" y="1168268"/>
            <a:ext cx="407266" cy="34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54888" y="1087669"/>
            <a:ext cx="707248" cy="5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 descr="Logo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08737" y="682222"/>
            <a:ext cx="1129659" cy="3852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/>
          <p:nvPr/>
        </p:nvSpPr>
        <p:spPr>
          <a:xfrm>
            <a:off x="5951486" y="356831"/>
            <a:ext cx="571499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7F7F7F"/>
                </a:solidFill>
                <a:latin typeface="+mn-lt"/>
                <a:ea typeface="Calibri"/>
                <a:cs typeface="Calibri"/>
                <a:sym typeface="Calibri"/>
              </a:rPr>
              <a:t>a collaborative, industry-led effort made possible by support from</a:t>
            </a:r>
            <a:endParaRPr dirty="0">
              <a:latin typeface="+mn-lt"/>
            </a:endParaRPr>
          </a:p>
        </p:txBody>
      </p:sp>
      <p:pic>
        <p:nvPicPr>
          <p:cNvPr id="170" name="Google Shape;170;p12" descr="A picture containing text, clipar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06455" y="1137912"/>
            <a:ext cx="1031246" cy="3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 descr="A close up of a sig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79185" y="1191538"/>
            <a:ext cx="592735" cy="27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2" descr="Logo, company nam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38554" y="1151174"/>
            <a:ext cx="555147" cy="27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1022E-2F79-7946-BB12-3D3E85B941DF}"/>
              </a:ext>
            </a:extLst>
          </p:cNvPr>
          <p:cNvSpPr/>
          <p:nvPr/>
        </p:nvSpPr>
        <p:spPr>
          <a:xfrm>
            <a:off x="5316143" y="53586"/>
            <a:ext cx="6671615" cy="5208152"/>
          </a:xfrm>
          <a:prstGeom prst="rect">
            <a:avLst/>
          </a:prstGeom>
          <a:solidFill>
            <a:schemeClr val="bg1"/>
          </a:solidFill>
          <a:ln w="28575">
            <a:solidFill>
              <a:srgbClr val="162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0686FE-9F20-CC49-92BA-61322AFC69D7}"/>
              </a:ext>
            </a:extLst>
          </p:cNvPr>
          <p:cNvSpPr txBox="1"/>
          <p:nvPr/>
        </p:nvSpPr>
        <p:spPr>
          <a:xfrm>
            <a:off x="5542937" y="571859"/>
            <a:ext cx="2831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collaborative, industry-driven workforce effort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made possible by support from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162C7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1F17E-9A32-B04B-8DDF-214D9868A1C1}"/>
              </a:ext>
            </a:extLst>
          </p:cNvPr>
          <p:cNvSpPr txBox="1"/>
          <p:nvPr/>
        </p:nvSpPr>
        <p:spPr>
          <a:xfrm>
            <a:off x="8857042" y="458614"/>
            <a:ext cx="2996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 + RSVPs:  www.50-strong.us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62C7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 participating military-ready employers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62C7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virtual &amp; 3-4:30EST/12-1:30PST unless noted *</a:t>
            </a: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59F3E7F5-CE7D-C442-A24E-7BFDDD776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07" y="687384"/>
            <a:ext cx="1258883" cy="94416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FAB77EAB-F8F4-1844-B1B9-85395F7C11A3}"/>
              </a:ext>
            </a:extLst>
          </p:cNvPr>
          <p:cNvSpPr/>
          <p:nvPr/>
        </p:nvSpPr>
        <p:spPr>
          <a:xfrm>
            <a:off x="5363386" y="5046293"/>
            <a:ext cx="65817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Note:  The Department of Defense and Service Departments do not endorse any company, sponsor, or their products or services.</a:t>
            </a:r>
          </a:p>
        </p:txBody>
      </p:sp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CD7F6668-86DD-1143-9335-9CC5354C0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338" y="212243"/>
            <a:ext cx="2150758" cy="420688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5BDC3A14-EF54-E64C-B20D-B94965619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610" y="919637"/>
            <a:ext cx="388970" cy="420688"/>
          </a:xfrm>
          <a:prstGeom prst="rect">
            <a:avLst/>
          </a:prstGeom>
        </p:spPr>
      </p:pic>
      <p:pic>
        <p:nvPicPr>
          <p:cNvPr id="50" name="Picture 49" descr="Logo&#10;&#10;Description automatically generated with medium confidence">
            <a:extLst>
              <a:ext uri="{FF2B5EF4-FFF2-40B4-BE49-F238E27FC236}">
                <a16:creationId xmlns:a16="http://schemas.microsoft.com/office/drawing/2014/main" id="{969A00EF-3BBB-224C-9597-CEEA86249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931" y="1310319"/>
            <a:ext cx="1129659" cy="38526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4E8F112-4FCB-0F4A-A0EB-E7DC1E0CF03F}"/>
              </a:ext>
            </a:extLst>
          </p:cNvPr>
          <p:cNvSpPr/>
          <p:nvPr/>
        </p:nvSpPr>
        <p:spPr>
          <a:xfrm>
            <a:off x="5432338" y="2859187"/>
            <a:ext cx="1645920" cy="276999"/>
          </a:xfrm>
          <a:prstGeom prst="rect">
            <a:avLst/>
          </a:prstGeom>
          <a:solidFill>
            <a:srgbClr val="162C7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EmployerConnect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D318D-31D9-A14D-AD2B-744F7A2BB4CC}"/>
              </a:ext>
            </a:extLst>
          </p:cNvPr>
          <p:cNvSpPr txBox="1"/>
          <p:nvPr/>
        </p:nvSpPr>
        <p:spPr>
          <a:xfrm>
            <a:off x="7144853" y="2828530"/>
            <a:ext cx="4732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pathways</a:t>
            </a:r>
            <a:r>
              <a:rPr lang="en-US" sz="1050" i="1" dirty="0">
                <a:solidFill>
                  <a:srgbClr val="162C7A"/>
                </a:solidFill>
              </a:rPr>
              <a:t>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mil-affiliated students</a:t>
            </a:r>
            <a:r>
              <a:rPr lang="en-US" sz="1050" i="1" kern="0" dirty="0">
                <a:solidFill>
                  <a:srgbClr val="162C7A"/>
                </a:solidFill>
                <a:latin typeface="Arial"/>
                <a:cs typeface="Arial"/>
                <a:sym typeface="Arial"/>
              </a:rPr>
              <a:t>,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veterans, spouses, active duty, reserve, guard</a:t>
            </a:r>
          </a:p>
        </p:txBody>
      </p:sp>
      <p:pic>
        <p:nvPicPr>
          <p:cNvPr id="55" name="Picture 54" descr="A picture containing clock&#10;&#10;Description automatically generated">
            <a:extLst>
              <a:ext uri="{FF2B5EF4-FFF2-40B4-BE49-F238E27FC236}">
                <a16:creationId xmlns:a16="http://schemas.microsoft.com/office/drawing/2014/main" id="{869D93D6-C59F-FF41-B707-CE4EF4F08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190" y="3321658"/>
            <a:ext cx="919636" cy="17988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CEF2B52-4BA3-624A-A122-A7FB46303F6A}"/>
              </a:ext>
            </a:extLst>
          </p:cNvPr>
          <p:cNvSpPr/>
          <p:nvPr/>
        </p:nvSpPr>
        <p:spPr>
          <a:xfrm>
            <a:off x="5410089" y="3502276"/>
            <a:ext cx="1645920" cy="276999"/>
          </a:xfrm>
          <a:prstGeom prst="rect">
            <a:avLst/>
          </a:prstGeom>
          <a:solidFill>
            <a:srgbClr val="162C7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SkillBridgeConnect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C61FD7-D105-9145-BE78-ABE222BCB2AB}"/>
              </a:ext>
            </a:extLst>
          </p:cNvPr>
          <p:cNvSpPr txBox="1"/>
          <p:nvPr/>
        </p:nvSpPr>
        <p:spPr>
          <a:xfrm>
            <a:off x="7150670" y="3539084"/>
            <a:ext cx="4512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Specifically for </a:t>
            </a:r>
            <a:r>
              <a:rPr kumimoji="0" lang="en-US" sz="1050" b="0" i="1" u="none" strike="noStrike" kern="0" cap="none" spc="0" normalizeH="0" baseline="0" noProof="0" dirty="0" err="1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SkillBridge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opportunities for active duty service members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BB5510-B7C7-9B42-88B5-BB5E5495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It</a:t>
            </a:r>
          </a:p>
        </p:txBody>
      </p:sp>
      <p:pic>
        <p:nvPicPr>
          <p:cNvPr id="61" name="Picture 60" descr="A picture containing drawing, food, shirt&#10;&#10;Description automatically generated">
            <a:extLst>
              <a:ext uri="{FF2B5EF4-FFF2-40B4-BE49-F238E27FC236}">
                <a16:creationId xmlns:a16="http://schemas.microsoft.com/office/drawing/2014/main" id="{C2082A95-B812-0B45-A84E-6169FB8D0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564" y="744477"/>
            <a:ext cx="1466141" cy="733071"/>
          </a:xfrm>
          <a:prstGeom prst="rect">
            <a:avLst/>
          </a:prstGeom>
        </p:spPr>
      </p:pic>
      <p:pic>
        <p:nvPicPr>
          <p:cNvPr id="53" name="Picture 52" descr="A picture containing clock&#10;&#10;Description automatically generated">
            <a:extLst>
              <a:ext uri="{FF2B5EF4-FFF2-40B4-BE49-F238E27FC236}">
                <a16:creationId xmlns:a16="http://schemas.microsoft.com/office/drawing/2014/main" id="{EF3956D3-FB75-8049-882B-431C64B2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38" y="2678569"/>
            <a:ext cx="919636" cy="179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F0BA674-7BA7-5A44-AC94-D6ECEE511AF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978548" y="1838401"/>
            <a:ext cx="1506765" cy="165693"/>
          </a:xfrm>
          <a:prstGeom prst="rect">
            <a:avLst/>
          </a:prstGeom>
        </p:spPr>
      </p:pic>
      <p:pic>
        <p:nvPicPr>
          <p:cNvPr id="59" name="Picture 5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3798AB-2E67-C04D-B848-1792B6229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500" y="1351637"/>
            <a:ext cx="1129659" cy="272412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5805F9C9-DE46-7448-8868-70951183C2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143" y="1362800"/>
            <a:ext cx="407266" cy="345045"/>
          </a:xfrm>
          <a:prstGeom prst="rect">
            <a:avLst/>
          </a:prstGeom>
        </p:spPr>
      </p:pic>
      <p:pic>
        <p:nvPicPr>
          <p:cNvPr id="44" name="Picture 4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2F0F138-6014-5842-88C1-CDFFC7486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3003" y="5518383"/>
            <a:ext cx="3042885" cy="137766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1280CC2-DDBB-4F47-9325-93121C7250D8}"/>
              </a:ext>
            </a:extLst>
          </p:cNvPr>
          <p:cNvSpPr txBox="1"/>
          <p:nvPr/>
        </p:nvSpPr>
        <p:spPr>
          <a:xfrm>
            <a:off x="5851338" y="5288086"/>
            <a:ext cx="406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All replays available!!!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2F2A11-9F76-C160-CA88-A7AF83348472}"/>
              </a:ext>
            </a:extLst>
          </p:cNvPr>
          <p:cNvGrpSpPr/>
          <p:nvPr/>
        </p:nvGrpSpPr>
        <p:grpSpPr>
          <a:xfrm>
            <a:off x="3662669" y="2085730"/>
            <a:ext cx="1328472" cy="2651735"/>
            <a:chOff x="3830892" y="1180031"/>
            <a:chExt cx="2801481" cy="5424661"/>
          </a:xfrm>
        </p:grpSpPr>
        <p:pic>
          <p:nvPicPr>
            <p:cNvPr id="10" name="Picture 9" descr="A picture containing text, electronics, screenshot, display&#10;&#10;Description automatically generated">
              <a:extLst>
                <a:ext uri="{FF2B5EF4-FFF2-40B4-BE49-F238E27FC236}">
                  <a16:creationId xmlns:a16="http://schemas.microsoft.com/office/drawing/2014/main" id="{54796F39-B925-E06B-DB37-B27FFA7A9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30892" y="1180031"/>
              <a:ext cx="2801481" cy="5424661"/>
            </a:xfrm>
            <a:prstGeom prst="rect">
              <a:avLst/>
            </a:prstGeom>
          </p:spPr>
        </p:pic>
        <p:pic>
          <p:nvPicPr>
            <p:cNvPr id="13" name="Picture 12" descr="A picture containing text, posing, different&#10;&#10;Description automatically generated">
              <a:extLst>
                <a:ext uri="{FF2B5EF4-FFF2-40B4-BE49-F238E27FC236}">
                  <a16:creationId xmlns:a16="http://schemas.microsoft.com/office/drawing/2014/main" id="{5083B8D1-44DA-6383-CB8E-A4D45460F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5471"/>
            <a:stretch/>
          </p:blipFill>
          <p:spPr>
            <a:xfrm>
              <a:off x="3948740" y="1673710"/>
              <a:ext cx="2565784" cy="4334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D9DDC5-7B5C-0052-FD3C-6A5E9BD263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7844" y="1645639"/>
            <a:ext cx="637321" cy="4618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02A94-4F39-D8A9-4477-C6897AC0FEA7}"/>
              </a:ext>
            </a:extLst>
          </p:cNvPr>
          <p:cNvSpPr/>
          <p:nvPr/>
        </p:nvSpPr>
        <p:spPr>
          <a:xfrm>
            <a:off x="5420991" y="4677421"/>
            <a:ext cx="1645920" cy="276999"/>
          </a:xfrm>
          <a:prstGeom prst="rect">
            <a:avLst/>
          </a:prstGeom>
          <a:solidFill>
            <a:srgbClr val="162C7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IndustryConnect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27893-13FF-7BDF-6889-D2BF902E6356}"/>
              </a:ext>
            </a:extLst>
          </p:cNvPr>
          <p:cNvSpPr txBox="1"/>
          <p:nvPr/>
        </p:nvSpPr>
        <p:spPr>
          <a:xfrm>
            <a:off x="7156776" y="4709999"/>
            <a:ext cx="46757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50" i="1" dirty="0">
                <a:solidFill>
                  <a:srgbClr val="162C7A"/>
                </a:solidFill>
              </a:rPr>
              <a:t>Based on employer-driven opportunities, pathways, </a:t>
            </a:r>
            <a:r>
              <a:rPr lang="en-US" sz="1050" i="1" dirty="0" err="1">
                <a:solidFill>
                  <a:srgbClr val="162C7A"/>
                </a:solidFill>
              </a:rPr>
              <a:t>etc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162C7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970D438-9355-A0DA-9F03-9C65DF7B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91" y="4496803"/>
            <a:ext cx="919636" cy="1798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7D3429-9283-5AD4-58EF-F70379FE5152}"/>
              </a:ext>
            </a:extLst>
          </p:cNvPr>
          <p:cNvCxnSpPr>
            <a:cxnSpLocks/>
          </p:cNvCxnSpPr>
          <p:nvPr/>
        </p:nvCxnSpPr>
        <p:spPr>
          <a:xfrm>
            <a:off x="6565717" y="2466527"/>
            <a:ext cx="4172465" cy="2942"/>
          </a:xfrm>
          <a:prstGeom prst="line">
            <a:avLst/>
          </a:prstGeom>
          <a:ln>
            <a:solidFill>
              <a:srgbClr val="1B4F8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BCECF6-6246-B569-FB7C-FB1FC7BE251B}"/>
              </a:ext>
            </a:extLst>
          </p:cNvPr>
          <p:cNvSpPr txBox="1"/>
          <p:nvPr/>
        </p:nvSpPr>
        <p:spPr>
          <a:xfrm>
            <a:off x="7156777" y="2325459"/>
            <a:ext cx="304990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</a:t>
            </a:r>
            <a:r>
              <a:rPr lang="en-US" b="1" dirty="0">
                <a:solidFill>
                  <a:srgbClr val="162C7A"/>
                </a:solidFill>
              </a:rPr>
              <a:t>JOBSEEKERS</a:t>
            </a: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endParaRPr lang="en-US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DF9FE6-C816-009B-D3AC-0BB3A1EC1335}"/>
              </a:ext>
            </a:extLst>
          </p:cNvPr>
          <p:cNvCxnSpPr>
            <a:cxnSpLocks/>
          </p:cNvCxnSpPr>
          <p:nvPr/>
        </p:nvCxnSpPr>
        <p:spPr>
          <a:xfrm>
            <a:off x="6578906" y="4345348"/>
            <a:ext cx="4172465" cy="2942"/>
          </a:xfrm>
          <a:prstGeom prst="line">
            <a:avLst/>
          </a:prstGeom>
          <a:ln>
            <a:solidFill>
              <a:srgbClr val="1B4F8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4C6E750-658B-A2B8-C8D9-679F14688BBD}"/>
              </a:ext>
            </a:extLst>
          </p:cNvPr>
          <p:cNvSpPr txBox="1"/>
          <p:nvPr/>
        </p:nvSpPr>
        <p:spPr>
          <a:xfrm>
            <a:off x="7342909" y="4190318"/>
            <a:ext cx="264445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</a:t>
            </a:r>
            <a:r>
              <a:rPr lang="en-US" b="1" dirty="0">
                <a:solidFill>
                  <a:srgbClr val="162C7A"/>
                </a:solidFill>
              </a:rPr>
              <a:t>INDUSTRY PARTNERS</a:t>
            </a: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162C7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endParaRPr lang="en-US" b="1" dirty="0"/>
          </a:p>
        </p:txBody>
      </p:sp>
      <p:pic>
        <p:nvPicPr>
          <p:cNvPr id="30" name="Picture 29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C67818F4-A877-908E-906C-897AAEB3CE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1555" y="5261737"/>
            <a:ext cx="1911493" cy="1408468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921D8B-340C-A888-FE8C-2C478EA964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81545" y="961130"/>
            <a:ext cx="836649" cy="31402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7C2B035-0660-BADA-9CA6-475E9E4E5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8312" y="1747667"/>
            <a:ext cx="592735" cy="278073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C425DDD-6DD2-5746-2457-73838AD299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96054" y="1708170"/>
            <a:ext cx="555147" cy="2775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4093A44-FEBB-B172-E6E1-558D7635F2AA}"/>
              </a:ext>
            </a:extLst>
          </p:cNvPr>
          <p:cNvGrpSpPr/>
          <p:nvPr/>
        </p:nvGrpSpPr>
        <p:grpSpPr>
          <a:xfrm>
            <a:off x="274564" y="4676684"/>
            <a:ext cx="2941665" cy="1745950"/>
            <a:chOff x="6322618" y="2329938"/>
            <a:chExt cx="5543846" cy="3008612"/>
          </a:xfrm>
        </p:grpSpPr>
        <p:pic>
          <p:nvPicPr>
            <p:cNvPr id="21" name="Picture 20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D06D9DDD-1167-D4FC-5905-C654B9D2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22618" y="2418897"/>
              <a:ext cx="5485971" cy="291965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EE13F7-7A69-084E-9AB4-79F35ADDB9F3}"/>
                </a:ext>
              </a:extLst>
            </p:cNvPr>
            <p:cNvSpPr/>
            <p:nvPr/>
          </p:nvSpPr>
          <p:spPr>
            <a:xfrm>
              <a:off x="10660285" y="2329938"/>
              <a:ext cx="1206179" cy="54650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EEEC73-25C6-FB4E-CF4E-08047D22CDDE}"/>
                </a:ext>
              </a:extLst>
            </p:cNvPr>
            <p:cNvSpPr/>
            <p:nvPr/>
          </p:nvSpPr>
          <p:spPr>
            <a:xfrm>
              <a:off x="6371329" y="4358044"/>
              <a:ext cx="3501876" cy="46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661955E-FB19-ADFD-5E7E-1322CF896E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232" y="1535322"/>
            <a:ext cx="2525731" cy="2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6D73-4AEB-6403-8C8D-968364B6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Google Shape;297;p2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1F2F27F-99D3-9C12-E76F-7F4A178C9A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124" y="1816538"/>
            <a:ext cx="4890373" cy="450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378978C-4BEF-6688-DE34-FD3B3C6B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51" y="365125"/>
            <a:ext cx="3621150" cy="3617326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D44462B-F25E-1EA2-EEC0-E59E29029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999" y="3180318"/>
            <a:ext cx="3673803" cy="36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7" descr="Timeli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124" y="1816538"/>
            <a:ext cx="4890373" cy="45022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A1FBA-E20B-F643-AAB1-E446DCFA07A0}"/>
              </a:ext>
            </a:extLst>
          </p:cNvPr>
          <p:cNvSpPr txBox="1"/>
          <p:nvPr/>
        </p:nvSpPr>
        <p:spPr>
          <a:xfrm>
            <a:off x="5838497" y="2181746"/>
            <a:ext cx="637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CASUAL. EASY. VIRTUAL.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7B4B4D-D1F3-A5ED-DF27-58B5A102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Example:  January 19,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D7F6E-A138-106E-2910-26E4A3C54795}"/>
              </a:ext>
            </a:extLst>
          </p:cNvPr>
          <p:cNvSpPr txBox="1"/>
          <p:nvPr/>
        </p:nvSpPr>
        <p:spPr>
          <a:xfrm>
            <a:off x="6396422" y="3306435"/>
            <a:ext cx="5263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699 registrants</a:t>
            </a:r>
          </a:p>
          <a:p>
            <a:pPr algn="ctr"/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418 unique logins</a:t>
            </a:r>
          </a:p>
          <a:p>
            <a:pPr algn="ctr"/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64% first-timers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 txBox="1"/>
          <p:nvPr/>
        </p:nvSpPr>
        <p:spPr>
          <a:xfrm>
            <a:off x="4450447" y="5808427"/>
            <a:ext cx="329110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*pre-event registration for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1/19/23 50strong EmployerConnect</a:t>
            </a:r>
            <a:endParaRPr sz="105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0" name="Google Shape;310;p29"/>
          <p:cNvGraphicFramePr/>
          <p:nvPr>
            <p:extLst>
              <p:ext uri="{D42A27DB-BD31-4B8C-83A1-F6EECF244321}">
                <p14:modId xmlns:p14="http://schemas.microsoft.com/office/powerpoint/2010/main" val="3607647820"/>
              </p:ext>
            </p:extLst>
          </p:nvPr>
        </p:nvGraphicFramePr>
        <p:xfrm>
          <a:off x="1077069" y="766209"/>
          <a:ext cx="5672923" cy="538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1" name="Google Shape;311;p29"/>
          <p:cNvGraphicFramePr/>
          <p:nvPr>
            <p:extLst>
              <p:ext uri="{D42A27DB-BD31-4B8C-83A1-F6EECF244321}">
                <p14:modId xmlns:p14="http://schemas.microsoft.com/office/powerpoint/2010/main" val="2886625710"/>
              </p:ext>
            </p:extLst>
          </p:nvPr>
        </p:nvGraphicFramePr>
        <p:xfrm>
          <a:off x="5030522" y="766209"/>
          <a:ext cx="6020766" cy="57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025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/>
          <p:nvPr/>
        </p:nvSpPr>
        <p:spPr>
          <a:xfrm>
            <a:off x="382905" y="920641"/>
            <a:ext cx="1142619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“It was an </a:t>
            </a:r>
            <a:r>
              <a:rPr lang="en-US" sz="32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exhilarating experience to have 17 of America's largest corporate employers in one room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They all shared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insightful information about the </a:t>
            </a:r>
            <a:r>
              <a:rPr lang="en-US" sz="32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hiring process, how to search corporate careers pages, and ways to reach out to network with military recruiters on LinkedIn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 enjoyed that </a:t>
            </a:r>
            <a:r>
              <a:rPr lang="en-US" sz="32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most recruiters in attendance were former service members or veterans themselves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."</a:t>
            </a:r>
            <a:endParaRPr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233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/>
          <p:nvPr/>
        </p:nvSpPr>
        <p:spPr>
          <a:xfrm>
            <a:off x="200604" y="361140"/>
            <a:ext cx="1048644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“Getting an opportunity to </a:t>
            </a:r>
            <a:r>
              <a:rPr lang="en-US" sz="28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learn, listen, and share with 10-15 STRONG companies AND their military talent reps in the span of 60 mins is monumental in the search for my next chapter in life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helping me and my family.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There is nothing more important...”</a:t>
            </a:r>
            <a:endParaRPr sz="1600" dirty="0">
              <a:latin typeface="+mn-lt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1074420" y="4062727"/>
            <a:ext cx="1086993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“This virtual networking event was awesome.  I really appreciate that </a:t>
            </a:r>
            <a:r>
              <a:rPr lang="en-US" sz="28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participants were encouraged to ‘come as you are.’  This took the pressure off of being presentable..</a:t>
            </a:r>
            <a:r>
              <a:rPr lang="en-US" sz="28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”</a:t>
            </a:r>
            <a:endParaRPr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566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/>
        </p:nvSpPr>
        <p:spPr>
          <a:xfrm>
            <a:off x="1896231" y="797316"/>
            <a:ext cx="8399537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98%</a:t>
            </a:r>
            <a:r>
              <a:rPr lang="en-US" sz="13800" b="1" dirty="0">
                <a:solidFill>
                  <a:schemeClr val="dk1"/>
                </a:solidFill>
                <a:highlight>
                  <a:srgbClr val="0000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13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said they found out about new employment pathways at the 50strong event.</a:t>
            </a:r>
            <a:endParaRPr dirty="0"/>
          </a:p>
        </p:txBody>
      </p:sp>
      <p:sp>
        <p:nvSpPr>
          <p:cNvPr id="324" name="Google Shape;324;p31"/>
          <p:cNvSpPr txBox="1"/>
          <p:nvPr/>
        </p:nvSpPr>
        <p:spPr>
          <a:xfrm>
            <a:off x="6555911" y="5229299"/>
            <a:ext cx="329110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*post-event survey for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1/19/23 50strong </a:t>
            </a:r>
            <a:r>
              <a:rPr lang="en-US" sz="1050" i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EmployerConnect</a:t>
            </a:r>
            <a:endParaRPr sz="1050"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713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12601</TotalTime>
  <Words>483</Words>
  <Application>Microsoft Macintosh PowerPoint</Application>
  <PresentationFormat>Widescreen</PresentationFormat>
  <Paragraphs>79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Aharoni</vt:lpstr>
      <vt:lpstr>Arial</vt:lpstr>
      <vt:lpstr>Trebuchet MS</vt:lpstr>
      <vt:lpstr>Calibri</vt:lpstr>
      <vt:lpstr>Raleway</vt:lpstr>
      <vt:lpstr>Office Theme</vt:lpstr>
      <vt:lpstr>Post-Education Employment: Employer &amp; Higher Education Collaboration Is Key</vt:lpstr>
      <vt:lpstr>PowerPoint Presentation</vt:lpstr>
      <vt:lpstr>How We Do It</vt:lpstr>
      <vt:lpstr>PowerPoint Presentation</vt:lpstr>
      <vt:lpstr>An Example:  January 19,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Sharing &amp; Dialogue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on the Promise by  Enabling the Outcome</dc:title>
  <dc:creator>Ashley Krumwiede</dc:creator>
  <cp:lastModifiedBy>Kandi Tillman</cp:lastModifiedBy>
  <cp:revision>91</cp:revision>
  <dcterms:created xsi:type="dcterms:W3CDTF">2022-10-03T17:51:41Z</dcterms:created>
  <dcterms:modified xsi:type="dcterms:W3CDTF">2023-02-19T23:19:52Z</dcterms:modified>
</cp:coreProperties>
</file>