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Raleway Light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CWyxSPJlUcyaTQZB540Tv+9Djl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Drake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6629D8-4C43-4236-9C50-0CE3F920DE83}">
  <a:tblStyle styleId="{5E6629D8-4C43-4236-9C50-0CE3F920DE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2-20T19:44:16.808" idx="1">
    <p:pos x="6000" y="0"/>
    <p:text>Nick-add OIRP reference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rWp91D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2-20T19:44:52.731" idx="2">
    <p:pos x="6000" y="0"/>
    <p:text>Nick - Add Best For Vets Data here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rWp91DQ"/>
      </p:ext>
    </p:extLst>
  </p:cm>
  <p:cm authorId="0" dt="2023-02-20T19:44:52.731" idx="3">
    <p:pos x="6000" y="0"/>
    <p:text>to include % of total enrollment that are vets</p:text>
    <p:extLst>
      <p:ext uri="{C676402C-5697-4E1C-873F-D02D1690AC5C}">
        <p15:threadingInfo xmlns:p15="http://schemas.microsoft.com/office/powerpoint/2012/main" timeZoneBias="0">
          <p15:parentCm authorId="0" idx="2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rWp91Dc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f5cc1d26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  <p:sp>
        <p:nvSpPr>
          <p:cNvPr id="114" name="Google Shape;114;g20f5cc1d26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98815d15a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  <p:sp>
        <p:nvSpPr>
          <p:cNvPr id="121" name="Google Shape;121;g1898815d15a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f679a63e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</a:t>
            </a:r>
            <a:endParaRPr/>
          </a:p>
        </p:txBody>
      </p:sp>
      <p:sp>
        <p:nvSpPr>
          <p:cNvPr id="127" name="Google Shape;127;g20f679a63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f288e91a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</a:t>
            </a:r>
            <a:endParaRPr/>
          </a:p>
        </p:txBody>
      </p:sp>
      <p:sp>
        <p:nvSpPr>
          <p:cNvPr id="133" name="Google Shape;133;g20f288e91a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f679a63e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f679a63e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fbccd94e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- Share some historical context, how these relationships came about</a:t>
            </a:r>
            <a:endParaRPr/>
          </a:p>
        </p:txBody>
      </p:sp>
      <p:sp>
        <p:nvSpPr>
          <p:cNvPr id="145" name="Google Shape;145;g1fbccd94e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bccd94e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bccd94e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582800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0582800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 &amp; Nick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5cc1d26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0f5cc1d26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582800f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0582800f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582800fd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582800fd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582800fd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0582800fd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 &amp; Nick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f5cc1d2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f5cc1d2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Kyle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f679a63e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0f679a63e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&amp; Kyle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fbccd94e1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fbccd94e1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Kyle &amp; Nick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&amp; Jon</a:t>
            </a: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0f679a63e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0f679a63e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f679a63e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0f679a63e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0f679a63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0f679a63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f5cc1d26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0f5cc1d26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</a:t>
            </a: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Jon, Kyle and Nick</a:t>
            </a:r>
            <a:endParaRPr/>
          </a:p>
        </p:txBody>
      </p:sp>
      <p:sp>
        <p:nvSpPr>
          <p:cNvPr id="236" name="Google Shape;2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898815d15a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</a:t>
            </a:r>
            <a:endParaRPr/>
          </a:p>
        </p:txBody>
      </p:sp>
      <p:sp>
        <p:nvSpPr>
          <p:cNvPr id="77" name="Google Shape;77;g1898815d15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dd46d6a5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  <p:sp>
        <p:nvSpPr>
          <p:cNvPr id="84" name="Google Shape;84;g1dd46d6a5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dd46d6a5a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dd46d6a5a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d46d6a5a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dd46d6a5a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dd46d6a5a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Nick, Kyle &amp; Jon</a:t>
            </a:r>
            <a:endParaRPr/>
          </a:p>
        </p:txBody>
      </p:sp>
      <p:sp>
        <p:nvSpPr>
          <p:cNvPr id="103" name="Google Shape;103;g1dd46d6a5a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dd46d6a5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</a:t>
            </a:r>
            <a:endParaRPr/>
          </a:p>
        </p:txBody>
      </p:sp>
      <p:sp>
        <p:nvSpPr>
          <p:cNvPr id="109" name="Google Shape;109;g1dd46d6a5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9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5756" y="-201997"/>
            <a:ext cx="5920487" cy="4440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9"/>
          <p:cNvSpPr/>
          <p:nvPr/>
        </p:nvSpPr>
        <p:spPr>
          <a:xfrm>
            <a:off x="0" y="4238368"/>
            <a:ext cx="12192000" cy="26196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9"/>
          <p:cNvSpPr txBox="1">
            <a:spLocks noGrp="1"/>
          </p:cNvSpPr>
          <p:nvPr>
            <p:ph type="ctrTitle"/>
          </p:nvPr>
        </p:nvSpPr>
        <p:spPr>
          <a:xfrm>
            <a:off x="438665" y="4238368"/>
            <a:ext cx="1131467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6000"/>
              <a:buFont typeface="Raleway"/>
              <a:buNone/>
              <a:defRPr sz="6000"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" name="Google Shape;1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  <a:defRPr>
                <a:solidFill>
                  <a:srgbClr val="1043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1968" y="5276333"/>
            <a:ext cx="1659924" cy="124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>
            <a:spLocks noGrp="1"/>
          </p:cNvSpPr>
          <p:nvPr>
            <p:ph type="ctrTitle"/>
          </p:nvPr>
        </p:nvSpPr>
        <p:spPr>
          <a:xfrm>
            <a:off x="438665" y="4238368"/>
            <a:ext cx="1131467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ct val="100000"/>
              <a:buFont typeface="Raleway"/>
              <a:buNone/>
            </a:pPr>
            <a:r>
              <a:rPr lang="en-US">
                <a:solidFill>
                  <a:srgbClr val="CC0000"/>
                </a:solidFill>
              </a:rPr>
              <a:t>The Strength of the Pack: A Collaborative Approach to Increasing Veteran Enrollment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f5cc1d26f_0_28"/>
          <p:cNvSpPr txBox="1">
            <a:spLocks noGrp="1"/>
          </p:cNvSpPr>
          <p:nvPr>
            <p:ph type="title"/>
          </p:nvPr>
        </p:nvSpPr>
        <p:spPr>
          <a:xfrm>
            <a:off x="693850" y="365125"/>
            <a:ext cx="1076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Peer Institution Figures for Comparison</a:t>
            </a:r>
            <a:endParaRPr/>
          </a:p>
        </p:txBody>
      </p:sp>
      <p:sp>
        <p:nvSpPr>
          <p:cNvPr id="117" name="Google Shape;117;g20f5cc1d26f_0_28"/>
          <p:cNvSpPr txBox="1">
            <a:spLocks noGrp="1"/>
          </p:cNvSpPr>
          <p:nvPr>
            <p:ph type="body" idx="4294967295"/>
          </p:nvPr>
        </p:nvSpPr>
        <p:spPr>
          <a:xfrm>
            <a:off x="570000" y="1371350"/>
            <a:ext cx="11052000" cy="498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latin typeface="Arial"/>
                <a:ea typeface="Arial"/>
                <a:cs typeface="Arial"/>
                <a:sym typeface="Arial"/>
              </a:rPr>
              <a:t>      </a:t>
            </a:r>
            <a:endParaRPr sz="3700"/>
          </a:p>
        </p:txBody>
      </p:sp>
      <p:pic>
        <p:nvPicPr>
          <p:cNvPr id="118" name="Google Shape;118;g20f5cc1d26f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88" y="1617612"/>
            <a:ext cx="11764324" cy="36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898815d15a_1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The Plan  </a:t>
            </a:r>
            <a:endParaRPr/>
          </a:p>
        </p:txBody>
      </p:sp>
      <p:sp>
        <p:nvSpPr>
          <p:cNvPr id="124" name="Google Shape;124;g1898815d15a_1_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Increase student-veteran enrollment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Increase veteran applicants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Increase veteran acceptance rate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Establish touchpoints with prospective student veterans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Conduct transfer admission information sessions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Conduct CC and military installation visits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Regular communication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Develop an effective documenting/tracking process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 sz="4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f679a63ea_0_5"/>
          <p:cNvSpPr txBox="1">
            <a:spLocks noGrp="1"/>
          </p:cNvSpPr>
          <p:nvPr>
            <p:ph type="title"/>
          </p:nvPr>
        </p:nvSpPr>
        <p:spPr>
          <a:xfrm>
            <a:off x="192050" y="365125"/>
            <a:ext cx="1200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 sz="4300"/>
              <a:t>Military Academic Pathways Program (MAPP)</a:t>
            </a:r>
            <a:endParaRPr sz="4300"/>
          </a:p>
        </p:txBody>
      </p:sp>
      <p:sp>
        <p:nvSpPr>
          <p:cNvPr id="130" name="Google Shape;130;g20f679a63ea_0_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Ensure prospective applicants are thoroughly informed of the admissions application process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Identify non-competitive applicants early within the application process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Provide detailed plans for non-competitive applicants to reach the competitive status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Connect non-competitive applicants with a local community college to complete prerequisite requirements.</a:t>
            </a:r>
            <a:endParaRPr sz="4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f288e91a1_0_1"/>
          <p:cNvSpPr txBox="1">
            <a:spLocks noGrp="1"/>
          </p:cNvSpPr>
          <p:nvPr>
            <p:ph type="title"/>
          </p:nvPr>
        </p:nvSpPr>
        <p:spPr>
          <a:xfrm>
            <a:off x="192050" y="365125"/>
            <a:ext cx="1200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 sz="4300"/>
              <a:t>Key Components of MAPP</a:t>
            </a:r>
            <a:endParaRPr sz="4300"/>
          </a:p>
        </p:txBody>
      </p:sp>
      <p:sp>
        <p:nvSpPr>
          <p:cNvPr id="136" name="Google Shape;136;g20f288e91a1_0_1"/>
          <p:cNvSpPr txBox="1">
            <a:spLocks noGrp="1"/>
          </p:cNvSpPr>
          <p:nvPr>
            <p:ph type="body" idx="1"/>
          </p:nvPr>
        </p:nvSpPr>
        <p:spPr>
          <a:xfrm>
            <a:off x="838200" y="1416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Track number of prospective military/veteran applicants (initiated and completed applications)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Track prospective students who attend Admissions Information Sessions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Track prospective students who complete the Admissions “Interest Form”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Provide a report of completed applications 30 days prior to the deadline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Provide a report of completed applications post application deadline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Track admitted and denied applicants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/>
              <a:t>Track denied applicants who enrolled in the NC CC System</a:t>
            </a:r>
            <a:endParaRPr sz="4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f679a63ea_0_10"/>
          <p:cNvSpPr txBox="1">
            <a:spLocks noGrp="1"/>
          </p:cNvSpPr>
          <p:nvPr>
            <p:ph type="title"/>
          </p:nvPr>
        </p:nvSpPr>
        <p:spPr>
          <a:xfrm>
            <a:off x="136300" y="365125"/>
            <a:ext cx="11931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 sz="4300"/>
              <a:t>Military Academic Pathways Program (MAPP)</a:t>
            </a:r>
            <a:endParaRPr/>
          </a:p>
        </p:txBody>
      </p:sp>
      <p:sp>
        <p:nvSpPr>
          <p:cNvPr id="142" name="Google Shape;142;g20f679a63ea_0_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MAPP is….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 collaborative initiative to increase veteran enrollment at our university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 pathway to higher education for military and veteran students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NC State or another 4 year university or college</a:t>
            </a:r>
            <a:endParaRPr/>
          </a:p>
          <a:p>
            <a:pPr marL="1371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MAPP is not….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 guarantee for future acceptance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bccd94e1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The Key Players </a:t>
            </a:r>
            <a:endParaRPr/>
          </a:p>
        </p:txBody>
      </p:sp>
      <p:sp>
        <p:nvSpPr>
          <p:cNvPr id="148" name="Google Shape;148;g1fbccd94e18_0_0"/>
          <p:cNvSpPr txBox="1">
            <a:spLocks noGrp="1"/>
          </p:cNvSpPr>
          <p:nvPr>
            <p:ph type="body" idx="1"/>
          </p:nvPr>
        </p:nvSpPr>
        <p:spPr>
          <a:xfrm>
            <a:off x="838200" y="1579750"/>
            <a:ext cx="10515600" cy="4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❏"/>
            </a:pPr>
            <a:r>
              <a:rPr lang="en-US"/>
              <a:t>NC State University Partners</a:t>
            </a:r>
            <a:endParaRPr/>
          </a:p>
          <a:p>
            <a:pPr marL="1371600" lvl="1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❏"/>
            </a:pPr>
            <a:r>
              <a:rPr lang="en-US"/>
              <a:t>Enrollment Management and Services (EMAS)</a:t>
            </a:r>
            <a:endParaRPr/>
          </a:p>
          <a:p>
            <a:pPr marL="1828800" lvl="2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❏"/>
            </a:pPr>
            <a:r>
              <a:rPr lang="en-US"/>
              <a:t>Office of Undergraduate Admissions</a:t>
            </a:r>
            <a:endParaRPr/>
          </a:p>
          <a:p>
            <a:pPr marL="1828800" lvl="2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❏"/>
            </a:pPr>
            <a:r>
              <a:rPr lang="en-US"/>
              <a:t>Registration and Records (Veterans Education Benefits) </a:t>
            </a:r>
            <a:endParaRPr/>
          </a:p>
          <a:p>
            <a:pPr marL="1828800" lvl="2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❏"/>
            </a:pPr>
            <a:r>
              <a:rPr lang="en-US"/>
              <a:t>Community College Collaboration (C3)</a:t>
            </a:r>
            <a:endParaRPr/>
          </a:p>
          <a:p>
            <a:pPr marL="1371600" lvl="1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❏"/>
            </a:pPr>
            <a:r>
              <a:rPr lang="en-US"/>
              <a:t>Division of Academic and Student Affairs (DASA)</a:t>
            </a:r>
            <a:endParaRPr/>
          </a:p>
          <a:p>
            <a:pPr marL="1828800" lvl="2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❏"/>
            </a:pPr>
            <a:r>
              <a:rPr lang="en-US"/>
              <a:t>Jeffrey Wright Military and Veteran Services</a:t>
            </a:r>
            <a:endParaRPr/>
          </a:p>
          <a:p>
            <a:pPr marL="1828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❏"/>
            </a:pPr>
            <a:r>
              <a:rPr lang="en-US"/>
              <a:t>External Partners</a:t>
            </a:r>
            <a:endParaRPr/>
          </a:p>
          <a:p>
            <a:pPr marL="1371600" lvl="1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❏"/>
            </a:pPr>
            <a:r>
              <a:rPr lang="en-US"/>
              <a:t>North Carolina Community College System Office</a:t>
            </a:r>
            <a:endParaRPr/>
          </a:p>
          <a:p>
            <a:pPr marL="1371600" lvl="1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❏"/>
            </a:pPr>
            <a:r>
              <a:rPr lang="en-US"/>
              <a:t>Various North Carolina Community Colleges</a:t>
            </a:r>
            <a:endParaRPr/>
          </a:p>
          <a:p>
            <a:pPr marL="1371600" lvl="1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❏"/>
            </a:pPr>
            <a:r>
              <a:rPr lang="en-US"/>
              <a:t>North Carolina Veterans Upward Bound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bccd94e18_0_5"/>
          <p:cNvSpPr txBox="1">
            <a:spLocks noGrp="1"/>
          </p:cNvSpPr>
          <p:nvPr>
            <p:ph type="title"/>
          </p:nvPr>
        </p:nvSpPr>
        <p:spPr>
          <a:xfrm>
            <a:off x="415075" y="365125"/>
            <a:ext cx="11392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Undergraduate Admissions Role</a:t>
            </a:r>
            <a:endParaRPr/>
          </a:p>
        </p:txBody>
      </p:sp>
      <p:sp>
        <p:nvSpPr>
          <p:cNvPr id="154" name="Google Shape;154;g1fbccd94e18_0_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-US" sz="3000"/>
              <a:t>Collect info on admissions application for currently serving, veteran and military affiliated.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-US" sz="3000"/>
              <a:t>Admissions emails students about Office of Military &amp; Veteran Services.</a:t>
            </a:r>
            <a:endParaRPr sz="3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-US" sz="3000"/>
              <a:t>Admissions emails students once a decision is sent.</a:t>
            </a:r>
            <a:endParaRPr sz="3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-US" sz="2600"/>
              <a:t>Admitted student - connect them with Military &amp; Veteran Services</a:t>
            </a:r>
            <a:endParaRPr sz="26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-US" sz="2600"/>
              <a:t>Students not admitted - offer assistance from Military &amp; Veteran Services to become competitive future applicant.</a:t>
            </a: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582800fd7_0_0"/>
          <p:cNvSpPr txBox="1">
            <a:spLocks noGrp="1"/>
          </p:cNvSpPr>
          <p:nvPr>
            <p:ph type="title"/>
          </p:nvPr>
        </p:nvSpPr>
        <p:spPr>
          <a:xfrm>
            <a:off x="470825" y="365125"/>
            <a:ext cx="11299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Undergraduate Admissions Role</a:t>
            </a:r>
            <a:endParaRPr/>
          </a:p>
        </p:txBody>
      </p:sp>
      <p:sp>
        <p:nvSpPr>
          <p:cNvPr id="160" name="Google Shape;160;g20582800fd7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❏"/>
            </a:pPr>
            <a:r>
              <a:rPr lang="en-US"/>
              <a:t>Work through Military &amp; Veteran Services to identify other students of interest in applicant pools - ROTC, STA-21, Green to Gold, MECEP, ASCP, etc.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/>
              <a:t>Application fee waivers for active duty and veteran applicants.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/>
              <a:t>Attend college fairs on military bases with Military &amp; Veteran Services staff members.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/>
              <a:t>Monthly admissions transfer information sessions for veterans and current service members.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f5cc1d26f_0_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 Plan</a:t>
            </a:r>
            <a:endParaRPr/>
          </a:p>
        </p:txBody>
      </p:sp>
      <p:sp>
        <p:nvSpPr>
          <p:cNvPr id="166" name="Google Shape;166;g20f5cc1d26f_0_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Students receive the following emails via Undergraduate Admissions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Upon completion of application (self-identified military affiliation)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Upon admission to NC State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Upon denial of admission (Pathway Plan)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Each communication is crafted in partnership with Military and Veteran Services with Nick and Kyle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0582800fd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761200"/>
            <a:ext cx="6569350" cy="60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0582800fd7_0_5"/>
          <p:cNvSpPr txBox="1">
            <a:spLocks noGrp="1"/>
          </p:cNvSpPr>
          <p:nvPr>
            <p:ph type="title"/>
          </p:nvPr>
        </p:nvSpPr>
        <p:spPr>
          <a:xfrm>
            <a:off x="210625" y="0"/>
            <a:ext cx="11783100" cy="85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44"/>
              <a:t>Initial Communication Upon Submitted App</a:t>
            </a:r>
            <a:endParaRPr sz="4844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</a:pPr>
            <a:r>
              <a:rPr lang="en-US"/>
              <a:t>Presenters</a:t>
            </a:r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body" idx="1"/>
          </p:nvPr>
        </p:nvSpPr>
        <p:spPr>
          <a:xfrm>
            <a:off x="490525" y="2255425"/>
            <a:ext cx="11282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		Jon Westover, NC State University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		Associate Vice Provost and Director of Admissions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		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				Nick Drake, NC State University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		Director of Jeffrey Wright Military and Veteran Services</a:t>
            </a:r>
            <a:endParaRPr/>
          </a:p>
          <a:p>
            <a:pPr marL="13716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13716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13716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Kyle Snyder, NC State University</a:t>
            </a:r>
            <a:endParaRPr/>
          </a:p>
          <a:p>
            <a:pPr marL="13716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Veterans Education School Certifying Official </a:t>
            </a:r>
            <a:endParaRPr/>
          </a:p>
        </p:txBody>
      </p:sp>
      <p:pic>
        <p:nvPicPr>
          <p:cNvPr id="65" name="Google Shape;6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450" y="2029563"/>
            <a:ext cx="1247150" cy="12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450" y="3566825"/>
            <a:ext cx="1247149" cy="124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450" y="5104075"/>
            <a:ext cx="1247150" cy="12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20582800fd7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5" y="836350"/>
            <a:ext cx="5067825" cy="59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0582800fd7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400" y="836350"/>
            <a:ext cx="4815900" cy="59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0582800fd7_0_1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76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 Upon Admission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0582800fd7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050" y="859500"/>
            <a:ext cx="5720775" cy="59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0582800fd7_0_1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5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 Upon Denial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f5cc1d26f_0_7"/>
          <p:cNvSpPr txBox="1">
            <a:spLocks noGrp="1"/>
          </p:cNvSpPr>
          <p:nvPr>
            <p:ph type="title"/>
          </p:nvPr>
        </p:nvSpPr>
        <p:spPr>
          <a:xfrm>
            <a:off x="470825" y="365125"/>
            <a:ext cx="11299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Registration and Records Role</a:t>
            </a:r>
            <a:endParaRPr/>
          </a:p>
        </p:txBody>
      </p:sp>
      <p:sp>
        <p:nvSpPr>
          <p:cNvPr id="191" name="Google Shape;191;g20f5cc1d26f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Veterans Education benefits advisement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Identifying appropriate chapter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Maximizing benefits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Forecasting time to degree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-US"/>
              <a:t>Conduct Transfer Credit Evaluation and Transfer Credit Summary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Transfer course equivalencies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Non-Degree Studies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Prerequisites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Residency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f679a63ea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Military and Veteran Services Role</a:t>
            </a:r>
            <a:endParaRPr/>
          </a:p>
        </p:txBody>
      </p:sp>
      <p:sp>
        <p:nvSpPr>
          <p:cNvPr id="197" name="Google Shape;197;g20f679a63ea_0_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Access to Slate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Semester Query/Report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Conduct avising with denied applicants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Calendly link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Coordinate Transfer Admissions sessions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Virtual with Undergraduate Admissions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In-person with local NC community colleges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Host on-campus visits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Prospective students and families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Provide a comprehensive website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Include key elements from partners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bccd94e18_2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Pathways to NC State</a:t>
            </a:r>
            <a:endParaRPr/>
          </a:p>
        </p:txBody>
      </p:sp>
      <p:sp>
        <p:nvSpPr>
          <p:cNvPr id="203" name="Google Shape;203;g1fbccd94e18_2_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C3 &amp; C3 Military Connect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Collaborative Pathway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NC Community College System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Pathway Degree Plans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UNC System Schools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Military Marketing Campaign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Complete Prerequisites at Current Institution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 Credit Equivalency database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Change of Academic Major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Additional degree options for non-competitive applicants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Undergraduate Admissions Data</a:t>
            </a:r>
            <a:endParaRPr/>
          </a:p>
        </p:txBody>
      </p:sp>
      <p:sp>
        <p:nvSpPr>
          <p:cNvPr id="209" name="Google Shape;209;p6"/>
          <p:cNvSpPr txBox="1">
            <a:spLocks noGrp="1"/>
          </p:cNvSpPr>
          <p:nvPr>
            <p:ph type="body" idx="4294967295"/>
          </p:nvPr>
        </p:nvSpPr>
        <p:spPr>
          <a:xfrm>
            <a:off x="570000" y="1371350"/>
            <a:ext cx="11052000" cy="498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2000" b="1"/>
              <a:t>Undergraduate Applications - Veteran (2021-2022)</a:t>
            </a:r>
            <a:endParaRPr sz="3700"/>
          </a:p>
        </p:txBody>
      </p:sp>
      <p:graphicFrame>
        <p:nvGraphicFramePr>
          <p:cNvPr id="210" name="Google Shape;210;p6"/>
          <p:cNvGraphicFramePr/>
          <p:nvPr/>
        </p:nvGraphicFramePr>
        <p:xfrm>
          <a:off x="949725" y="176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{5E6629D8-4C43-4236-9C50-0CE3F920DE83}</a:tableStyleId>
              </a:tblPr>
              <a:tblGrid>
                <a:gridCol w="185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3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7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Term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Applied</a:t>
                      </a:r>
                      <a:endParaRPr sz="2000" b="1"/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Admitted</a:t>
                      </a:r>
                      <a:endParaRPr sz="2000" b="1"/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Enrolled</a:t>
                      </a:r>
                      <a:endParaRPr sz="2000" b="1"/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Acceptance Rate</a:t>
                      </a:r>
                      <a:endParaRPr sz="2000" b="1"/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Enrollment Rate</a:t>
                      </a:r>
                      <a:endParaRPr sz="2000" b="1"/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Fall 2021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416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119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53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28.6%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44.5%</a:t>
                      </a:r>
                      <a:endParaRPr sz="2000" b="1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Spring 2022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138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32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21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23.2%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65.6%</a:t>
                      </a:r>
                      <a:endParaRPr sz="2000" b="1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Summer 2022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6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4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4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66.7%</a:t>
                      </a:r>
                      <a:endParaRPr sz="20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/>
                        <a:t>100%</a:t>
                      </a:r>
                      <a:endParaRPr sz="2000" b="1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TOTAL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</a:txBody>
                  <a:tcPr marL="63500" marR="63500" marT="63500" marB="6350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CC0000"/>
                          </a:solidFill>
                        </a:rPr>
                        <a:t>560</a:t>
                      </a:r>
                      <a:endParaRPr sz="2000" b="1">
                        <a:solidFill>
                          <a:srgbClr val="CC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CC0000"/>
                          </a:solidFill>
                        </a:rPr>
                        <a:t>155</a:t>
                      </a:r>
                      <a:endParaRPr sz="2000" b="1">
                        <a:solidFill>
                          <a:srgbClr val="CC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CC0000"/>
                          </a:solidFill>
                        </a:rPr>
                        <a:t>78</a:t>
                      </a:r>
                      <a:endParaRPr sz="2000" b="1">
                        <a:solidFill>
                          <a:srgbClr val="CC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CC0000"/>
                          </a:solidFill>
                        </a:rPr>
                        <a:t>27.67%</a:t>
                      </a:r>
                      <a:endParaRPr sz="2000" b="1">
                        <a:solidFill>
                          <a:srgbClr val="CC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CC0000"/>
                          </a:solidFill>
                        </a:rPr>
                        <a:t>50.32%</a:t>
                      </a:r>
                      <a:endParaRPr sz="2000" b="1">
                        <a:solidFill>
                          <a:srgbClr val="CC0000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f679a63ea_0_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Veteran Data </a:t>
            </a:r>
            <a:endParaRPr/>
          </a:p>
        </p:txBody>
      </p:sp>
      <p:sp>
        <p:nvSpPr>
          <p:cNvPr id="216" name="Google Shape;216;g20f679a63ea_0_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Veteran Transfer Admission Sessions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Virtual: 5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In-Person: 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Pathway Advising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Fall 2022: 31 appointments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15 enrolled in a North Carolina Community College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8 will attend another institution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5 will complete requirements at another institution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3 unknown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Spring 2023: 14 appointments 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10 enrolled in a North Carolina Community College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2 will attend another institution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1 will complete requirements at another institution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1 unknown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f679a63ea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Early Lessons Learned</a:t>
            </a:r>
            <a:endParaRPr/>
          </a:p>
        </p:txBody>
      </p:sp>
      <p:sp>
        <p:nvSpPr>
          <p:cNvPr id="222" name="Google Shape;222;g20f679a63ea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You don’t need a 100% solution to get started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“A good plan violently executed now is better than a perfect plan executed next week” - George S.Patton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Consistent and timely communication is key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WIth both partners and prospective student veterans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Partnerships are vital to the success of this initiative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You will find some are stronger than others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0f679a63ea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Considerations</a:t>
            </a:r>
            <a:endParaRPr/>
          </a:p>
        </p:txBody>
      </p:sp>
      <p:sp>
        <p:nvSpPr>
          <p:cNvPr id="228" name="Google Shape;228;g20f679a63ea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Expand initiative to all military-affiliated students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Spouses and children of veterans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Partnership with Graduate Admissions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Refine current implementations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Create a replicable framework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May have applicability outside of NC State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Incorporate a Peer to Peer Network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Faculty/Staff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SVA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20f5cc1d26f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950" y="376900"/>
            <a:ext cx="10268100" cy="49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Session Roadmap</a:t>
            </a: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body" idx="1"/>
          </p:nvPr>
        </p:nvSpPr>
        <p:spPr>
          <a:xfrm>
            <a:off x="838200" y="1718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Participant Outcomes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Identifying the Need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Introducing the Initiative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Presenting the Partners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Discussing Pathways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Future Direction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Discussion </a:t>
            </a:r>
            <a:endParaRPr/>
          </a:p>
        </p:txBody>
      </p:sp>
      <p:pic>
        <p:nvPicPr>
          <p:cNvPr id="74" name="Google Shape;7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451" y="1718325"/>
            <a:ext cx="5471877" cy="342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</a:pPr>
            <a:r>
              <a:rPr lang="en-US"/>
              <a:t>Thank You</a:t>
            </a:r>
            <a:endParaRPr/>
          </a:p>
        </p:txBody>
      </p:sp>
      <p:pic>
        <p:nvPicPr>
          <p:cNvPr id="239" name="Google Shape;2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00" y="2044725"/>
            <a:ext cx="7152327" cy="44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7751675" y="1950850"/>
            <a:ext cx="41619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Raleway"/>
                <a:ea typeface="Raleway"/>
                <a:cs typeface="Raleway"/>
                <a:sym typeface="Raleway"/>
              </a:rPr>
              <a:t>Discussion &amp; Questions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Raleway"/>
                <a:ea typeface="Raleway"/>
                <a:cs typeface="Raleway"/>
                <a:sym typeface="Raleway"/>
              </a:rPr>
              <a:t>Veterans.ncsu.edu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Raleway"/>
                <a:ea typeface="Raleway"/>
                <a:cs typeface="Raleway"/>
                <a:sym typeface="Raleway"/>
              </a:rPr>
              <a:t>919.515.5041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Raleway"/>
                <a:ea typeface="Raleway"/>
                <a:cs typeface="Raleway"/>
                <a:sym typeface="Raleway"/>
              </a:rPr>
              <a:t>ncstatevets@ncsu.edu 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98815d15a_1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80" name="Google Shape;80;g1898815d15a_1_8"/>
          <p:cNvSpPr txBox="1">
            <a:spLocks noGrp="1"/>
          </p:cNvSpPr>
          <p:nvPr>
            <p:ph type="body" idx="1"/>
          </p:nvPr>
        </p:nvSpPr>
        <p:spPr>
          <a:xfrm>
            <a:off x="838200" y="15468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Participants will be able: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Identify sources of data at their respective institutions  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Identify key campus and community partners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Develop a plan of action appropriate for their institution </a:t>
            </a:r>
            <a:endParaRPr/>
          </a:p>
        </p:txBody>
      </p:sp>
      <p:pic>
        <p:nvPicPr>
          <p:cNvPr id="81" name="Google Shape;81;g1898815d15a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000" y="3549800"/>
            <a:ext cx="7136775" cy="28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dd46d6a5a7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Providing Context</a:t>
            </a:r>
            <a:endParaRPr/>
          </a:p>
        </p:txBody>
      </p:sp>
      <p:sp>
        <p:nvSpPr>
          <p:cNvPr id="87" name="Google Shape;87;g1dd46d6a5a7_0_0"/>
          <p:cNvSpPr txBox="1">
            <a:spLocks noGrp="1"/>
          </p:cNvSpPr>
          <p:nvPr>
            <p:ph type="body" idx="1"/>
          </p:nvPr>
        </p:nvSpPr>
        <p:spPr>
          <a:xfrm>
            <a:off x="693850" y="1393900"/>
            <a:ext cx="11039700" cy="47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8258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-US" sz="3129"/>
              <a:t>NC State University</a:t>
            </a:r>
            <a:endParaRPr sz="3129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Large Tier I research campus with 12 colleges</a:t>
            </a:r>
            <a:endParaRPr sz="2862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Flagship STEM Institution of the UNC System</a:t>
            </a:r>
            <a:endParaRPr sz="2862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37,000 students and 9,000 employees</a:t>
            </a:r>
            <a:endParaRPr sz="2862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2,400 military-connected students </a:t>
            </a:r>
            <a:endParaRPr sz="2862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MVS &amp; Veterans Education Co-located on campus</a:t>
            </a:r>
            <a:endParaRPr sz="2862"/>
          </a:p>
          <a:p>
            <a:pPr marL="914400" lvl="1" indent="-3399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042"/>
              <a:buChar char="❏"/>
            </a:pPr>
            <a:r>
              <a:rPr lang="en-US" sz="2862"/>
              <a:t>Staffing framework</a:t>
            </a:r>
            <a:endParaRPr sz="2862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marL="457200" lvl="0" indent="-38258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-US" sz="3129"/>
              <a:t>Proximity to military installations</a:t>
            </a:r>
            <a:endParaRPr sz="3129"/>
          </a:p>
          <a:p>
            <a:pPr marL="914400" lvl="1" indent="-3409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180"/>
              <a:buChar char="❏"/>
            </a:pPr>
            <a:r>
              <a:rPr lang="en-US" sz="2881"/>
              <a:t>Fort Bragg </a:t>
            </a:r>
            <a:endParaRPr sz="2881"/>
          </a:p>
          <a:p>
            <a:pPr marL="914400" lvl="1" indent="-3409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180"/>
              <a:buChar char="❏"/>
            </a:pPr>
            <a:r>
              <a:rPr lang="en-US" sz="2881"/>
              <a:t>USMC Base Camp Lejeune</a:t>
            </a:r>
            <a:endParaRPr sz="2881"/>
          </a:p>
          <a:p>
            <a:pPr marL="914400" lvl="1" indent="-3409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180"/>
              <a:buChar char="❏"/>
            </a:pPr>
            <a:r>
              <a:rPr lang="en-US" sz="2881"/>
              <a:t>Seymour Johnson Air Force Base </a:t>
            </a:r>
            <a:endParaRPr sz="2881"/>
          </a:p>
          <a:p>
            <a:pPr marL="914400" lvl="1" indent="-3409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180"/>
              <a:buChar char="❏"/>
            </a:pPr>
            <a:r>
              <a:rPr lang="en-US" sz="2881"/>
              <a:t>USMC Cherry Point</a:t>
            </a:r>
            <a:endParaRPr sz="2881"/>
          </a:p>
          <a:p>
            <a:pPr marL="914400" lvl="1" indent="-3409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180"/>
              <a:buChar char="❏"/>
            </a:pPr>
            <a:r>
              <a:rPr lang="en-US" sz="2881"/>
              <a:t>USCG Air Station Elizabeth City </a:t>
            </a:r>
            <a:endParaRPr sz="288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dd46d6a5a7_0_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Veteran Presence in North Carolina</a:t>
            </a:r>
            <a:endParaRPr/>
          </a:p>
        </p:txBody>
      </p:sp>
      <p:sp>
        <p:nvSpPr>
          <p:cNvPr id="93" name="Google Shape;93;g1dd46d6a5a7_0_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>
                <a:latin typeface="Raleway Light"/>
                <a:ea typeface="Raleway Light"/>
                <a:cs typeface="Raleway Light"/>
                <a:sym typeface="Raleway Light"/>
              </a:rPr>
              <a:t>659,584 veterans call North Carolina home as of 2020 (7</a:t>
            </a:r>
            <a:r>
              <a:rPr lang="en-US" sz="2400" baseline="30000">
                <a:latin typeface="Raleway Light"/>
                <a:ea typeface="Raleway Light"/>
                <a:cs typeface="Raleway Light"/>
                <a:sym typeface="Raleway Light"/>
              </a:rPr>
              <a:t>th</a:t>
            </a:r>
            <a:r>
              <a:rPr lang="en-US" sz="2400">
                <a:latin typeface="Raleway Light"/>
                <a:ea typeface="Raleway Light"/>
                <a:cs typeface="Raleway Light"/>
                <a:sym typeface="Raleway Light"/>
              </a:rPr>
              <a:t> in the nation)</a:t>
            </a: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Raleway Light"/>
              <a:buChar char="❏"/>
            </a:pPr>
            <a:r>
              <a:rPr lang="en-US" sz="2400">
                <a:latin typeface="Raleway Light"/>
                <a:ea typeface="Raleway Light"/>
                <a:cs typeface="Raleway Light"/>
                <a:sym typeface="Raleway Light"/>
              </a:rPr>
              <a:t>7.9% of the state’s population served in the military (6.9% nationwide)</a:t>
            </a: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Raleway"/>
              <a:buChar char="❏"/>
            </a:pPr>
            <a:r>
              <a:rPr lang="en-US" sz="2400">
                <a:latin typeface="Raleway Light"/>
                <a:ea typeface="Raleway Light"/>
                <a:cs typeface="Raleway Light"/>
                <a:sym typeface="Raleway Light"/>
              </a:rPr>
              <a:t>59,109 live in Wake County</a:t>
            </a: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latin typeface="Raleway Light"/>
                <a:ea typeface="Raleway Light"/>
                <a:cs typeface="Raleway Light"/>
                <a:sym typeface="Raleway Light"/>
              </a:rPr>
              <a:t>Source: www.veteransdata.info</a:t>
            </a:r>
            <a:endParaRPr sz="12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94" name="Google Shape;94;g1dd46d6a5a7_0_23" descr="http://www.ncmilitary.org/sites/default/files/Final%20Map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2950" y="2918775"/>
            <a:ext cx="8487526" cy="34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dd46d6a5a7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Identifying The Need</a:t>
            </a:r>
            <a:endParaRPr/>
          </a:p>
        </p:txBody>
      </p:sp>
      <p:pic>
        <p:nvPicPr>
          <p:cNvPr id="100" name="Google Shape;100;g1dd46d6a5a7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275" y="1584025"/>
            <a:ext cx="7629024" cy="47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dd46d6a5a7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369"/>
              </a:buClr>
              <a:buSzPts val="4400"/>
              <a:buFont typeface="Raleway"/>
              <a:buNone/>
            </a:pPr>
            <a:r>
              <a:rPr lang="en-US"/>
              <a:t>Challenges for Prospective Students</a:t>
            </a:r>
            <a:endParaRPr/>
          </a:p>
        </p:txBody>
      </p:sp>
      <p:sp>
        <p:nvSpPr>
          <p:cNvPr id="106" name="Google Shape;106;g1dd46d6a5a7_0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Unfamiliar with the admissions process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First year versus transfer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Competitive applicant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Admissions deadlines and expectations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Residency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Application fees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College Credit for military service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1dd46d6a5a7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25" y="115250"/>
            <a:ext cx="9850251" cy="63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Microsoft Office PowerPoint</Application>
  <PresentationFormat>Widescreen</PresentationFormat>
  <Paragraphs>257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Raleway Light</vt:lpstr>
      <vt:lpstr>Calibri</vt:lpstr>
      <vt:lpstr>Arial</vt:lpstr>
      <vt:lpstr>Raleway</vt:lpstr>
      <vt:lpstr>Office Theme</vt:lpstr>
      <vt:lpstr>The Strength of the Pack: A Collaborative Approach to Increasing Veteran Enrollment</vt:lpstr>
      <vt:lpstr>Presenters</vt:lpstr>
      <vt:lpstr>Session Roadmap</vt:lpstr>
      <vt:lpstr>Learning Objectives</vt:lpstr>
      <vt:lpstr>Providing Context</vt:lpstr>
      <vt:lpstr>Veteran Presence in North Carolina</vt:lpstr>
      <vt:lpstr>Identifying The Need</vt:lpstr>
      <vt:lpstr>Challenges for Prospective Students</vt:lpstr>
      <vt:lpstr>PowerPoint Presentation</vt:lpstr>
      <vt:lpstr>Peer Institution Figures for Comparison</vt:lpstr>
      <vt:lpstr>The Plan  </vt:lpstr>
      <vt:lpstr>Military Academic Pathways Program (MAPP)</vt:lpstr>
      <vt:lpstr>Key Components of MAPP</vt:lpstr>
      <vt:lpstr>Military Academic Pathways Program (MAPP)</vt:lpstr>
      <vt:lpstr>The Key Players </vt:lpstr>
      <vt:lpstr>Undergraduate Admissions Role</vt:lpstr>
      <vt:lpstr>Undergraduate Admissions Role</vt:lpstr>
      <vt:lpstr>Communication Plan</vt:lpstr>
      <vt:lpstr>Initial Communication Upon Submitted App</vt:lpstr>
      <vt:lpstr>Communication Upon Admission</vt:lpstr>
      <vt:lpstr>Communication Upon Denial</vt:lpstr>
      <vt:lpstr>Registration and Records Role</vt:lpstr>
      <vt:lpstr>Military and Veteran Services Role</vt:lpstr>
      <vt:lpstr>Pathways to NC State</vt:lpstr>
      <vt:lpstr>Undergraduate Admissions Data</vt:lpstr>
      <vt:lpstr>Veteran Data </vt:lpstr>
      <vt:lpstr>Early Lessons Learned</vt:lpstr>
      <vt:lpstr>Future Considerations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Strength of the Pack: A Collaborative Approach to Increasing Veteran Enrollment</dc:title>
  <dc:creator>Ashley Krumwiede</dc:creator>
  <cp:lastModifiedBy>Nick Drake</cp:lastModifiedBy>
  <cp:revision>1</cp:revision>
  <dcterms:created xsi:type="dcterms:W3CDTF">2022-10-03T17:51:41Z</dcterms:created>
  <dcterms:modified xsi:type="dcterms:W3CDTF">2023-02-21T15:07:57Z</dcterms:modified>
</cp:coreProperties>
</file>