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6060"/>
    <a:srgbClr val="E31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17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3FD4BC-4E82-4D69-88AB-93477AFC1C5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3667E1D-CE91-449F-A0D9-4FA9838EC1D5}">
      <dgm:prSet/>
      <dgm:spPr/>
      <dgm:t>
        <a:bodyPr/>
        <a:lstStyle/>
        <a:p>
          <a:r>
            <a:rPr lang="en-US"/>
            <a:t>Continuous improvement</a:t>
          </a:r>
        </a:p>
      </dgm:t>
    </dgm:pt>
    <dgm:pt modelId="{BFE35785-220A-44F2-81A8-3A94482750B1}" type="parTrans" cxnId="{C9B87288-2341-4878-B060-131E43FF2B0E}">
      <dgm:prSet/>
      <dgm:spPr/>
      <dgm:t>
        <a:bodyPr/>
        <a:lstStyle/>
        <a:p>
          <a:endParaRPr lang="en-US"/>
        </a:p>
      </dgm:t>
    </dgm:pt>
    <dgm:pt modelId="{CDCA326A-4623-4228-949A-0C588B6B67E8}" type="sibTrans" cxnId="{C9B87288-2341-4878-B060-131E43FF2B0E}">
      <dgm:prSet/>
      <dgm:spPr/>
      <dgm:t>
        <a:bodyPr/>
        <a:lstStyle/>
        <a:p>
          <a:endParaRPr lang="en-US"/>
        </a:p>
      </dgm:t>
    </dgm:pt>
    <dgm:pt modelId="{8BD45828-258A-475E-95A6-E766889E0971}">
      <dgm:prSet/>
      <dgm:spPr/>
      <dgm:t>
        <a:bodyPr/>
        <a:lstStyle/>
        <a:p>
          <a:r>
            <a:rPr lang="en-US"/>
            <a:t>Accreditation</a:t>
          </a:r>
        </a:p>
      </dgm:t>
    </dgm:pt>
    <dgm:pt modelId="{C9B45BCB-AF36-46DC-B527-7FAFCAE88FD9}" type="parTrans" cxnId="{B5223C4C-6818-4AAA-A5C8-F16059DC7F11}">
      <dgm:prSet/>
      <dgm:spPr/>
      <dgm:t>
        <a:bodyPr/>
        <a:lstStyle/>
        <a:p>
          <a:endParaRPr lang="en-US"/>
        </a:p>
      </dgm:t>
    </dgm:pt>
    <dgm:pt modelId="{C40D2F90-26CF-4E41-92E2-A77ECE3C27F7}" type="sibTrans" cxnId="{B5223C4C-6818-4AAA-A5C8-F16059DC7F11}">
      <dgm:prSet/>
      <dgm:spPr/>
      <dgm:t>
        <a:bodyPr/>
        <a:lstStyle/>
        <a:p>
          <a:endParaRPr lang="en-US"/>
        </a:p>
      </dgm:t>
    </dgm:pt>
    <dgm:pt modelId="{B5BF2D9F-BAEF-4D7D-B932-D32AF8070D94}">
      <dgm:prSet/>
      <dgm:spPr/>
      <dgm:t>
        <a:bodyPr/>
        <a:lstStyle/>
        <a:p>
          <a:r>
            <a:rPr lang="en-US"/>
            <a:t>Funding</a:t>
          </a:r>
        </a:p>
      </dgm:t>
    </dgm:pt>
    <dgm:pt modelId="{E6CD8743-E766-42F1-BD14-490CFDA9F6E8}" type="parTrans" cxnId="{18073E3E-1F1F-4A32-99A7-21F6F89B99EA}">
      <dgm:prSet/>
      <dgm:spPr/>
      <dgm:t>
        <a:bodyPr/>
        <a:lstStyle/>
        <a:p>
          <a:endParaRPr lang="en-US"/>
        </a:p>
      </dgm:t>
    </dgm:pt>
    <dgm:pt modelId="{BAB145FE-430C-4452-B3F3-5856F5D4312C}" type="sibTrans" cxnId="{18073E3E-1F1F-4A32-99A7-21F6F89B99EA}">
      <dgm:prSet/>
      <dgm:spPr/>
      <dgm:t>
        <a:bodyPr/>
        <a:lstStyle/>
        <a:p>
          <a:endParaRPr lang="en-US"/>
        </a:p>
      </dgm:t>
    </dgm:pt>
    <dgm:pt modelId="{933324BD-EA38-4141-924F-21C04FF03CBC}">
      <dgm:prSet/>
      <dgm:spPr/>
      <dgm:t>
        <a:bodyPr/>
        <a:lstStyle/>
        <a:p>
          <a:r>
            <a:rPr lang="en-US"/>
            <a:t>Use case</a:t>
          </a:r>
        </a:p>
      </dgm:t>
    </dgm:pt>
    <dgm:pt modelId="{E2388530-0887-44FC-8ECE-F3F86E33BC18}" type="parTrans" cxnId="{8E8F0831-9C8E-4A9E-9284-6391A4CD2EFE}">
      <dgm:prSet/>
      <dgm:spPr/>
      <dgm:t>
        <a:bodyPr/>
        <a:lstStyle/>
        <a:p>
          <a:endParaRPr lang="en-US"/>
        </a:p>
      </dgm:t>
    </dgm:pt>
    <dgm:pt modelId="{4E878215-9FA8-4B1B-B963-9B5839D234C4}" type="sibTrans" cxnId="{8E8F0831-9C8E-4A9E-9284-6391A4CD2EFE}">
      <dgm:prSet/>
      <dgm:spPr/>
      <dgm:t>
        <a:bodyPr/>
        <a:lstStyle/>
        <a:p>
          <a:endParaRPr lang="en-US"/>
        </a:p>
      </dgm:t>
    </dgm:pt>
    <dgm:pt modelId="{A854D9BF-8EFD-431F-B98A-FBAF1A5C7229}">
      <dgm:prSet/>
      <dgm:spPr/>
      <dgm:t>
        <a:bodyPr/>
        <a:lstStyle/>
        <a:p>
          <a:r>
            <a:rPr lang="en-US"/>
            <a:t>Needs analysis</a:t>
          </a:r>
        </a:p>
      </dgm:t>
    </dgm:pt>
    <dgm:pt modelId="{1BF1EA29-12AB-41D8-A2EC-CFE820D66E85}" type="parTrans" cxnId="{1001CDA4-12ED-45EE-B512-8622F62B41FD}">
      <dgm:prSet/>
      <dgm:spPr/>
      <dgm:t>
        <a:bodyPr/>
        <a:lstStyle/>
        <a:p>
          <a:endParaRPr lang="en-US"/>
        </a:p>
      </dgm:t>
    </dgm:pt>
    <dgm:pt modelId="{3DF492F4-D6EF-4C47-AA94-C8E9BA51F433}" type="sibTrans" cxnId="{1001CDA4-12ED-45EE-B512-8622F62B41FD}">
      <dgm:prSet/>
      <dgm:spPr/>
      <dgm:t>
        <a:bodyPr/>
        <a:lstStyle/>
        <a:p>
          <a:endParaRPr lang="en-US"/>
        </a:p>
      </dgm:t>
    </dgm:pt>
    <dgm:pt modelId="{6C0C8962-A072-463B-B9E7-4D8E258AD516}">
      <dgm:prSet/>
      <dgm:spPr/>
      <dgm:t>
        <a:bodyPr/>
        <a:lstStyle/>
        <a:p>
          <a:r>
            <a:rPr lang="en-US"/>
            <a:t>Data for stakeholders</a:t>
          </a:r>
        </a:p>
      </dgm:t>
    </dgm:pt>
    <dgm:pt modelId="{C5A505CF-74B8-44EF-B8B4-1376BFF45CB0}" type="parTrans" cxnId="{939BA5A8-D9F8-4103-A9AD-17BED0B2FDDD}">
      <dgm:prSet/>
      <dgm:spPr/>
      <dgm:t>
        <a:bodyPr/>
        <a:lstStyle/>
        <a:p>
          <a:endParaRPr lang="en-US"/>
        </a:p>
      </dgm:t>
    </dgm:pt>
    <dgm:pt modelId="{1D021FE6-C950-45ED-91E1-A29471A2B4C8}" type="sibTrans" cxnId="{939BA5A8-D9F8-4103-A9AD-17BED0B2FDDD}">
      <dgm:prSet/>
      <dgm:spPr/>
      <dgm:t>
        <a:bodyPr/>
        <a:lstStyle/>
        <a:p>
          <a:endParaRPr lang="en-US"/>
        </a:p>
      </dgm:t>
    </dgm:pt>
    <dgm:pt modelId="{1113A30C-F485-4B26-9207-FC862218C8A4}" type="pres">
      <dgm:prSet presAssocID="{C73FD4BC-4E82-4D69-88AB-93477AFC1C5E}" presName="diagram" presStyleCnt="0">
        <dgm:presLayoutVars>
          <dgm:dir/>
          <dgm:resizeHandles val="exact"/>
        </dgm:presLayoutVars>
      </dgm:prSet>
      <dgm:spPr/>
    </dgm:pt>
    <dgm:pt modelId="{01C3A725-8411-4F05-BC01-391E9EDE2CDF}" type="pres">
      <dgm:prSet presAssocID="{63667E1D-CE91-449F-A0D9-4FA9838EC1D5}" presName="node" presStyleLbl="node1" presStyleIdx="0" presStyleCnt="6">
        <dgm:presLayoutVars>
          <dgm:bulletEnabled val="1"/>
        </dgm:presLayoutVars>
      </dgm:prSet>
      <dgm:spPr/>
    </dgm:pt>
    <dgm:pt modelId="{D649C31D-F06F-4442-8607-A78A8F516931}" type="pres">
      <dgm:prSet presAssocID="{CDCA326A-4623-4228-949A-0C588B6B67E8}" presName="sibTrans" presStyleCnt="0"/>
      <dgm:spPr/>
    </dgm:pt>
    <dgm:pt modelId="{0AE06926-762D-47CD-A6F3-D26A6AC9395D}" type="pres">
      <dgm:prSet presAssocID="{8BD45828-258A-475E-95A6-E766889E0971}" presName="node" presStyleLbl="node1" presStyleIdx="1" presStyleCnt="6">
        <dgm:presLayoutVars>
          <dgm:bulletEnabled val="1"/>
        </dgm:presLayoutVars>
      </dgm:prSet>
      <dgm:spPr/>
    </dgm:pt>
    <dgm:pt modelId="{C15A433F-DB5C-4E78-B2AA-FC84A3B5BB9B}" type="pres">
      <dgm:prSet presAssocID="{C40D2F90-26CF-4E41-92E2-A77ECE3C27F7}" presName="sibTrans" presStyleCnt="0"/>
      <dgm:spPr/>
    </dgm:pt>
    <dgm:pt modelId="{A749EC98-0B7D-4523-8765-BDEAD35FE5E4}" type="pres">
      <dgm:prSet presAssocID="{B5BF2D9F-BAEF-4D7D-B932-D32AF8070D94}" presName="node" presStyleLbl="node1" presStyleIdx="2" presStyleCnt="6">
        <dgm:presLayoutVars>
          <dgm:bulletEnabled val="1"/>
        </dgm:presLayoutVars>
      </dgm:prSet>
      <dgm:spPr/>
    </dgm:pt>
    <dgm:pt modelId="{8D9D0ABF-A384-4A78-BE4F-965CA4E4145C}" type="pres">
      <dgm:prSet presAssocID="{BAB145FE-430C-4452-B3F3-5856F5D4312C}" presName="sibTrans" presStyleCnt="0"/>
      <dgm:spPr/>
    </dgm:pt>
    <dgm:pt modelId="{FEC117FC-8FF6-4086-A084-2E9DA2E80580}" type="pres">
      <dgm:prSet presAssocID="{933324BD-EA38-4141-924F-21C04FF03CBC}" presName="node" presStyleLbl="node1" presStyleIdx="3" presStyleCnt="6">
        <dgm:presLayoutVars>
          <dgm:bulletEnabled val="1"/>
        </dgm:presLayoutVars>
      </dgm:prSet>
      <dgm:spPr/>
    </dgm:pt>
    <dgm:pt modelId="{9A871056-5792-449F-9AC4-9DEAB0FB5F3A}" type="pres">
      <dgm:prSet presAssocID="{4E878215-9FA8-4B1B-B963-9B5839D234C4}" presName="sibTrans" presStyleCnt="0"/>
      <dgm:spPr/>
    </dgm:pt>
    <dgm:pt modelId="{E2F13DB8-0902-4248-9FB6-65DF179D5183}" type="pres">
      <dgm:prSet presAssocID="{A854D9BF-8EFD-431F-B98A-FBAF1A5C7229}" presName="node" presStyleLbl="node1" presStyleIdx="4" presStyleCnt="6">
        <dgm:presLayoutVars>
          <dgm:bulletEnabled val="1"/>
        </dgm:presLayoutVars>
      </dgm:prSet>
      <dgm:spPr/>
    </dgm:pt>
    <dgm:pt modelId="{8FDB9822-97A8-4D80-9221-FB6527E981A7}" type="pres">
      <dgm:prSet presAssocID="{3DF492F4-D6EF-4C47-AA94-C8E9BA51F433}" presName="sibTrans" presStyleCnt="0"/>
      <dgm:spPr/>
    </dgm:pt>
    <dgm:pt modelId="{422DD96D-662C-4B1F-9EC5-6ADA56FB0076}" type="pres">
      <dgm:prSet presAssocID="{6C0C8962-A072-463B-B9E7-4D8E258AD516}" presName="node" presStyleLbl="node1" presStyleIdx="5" presStyleCnt="6">
        <dgm:presLayoutVars>
          <dgm:bulletEnabled val="1"/>
        </dgm:presLayoutVars>
      </dgm:prSet>
      <dgm:spPr/>
    </dgm:pt>
  </dgm:ptLst>
  <dgm:cxnLst>
    <dgm:cxn modelId="{8E8F0831-9C8E-4A9E-9284-6391A4CD2EFE}" srcId="{C73FD4BC-4E82-4D69-88AB-93477AFC1C5E}" destId="{933324BD-EA38-4141-924F-21C04FF03CBC}" srcOrd="3" destOrd="0" parTransId="{E2388530-0887-44FC-8ECE-F3F86E33BC18}" sibTransId="{4E878215-9FA8-4B1B-B963-9B5839D234C4}"/>
    <dgm:cxn modelId="{18073E3E-1F1F-4A32-99A7-21F6F89B99EA}" srcId="{C73FD4BC-4E82-4D69-88AB-93477AFC1C5E}" destId="{B5BF2D9F-BAEF-4D7D-B932-D32AF8070D94}" srcOrd="2" destOrd="0" parTransId="{E6CD8743-E766-42F1-BD14-490CFDA9F6E8}" sibTransId="{BAB145FE-430C-4452-B3F3-5856F5D4312C}"/>
    <dgm:cxn modelId="{EE2F9E40-D222-4479-A9C0-84FB84B7DC3E}" type="presOf" srcId="{933324BD-EA38-4141-924F-21C04FF03CBC}" destId="{FEC117FC-8FF6-4086-A084-2E9DA2E80580}" srcOrd="0" destOrd="0" presId="urn:microsoft.com/office/officeart/2005/8/layout/default"/>
    <dgm:cxn modelId="{B5223C4C-6818-4AAA-A5C8-F16059DC7F11}" srcId="{C73FD4BC-4E82-4D69-88AB-93477AFC1C5E}" destId="{8BD45828-258A-475E-95A6-E766889E0971}" srcOrd="1" destOrd="0" parTransId="{C9B45BCB-AF36-46DC-B527-7FAFCAE88FD9}" sibTransId="{C40D2F90-26CF-4E41-92E2-A77ECE3C27F7}"/>
    <dgm:cxn modelId="{3205A96C-2AB7-4C9E-A96C-D52E3B43DB97}" type="presOf" srcId="{A854D9BF-8EFD-431F-B98A-FBAF1A5C7229}" destId="{E2F13DB8-0902-4248-9FB6-65DF179D5183}" srcOrd="0" destOrd="0" presId="urn:microsoft.com/office/officeart/2005/8/layout/default"/>
    <dgm:cxn modelId="{83A98055-D566-4023-9511-B74D7DC59C14}" type="presOf" srcId="{C73FD4BC-4E82-4D69-88AB-93477AFC1C5E}" destId="{1113A30C-F485-4B26-9207-FC862218C8A4}" srcOrd="0" destOrd="0" presId="urn:microsoft.com/office/officeart/2005/8/layout/default"/>
    <dgm:cxn modelId="{C9B87288-2341-4878-B060-131E43FF2B0E}" srcId="{C73FD4BC-4E82-4D69-88AB-93477AFC1C5E}" destId="{63667E1D-CE91-449F-A0D9-4FA9838EC1D5}" srcOrd="0" destOrd="0" parTransId="{BFE35785-220A-44F2-81A8-3A94482750B1}" sibTransId="{CDCA326A-4623-4228-949A-0C588B6B67E8}"/>
    <dgm:cxn modelId="{DF3B7293-CAC7-4D53-A2CE-D5EBEA7EBBE7}" type="presOf" srcId="{8BD45828-258A-475E-95A6-E766889E0971}" destId="{0AE06926-762D-47CD-A6F3-D26A6AC9395D}" srcOrd="0" destOrd="0" presId="urn:microsoft.com/office/officeart/2005/8/layout/default"/>
    <dgm:cxn modelId="{1001CDA4-12ED-45EE-B512-8622F62B41FD}" srcId="{C73FD4BC-4E82-4D69-88AB-93477AFC1C5E}" destId="{A854D9BF-8EFD-431F-B98A-FBAF1A5C7229}" srcOrd="4" destOrd="0" parTransId="{1BF1EA29-12AB-41D8-A2EC-CFE820D66E85}" sibTransId="{3DF492F4-D6EF-4C47-AA94-C8E9BA51F433}"/>
    <dgm:cxn modelId="{939BA5A8-D9F8-4103-A9AD-17BED0B2FDDD}" srcId="{C73FD4BC-4E82-4D69-88AB-93477AFC1C5E}" destId="{6C0C8962-A072-463B-B9E7-4D8E258AD516}" srcOrd="5" destOrd="0" parTransId="{C5A505CF-74B8-44EF-B8B4-1376BFF45CB0}" sibTransId="{1D021FE6-C950-45ED-91E1-A29471A2B4C8}"/>
    <dgm:cxn modelId="{0C02D1CE-1436-4A17-BCAD-0B7A1633F422}" type="presOf" srcId="{6C0C8962-A072-463B-B9E7-4D8E258AD516}" destId="{422DD96D-662C-4B1F-9EC5-6ADA56FB0076}" srcOrd="0" destOrd="0" presId="urn:microsoft.com/office/officeart/2005/8/layout/default"/>
    <dgm:cxn modelId="{6DD76BD7-5FAD-45F1-89E4-9CBD7938BA84}" type="presOf" srcId="{63667E1D-CE91-449F-A0D9-4FA9838EC1D5}" destId="{01C3A725-8411-4F05-BC01-391E9EDE2CDF}" srcOrd="0" destOrd="0" presId="urn:microsoft.com/office/officeart/2005/8/layout/default"/>
    <dgm:cxn modelId="{DE9F26E4-20D7-4B16-8900-FB87DF071E9F}" type="presOf" srcId="{B5BF2D9F-BAEF-4D7D-B932-D32AF8070D94}" destId="{A749EC98-0B7D-4523-8765-BDEAD35FE5E4}" srcOrd="0" destOrd="0" presId="urn:microsoft.com/office/officeart/2005/8/layout/default"/>
    <dgm:cxn modelId="{2F95BC2A-7646-4FF9-AD24-0E70D5EF474A}" type="presParOf" srcId="{1113A30C-F485-4B26-9207-FC862218C8A4}" destId="{01C3A725-8411-4F05-BC01-391E9EDE2CDF}" srcOrd="0" destOrd="0" presId="urn:microsoft.com/office/officeart/2005/8/layout/default"/>
    <dgm:cxn modelId="{4D5641E7-574E-4BCD-B205-B7CFE988192C}" type="presParOf" srcId="{1113A30C-F485-4B26-9207-FC862218C8A4}" destId="{D649C31D-F06F-4442-8607-A78A8F516931}" srcOrd="1" destOrd="0" presId="urn:microsoft.com/office/officeart/2005/8/layout/default"/>
    <dgm:cxn modelId="{2D049303-EC20-4B5F-8E30-23A2325D9874}" type="presParOf" srcId="{1113A30C-F485-4B26-9207-FC862218C8A4}" destId="{0AE06926-762D-47CD-A6F3-D26A6AC9395D}" srcOrd="2" destOrd="0" presId="urn:microsoft.com/office/officeart/2005/8/layout/default"/>
    <dgm:cxn modelId="{94D2FE38-6768-441D-87E9-537B125A5734}" type="presParOf" srcId="{1113A30C-F485-4B26-9207-FC862218C8A4}" destId="{C15A433F-DB5C-4E78-B2AA-FC84A3B5BB9B}" srcOrd="3" destOrd="0" presId="urn:microsoft.com/office/officeart/2005/8/layout/default"/>
    <dgm:cxn modelId="{B3838C19-E3F0-4198-BB2E-64081835D16E}" type="presParOf" srcId="{1113A30C-F485-4B26-9207-FC862218C8A4}" destId="{A749EC98-0B7D-4523-8765-BDEAD35FE5E4}" srcOrd="4" destOrd="0" presId="urn:microsoft.com/office/officeart/2005/8/layout/default"/>
    <dgm:cxn modelId="{4C985A0E-7667-4B0A-8579-E995B7EC64D6}" type="presParOf" srcId="{1113A30C-F485-4B26-9207-FC862218C8A4}" destId="{8D9D0ABF-A384-4A78-BE4F-965CA4E4145C}" srcOrd="5" destOrd="0" presId="urn:microsoft.com/office/officeart/2005/8/layout/default"/>
    <dgm:cxn modelId="{2799B65F-3A42-4E00-AF0B-E95C6B1AC4D0}" type="presParOf" srcId="{1113A30C-F485-4B26-9207-FC862218C8A4}" destId="{FEC117FC-8FF6-4086-A084-2E9DA2E80580}" srcOrd="6" destOrd="0" presId="urn:microsoft.com/office/officeart/2005/8/layout/default"/>
    <dgm:cxn modelId="{9A686F2F-0E16-4C2E-8497-AEDEF9E7A7E2}" type="presParOf" srcId="{1113A30C-F485-4B26-9207-FC862218C8A4}" destId="{9A871056-5792-449F-9AC4-9DEAB0FB5F3A}" srcOrd="7" destOrd="0" presId="urn:microsoft.com/office/officeart/2005/8/layout/default"/>
    <dgm:cxn modelId="{AAC7C29F-5470-40F7-A2AA-D0E23973E3DD}" type="presParOf" srcId="{1113A30C-F485-4B26-9207-FC862218C8A4}" destId="{E2F13DB8-0902-4248-9FB6-65DF179D5183}" srcOrd="8" destOrd="0" presId="urn:microsoft.com/office/officeart/2005/8/layout/default"/>
    <dgm:cxn modelId="{8BFFBD17-78C7-4B74-8C58-C11E41C7C7F5}" type="presParOf" srcId="{1113A30C-F485-4B26-9207-FC862218C8A4}" destId="{8FDB9822-97A8-4D80-9221-FB6527E981A7}" srcOrd="9" destOrd="0" presId="urn:microsoft.com/office/officeart/2005/8/layout/default"/>
    <dgm:cxn modelId="{95123A7C-DDA0-4542-9733-114B32A453C7}" type="presParOf" srcId="{1113A30C-F485-4B26-9207-FC862218C8A4}" destId="{422DD96D-662C-4B1F-9EC5-6ADA56FB007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D47D14-8015-4E29-AFE5-F3F3AC6A9056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5BF204-AD25-4B84-BF55-E40AFD7CB474}">
      <dgm:prSet phldrT="[Text]"/>
      <dgm:spPr/>
      <dgm:t>
        <a:bodyPr/>
        <a:lstStyle/>
        <a:p>
          <a:r>
            <a:rPr lang="en-US" dirty="0"/>
            <a:t>Mission</a:t>
          </a:r>
        </a:p>
      </dgm:t>
    </dgm:pt>
    <dgm:pt modelId="{22AB5B55-F57B-458C-9F3F-EAC57146D006}" type="parTrans" cxnId="{78A6627A-E897-47B5-8C44-D15C016C0B4D}">
      <dgm:prSet/>
      <dgm:spPr/>
      <dgm:t>
        <a:bodyPr/>
        <a:lstStyle/>
        <a:p>
          <a:endParaRPr lang="en-US"/>
        </a:p>
      </dgm:t>
    </dgm:pt>
    <dgm:pt modelId="{29014150-CEC1-4398-900F-B54EC2DA4773}" type="sibTrans" cxnId="{78A6627A-E897-47B5-8C44-D15C016C0B4D}">
      <dgm:prSet/>
      <dgm:spPr/>
      <dgm:t>
        <a:bodyPr/>
        <a:lstStyle/>
        <a:p>
          <a:endParaRPr lang="en-US"/>
        </a:p>
      </dgm:t>
    </dgm:pt>
    <dgm:pt modelId="{10C236A8-6DE2-41BF-AB7C-03738164F51A}">
      <dgm:prSet phldrT="[Text]"/>
      <dgm:spPr/>
      <dgm:t>
        <a:bodyPr/>
        <a:lstStyle/>
        <a:p>
          <a:r>
            <a:rPr lang="en-US" dirty="0"/>
            <a:t>Make sure that your  mission is aligned with your institutional mission and strategic plan.</a:t>
          </a:r>
        </a:p>
      </dgm:t>
    </dgm:pt>
    <dgm:pt modelId="{AC42088B-97F0-4235-A4C7-C9218BF550D1}" type="parTrans" cxnId="{182AFA43-0696-4653-AF14-F7AE88CF3C1D}">
      <dgm:prSet/>
      <dgm:spPr/>
      <dgm:t>
        <a:bodyPr/>
        <a:lstStyle/>
        <a:p>
          <a:endParaRPr lang="en-US"/>
        </a:p>
      </dgm:t>
    </dgm:pt>
    <dgm:pt modelId="{081A8A9C-932A-4DBF-9081-4C13D8F7E79F}" type="sibTrans" cxnId="{182AFA43-0696-4653-AF14-F7AE88CF3C1D}">
      <dgm:prSet/>
      <dgm:spPr/>
      <dgm:t>
        <a:bodyPr/>
        <a:lstStyle/>
        <a:p>
          <a:endParaRPr lang="en-US"/>
        </a:p>
      </dgm:t>
    </dgm:pt>
    <dgm:pt modelId="{70B7A213-02E1-4A96-8701-85C437819CDE}">
      <dgm:prSet phldrT="[Text]"/>
      <dgm:spPr/>
      <dgm:t>
        <a:bodyPr/>
        <a:lstStyle/>
        <a:p>
          <a:r>
            <a:rPr lang="en-US" dirty="0"/>
            <a:t>Outcomes</a:t>
          </a:r>
        </a:p>
      </dgm:t>
    </dgm:pt>
    <dgm:pt modelId="{3A2E36A5-0D13-42FB-8858-244E18DE34C0}" type="parTrans" cxnId="{75D06594-E3EE-4967-82E5-04D6BFA3EDCD}">
      <dgm:prSet/>
      <dgm:spPr/>
      <dgm:t>
        <a:bodyPr/>
        <a:lstStyle/>
        <a:p>
          <a:endParaRPr lang="en-US"/>
        </a:p>
      </dgm:t>
    </dgm:pt>
    <dgm:pt modelId="{0A23350B-14B4-4F65-8F20-0B956C17DA07}" type="sibTrans" cxnId="{75D06594-E3EE-4967-82E5-04D6BFA3EDCD}">
      <dgm:prSet/>
      <dgm:spPr/>
      <dgm:t>
        <a:bodyPr/>
        <a:lstStyle/>
        <a:p>
          <a:endParaRPr lang="en-US"/>
        </a:p>
      </dgm:t>
    </dgm:pt>
    <dgm:pt modelId="{45621B2F-8719-497A-9A29-374BB850E094}">
      <dgm:prSet phldrT="[Text]"/>
      <dgm:spPr/>
      <dgm:t>
        <a:bodyPr/>
        <a:lstStyle/>
        <a:p>
          <a:r>
            <a:rPr lang="en-US" dirty="0"/>
            <a:t>Activate your mission by clarifying what it is you do. You can build learning and administrative outcomes.</a:t>
          </a:r>
        </a:p>
      </dgm:t>
    </dgm:pt>
    <dgm:pt modelId="{8D692485-79DE-464A-83EF-64EBFDDE1E0F}" type="parTrans" cxnId="{B864E357-01C1-4A06-9827-34C19C10D9CE}">
      <dgm:prSet/>
      <dgm:spPr/>
      <dgm:t>
        <a:bodyPr/>
        <a:lstStyle/>
        <a:p>
          <a:endParaRPr lang="en-US"/>
        </a:p>
      </dgm:t>
    </dgm:pt>
    <dgm:pt modelId="{1B7F31C2-F913-425A-8622-20E409EEDB8B}" type="sibTrans" cxnId="{B864E357-01C1-4A06-9827-34C19C10D9CE}">
      <dgm:prSet/>
      <dgm:spPr/>
      <dgm:t>
        <a:bodyPr/>
        <a:lstStyle/>
        <a:p>
          <a:endParaRPr lang="en-US"/>
        </a:p>
      </dgm:t>
    </dgm:pt>
    <dgm:pt modelId="{072863F0-5D9E-44FD-8488-0CF41231D000}">
      <dgm:prSet phldrT="[Text]"/>
      <dgm:spPr/>
      <dgm:t>
        <a:bodyPr/>
        <a:lstStyle/>
        <a:p>
          <a:r>
            <a:rPr lang="en-US" dirty="0"/>
            <a:t>Measure</a:t>
          </a:r>
        </a:p>
      </dgm:t>
    </dgm:pt>
    <dgm:pt modelId="{B44CD204-17C6-47C3-9253-CAA7A1158AAF}" type="parTrans" cxnId="{DC9A33F6-986E-4002-A07F-1B25260DC9AE}">
      <dgm:prSet/>
      <dgm:spPr/>
      <dgm:t>
        <a:bodyPr/>
        <a:lstStyle/>
        <a:p>
          <a:endParaRPr lang="en-US"/>
        </a:p>
      </dgm:t>
    </dgm:pt>
    <dgm:pt modelId="{492091E5-96FE-4E53-8768-BFE2E8361558}" type="sibTrans" cxnId="{DC9A33F6-986E-4002-A07F-1B25260DC9AE}">
      <dgm:prSet/>
      <dgm:spPr/>
      <dgm:t>
        <a:bodyPr/>
        <a:lstStyle/>
        <a:p>
          <a:endParaRPr lang="en-US"/>
        </a:p>
      </dgm:t>
    </dgm:pt>
    <dgm:pt modelId="{D883B8D4-C315-422C-847B-1B098F3F222A}">
      <dgm:prSet phldrT="[Text]"/>
      <dgm:spPr/>
      <dgm:t>
        <a:bodyPr/>
        <a:lstStyle/>
        <a:p>
          <a:r>
            <a:rPr lang="en-US" dirty="0"/>
            <a:t>Create measurable and meaningful measures that have time-restricted, quantitative results.</a:t>
          </a:r>
        </a:p>
      </dgm:t>
    </dgm:pt>
    <dgm:pt modelId="{48EE0113-F58D-47A9-9AFF-C9530EBC3DE2}" type="parTrans" cxnId="{B6596B18-9B3A-41C3-B658-09B1CABBB0BE}">
      <dgm:prSet/>
      <dgm:spPr/>
      <dgm:t>
        <a:bodyPr/>
        <a:lstStyle/>
        <a:p>
          <a:endParaRPr lang="en-US"/>
        </a:p>
      </dgm:t>
    </dgm:pt>
    <dgm:pt modelId="{C393149E-01C2-4B6A-B60E-2153C2A0358B}" type="sibTrans" cxnId="{B6596B18-9B3A-41C3-B658-09B1CABBB0BE}">
      <dgm:prSet/>
      <dgm:spPr/>
      <dgm:t>
        <a:bodyPr/>
        <a:lstStyle/>
        <a:p>
          <a:endParaRPr lang="en-US"/>
        </a:p>
      </dgm:t>
    </dgm:pt>
    <dgm:pt modelId="{CEA2ADEA-706C-4693-92FE-A92B83021F69}" type="pres">
      <dgm:prSet presAssocID="{0ED47D14-8015-4E29-AFE5-F3F3AC6A9056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26091BFB-CABB-4AED-BF41-4207548F3C86}" type="pres">
      <dgm:prSet presAssocID="{B65BF204-AD25-4B84-BF55-E40AFD7CB474}" presName="parentText1" presStyleLbl="node1" presStyleIdx="0" presStyleCnt="3" custLinFactNeighborY="1006">
        <dgm:presLayoutVars>
          <dgm:chMax/>
          <dgm:chPref val="3"/>
          <dgm:bulletEnabled val="1"/>
        </dgm:presLayoutVars>
      </dgm:prSet>
      <dgm:spPr/>
    </dgm:pt>
    <dgm:pt modelId="{6E18B664-FEDE-409D-A47F-ACA9C3B25D02}" type="pres">
      <dgm:prSet presAssocID="{B65BF204-AD25-4B84-BF55-E40AFD7CB474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97001B03-931C-4162-A335-3503274891D1}" type="pres">
      <dgm:prSet presAssocID="{70B7A213-02E1-4A96-8701-85C437819CDE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1FF688F6-3BC2-4D65-AD66-D0915B8BCF4B}" type="pres">
      <dgm:prSet presAssocID="{70B7A213-02E1-4A96-8701-85C437819CDE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799C73EB-BF92-4F47-8A01-37A9C6C5F3AA}" type="pres">
      <dgm:prSet presAssocID="{072863F0-5D9E-44FD-8488-0CF41231D000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5FD0C180-5CDE-4D4B-9C7D-A63F1C3AAAEB}" type="pres">
      <dgm:prSet presAssocID="{072863F0-5D9E-44FD-8488-0CF41231D000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A43DA14-98A1-4AEF-903A-9956BDCECF6C}" type="presOf" srcId="{70B7A213-02E1-4A96-8701-85C437819CDE}" destId="{97001B03-931C-4162-A335-3503274891D1}" srcOrd="0" destOrd="0" presId="urn:microsoft.com/office/officeart/2009/3/layout/IncreasingArrowsProcess"/>
    <dgm:cxn modelId="{B6596B18-9B3A-41C3-B658-09B1CABBB0BE}" srcId="{072863F0-5D9E-44FD-8488-0CF41231D000}" destId="{D883B8D4-C315-422C-847B-1B098F3F222A}" srcOrd="0" destOrd="0" parTransId="{48EE0113-F58D-47A9-9AFF-C9530EBC3DE2}" sibTransId="{C393149E-01C2-4B6A-B60E-2153C2A0358B}"/>
    <dgm:cxn modelId="{182AFA43-0696-4653-AF14-F7AE88CF3C1D}" srcId="{B65BF204-AD25-4B84-BF55-E40AFD7CB474}" destId="{10C236A8-6DE2-41BF-AB7C-03738164F51A}" srcOrd="0" destOrd="0" parTransId="{AC42088B-97F0-4235-A4C7-C9218BF550D1}" sibTransId="{081A8A9C-932A-4DBF-9081-4C13D8F7E79F}"/>
    <dgm:cxn modelId="{B864E357-01C1-4A06-9827-34C19C10D9CE}" srcId="{70B7A213-02E1-4A96-8701-85C437819CDE}" destId="{45621B2F-8719-497A-9A29-374BB850E094}" srcOrd="0" destOrd="0" parTransId="{8D692485-79DE-464A-83EF-64EBFDDE1E0F}" sibTransId="{1B7F31C2-F913-425A-8622-20E409EEDB8B}"/>
    <dgm:cxn modelId="{96F84359-2481-467A-94F9-A4831B1EA96E}" type="presOf" srcId="{10C236A8-6DE2-41BF-AB7C-03738164F51A}" destId="{6E18B664-FEDE-409D-A47F-ACA9C3B25D02}" srcOrd="0" destOrd="0" presId="urn:microsoft.com/office/officeart/2009/3/layout/IncreasingArrowsProcess"/>
    <dgm:cxn modelId="{78A6627A-E897-47B5-8C44-D15C016C0B4D}" srcId="{0ED47D14-8015-4E29-AFE5-F3F3AC6A9056}" destId="{B65BF204-AD25-4B84-BF55-E40AFD7CB474}" srcOrd="0" destOrd="0" parTransId="{22AB5B55-F57B-458C-9F3F-EAC57146D006}" sibTransId="{29014150-CEC1-4398-900F-B54EC2DA4773}"/>
    <dgm:cxn modelId="{9F33FF7F-C4F9-4902-842B-393ED80F4AC3}" type="presOf" srcId="{45621B2F-8719-497A-9A29-374BB850E094}" destId="{1FF688F6-3BC2-4D65-AD66-D0915B8BCF4B}" srcOrd="0" destOrd="0" presId="urn:microsoft.com/office/officeart/2009/3/layout/IncreasingArrowsProcess"/>
    <dgm:cxn modelId="{75D06594-E3EE-4967-82E5-04D6BFA3EDCD}" srcId="{0ED47D14-8015-4E29-AFE5-F3F3AC6A9056}" destId="{70B7A213-02E1-4A96-8701-85C437819CDE}" srcOrd="1" destOrd="0" parTransId="{3A2E36A5-0D13-42FB-8858-244E18DE34C0}" sibTransId="{0A23350B-14B4-4F65-8F20-0B956C17DA07}"/>
    <dgm:cxn modelId="{16E4309D-59B8-420E-96E8-5A2041A8DA04}" type="presOf" srcId="{072863F0-5D9E-44FD-8488-0CF41231D000}" destId="{799C73EB-BF92-4F47-8A01-37A9C6C5F3AA}" srcOrd="0" destOrd="0" presId="urn:microsoft.com/office/officeart/2009/3/layout/IncreasingArrowsProcess"/>
    <dgm:cxn modelId="{E1ADC7B3-D00D-414B-B8B8-6839AB0D4A6D}" type="presOf" srcId="{B65BF204-AD25-4B84-BF55-E40AFD7CB474}" destId="{26091BFB-CABB-4AED-BF41-4207548F3C86}" srcOrd="0" destOrd="0" presId="urn:microsoft.com/office/officeart/2009/3/layout/IncreasingArrowsProcess"/>
    <dgm:cxn modelId="{FC0CAFCB-8884-4FC1-9C47-97E97CEE5194}" type="presOf" srcId="{0ED47D14-8015-4E29-AFE5-F3F3AC6A9056}" destId="{CEA2ADEA-706C-4693-92FE-A92B83021F69}" srcOrd="0" destOrd="0" presId="urn:microsoft.com/office/officeart/2009/3/layout/IncreasingArrowsProcess"/>
    <dgm:cxn modelId="{3271B0F1-F1DC-40BB-9115-ECC94F35629B}" type="presOf" srcId="{D883B8D4-C315-422C-847B-1B098F3F222A}" destId="{5FD0C180-5CDE-4D4B-9C7D-A63F1C3AAAEB}" srcOrd="0" destOrd="0" presId="urn:microsoft.com/office/officeart/2009/3/layout/IncreasingArrowsProcess"/>
    <dgm:cxn modelId="{DC9A33F6-986E-4002-A07F-1B25260DC9AE}" srcId="{0ED47D14-8015-4E29-AFE5-F3F3AC6A9056}" destId="{072863F0-5D9E-44FD-8488-0CF41231D000}" srcOrd="2" destOrd="0" parTransId="{B44CD204-17C6-47C3-9253-CAA7A1158AAF}" sibTransId="{492091E5-96FE-4E53-8768-BFE2E8361558}"/>
    <dgm:cxn modelId="{75640B5B-84F5-46A4-9E80-E29BAB22BF57}" type="presParOf" srcId="{CEA2ADEA-706C-4693-92FE-A92B83021F69}" destId="{26091BFB-CABB-4AED-BF41-4207548F3C86}" srcOrd="0" destOrd="0" presId="urn:microsoft.com/office/officeart/2009/3/layout/IncreasingArrowsProcess"/>
    <dgm:cxn modelId="{1AC7FFFE-28BB-42BF-9EB4-017D1A37E976}" type="presParOf" srcId="{CEA2ADEA-706C-4693-92FE-A92B83021F69}" destId="{6E18B664-FEDE-409D-A47F-ACA9C3B25D02}" srcOrd="1" destOrd="0" presId="urn:microsoft.com/office/officeart/2009/3/layout/IncreasingArrowsProcess"/>
    <dgm:cxn modelId="{A17E8593-C5C0-4AEB-AE9F-70C326AC46CF}" type="presParOf" srcId="{CEA2ADEA-706C-4693-92FE-A92B83021F69}" destId="{97001B03-931C-4162-A335-3503274891D1}" srcOrd="2" destOrd="0" presId="urn:microsoft.com/office/officeart/2009/3/layout/IncreasingArrowsProcess"/>
    <dgm:cxn modelId="{B16E5EF5-CAD5-4FE2-A758-475042147657}" type="presParOf" srcId="{CEA2ADEA-706C-4693-92FE-A92B83021F69}" destId="{1FF688F6-3BC2-4D65-AD66-D0915B8BCF4B}" srcOrd="3" destOrd="0" presId="urn:microsoft.com/office/officeart/2009/3/layout/IncreasingArrowsProcess"/>
    <dgm:cxn modelId="{8C286161-2C3A-4BBF-A328-A5230B83B4D0}" type="presParOf" srcId="{CEA2ADEA-706C-4693-92FE-A92B83021F69}" destId="{799C73EB-BF92-4F47-8A01-37A9C6C5F3AA}" srcOrd="4" destOrd="0" presId="urn:microsoft.com/office/officeart/2009/3/layout/IncreasingArrowsProcess"/>
    <dgm:cxn modelId="{5823C8D1-A49B-40B9-A478-496861267A41}" type="presParOf" srcId="{CEA2ADEA-706C-4693-92FE-A92B83021F69}" destId="{5FD0C180-5CDE-4D4B-9C7D-A63F1C3AAAEB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C3A725-8411-4F05-BC01-391E9EDE2CDF}">
      <dsp:nvSpPr>
        <dsp:cNvPr id="0" name=""/>
        <dsp:cNvSpPr/>
      </dsp:nvSpPr>
      <dsp:spPr>
        <a:xfrm>
          <a:off x="0" y="61574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Continuous improvement</a:t>
          </a:r>
        </a:p>
      </dsp:txBody>
      <dsp:txXfrm>
        <a:off x="0" y="61574"/>
        <a:ext cx="2571749" cy="1543050"/>
      </dsp:txXfrm>
    </dsp:sp>
    <dsp:sp modelId="{0AE06926-762D-47CD-A6F3-D26A6AC9395D}">
      <dsp:nvSpPr>
        <dsp:cNvPr id="0" name=""/>
        <dsp:cNvSpPr/>
      </dsp:nvSpPr>
      <dsp:spPr>
        <a:xfrm>
          <a:off x="2828925" y="61574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Accreditation</a:t>
          </a:r>
        </a:p>
      </dsp:txBody>
      <dsp:txXfrm>
        <a:off x="2828925" y="61574"/>
        <a:ext cx="2571749" cy="1543050"/>
      </dsp:txXfrm>
    </dsp:sp>
    <dsp:sp modelId="{A749EC98-0B7D-4523-8765-BDEAD35FE5E4}">
      <dsp:nvSpPr>
        <dsp:cNvPr id="0" name=""/>
        <dsp:cNvSpPr/>
      </dsp:nvSpPr>
      <dsp:spPr>
        <a:xfrm>
          <a:off x="5657849" y="61574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Funding</a:t>
          </a:r>
        </a:p>
      </dsp:txBody>
      <dsp:txXfrm>
        <a:off x="5657849" y="61574"/>
        <a:ext cx="2571749" cy="1543050"/>
      </dsp:txXfrm>
    </dsp:sp>
    <dsp:sp modelId="{FEC117FC-8FF6-4086-A084-2E9DA2E80580}">
      <dsp:nvSpPr>
        <dsp:cNvPr id="0" name=""/>
        <dsp:cNvSpPr/>
      </dsp:nvSpPr>
      <dsp:spPr>
        <a:xfrm>
          <a:off x="0" y="186180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Use case</a:t>
          </a:r>
        </a:p>
      </dsp:txBody>
      <dsp:txXfrm>
        <a:off x="0" y="1861800"/>
        <a:ext cx="2571749" cy="1543050"/>
      </dsp:txXfrm>
    </dsp:sp>
    <dsp:sp modelId="{E2F13DB8-0902-4248-9FB6-65DF179D5183}">
      <dsp:nvSpPr>
        <dsp:cNvPr id="0" name=""/>
        <dsp:cNvSpPr/>
      </dsp:nvSpPr>
      <dsp:spPr>
        <a:xfrm>
          <a:off x="2828925" y="186180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Needs analysis</a:t>
          </a:r>
        </a:p>
      </dsp:txBody>
      <dsp:txXfrm>
        <a:off x="2828925" y="1861800"/>
        <a:ext cx="2571749" cy="1543050"/>
      </dsp:txXfrm>
    </dsp:sp>
    <dsp:sp modelId="{422DD96D-662C-4B1F-9EC5-6ADA56FB0076}">
      <dsp:nvSpPr>
        <dsp:cNvPr id="0" name=""/>
        <dsp:cNvSpPr/>
      </dsp:nvSpPr>
      <dsp:spPr>
        <a:xfrm>
          <a:off x="5657849" y="1861800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Data for stakeholders</a:t>
          </a:r>
        </a:p>
      </dsp:txBody>
      <dsp:txXfrm>
        <a:off x="5657849" y="1861800"/>
        <a:ext cx="2571749" cy="1543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091BFB-CABB-4AED-BF41-4207548F3C86}">
      <dsp:nvSpPr>
        <dsp:cNvPr id="0" name=""/>
        <dsp:cNvSpPr/>
      </dsp:nvSpPr>
      <dsp:spPr>
        <a:xfrm>
          <a:off x="0" y="560070"/>
          <a:ext cx="6096000" cy="887809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14094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Mission</a:t>
          </a:r>
        </a:p>
      </dsp:txBody>
      <dsp:txXfrm>
        <a:off x="0" y="782022"/>
        <a:ext cx="5874048" cy="443905"/>
      </dsp:txXfrm>
    </dsp:sp>
    <dsp:sp modelId="{6E18B664-FEDE-409D-A47F-ACA9C3B25D02}">
      <dsp:nvSpPr>
        <dsp:cNvPr id="0" name=""/>
        <dsp:cNvSpPr/>
      </dsp:nvSpPr>
      <dsp:spPr>
        <a:xfrm>
          <a:off x="0" y="1235768"/>
          <a:ext cx="1877568" cy="17102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Make sure that your  mission is aligned with your institutional mission and strategic plan.</a:t>
          </a:r>
        </a:p>
      </dsp:txBody>
      <dsp:txXfrm>
        <a:off x="0" y="1235768"/>
        <a:ext cx="1877568" cy="1710248"/>
      </dsp:txXfrm>
    </dsp:sp>
    <dsp:sp modelId="{97001B03-931C-4162-A335-3503274891D1}">
      <dsp:nvSpPr>
        <dsp:cNvPr id="0" name=""/>
        <dsp:cNvSpPr/>
      </dsp:nvSpPr>
      <dsp:spPr>
        <a:xfrm>
          <a:off x="1877568" y="847075"/>
          <a:ext cx="4218432" cy="887809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14094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Outcomes</a:t>
          </a:r>
        </a:p>
      </dsp:txBody>
      <dsp:txXfrm>
        <a:off x="1877568" y="1069027"/>
        <a:ext cx="3996480" cy="443905"/>
      </dsp:txXfrm>
    </dsp:sp>
    <dsp:sp modelId="{1FF688F6-3BC2-4D65-AD66-D0915B8BCF4B}">
      <dsp:nvSpPr>
        <dsp:cNvPr id="0" name=""/>
        <dsp:cNvSpPr/>
      </dsp:nvSpPr>
      <dsp:spPr>
        <a:xfrm>
          <a:off x="1877568" y="1531705"/>
          <a:ext cx="1877568" cy="17102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Activate your mission by clarifying what it is you do. You can build learning and administrative outcomes.</a:t>
          </a:r>
        </a:p>
      </dsp:txBody>
      <dsp:txXfrm>
        <a:off x="1877568" y="1531705"/>
        <a:ext cx="1877568" cy="1710248"/>
      </dsp:txXfrm>
    </dsp:sp>
    <dsp:sp modelId="{799C73EB-BF92-4F47-8A01-37A9C6C5F3AA}">
      <dsp:nvSpPr>
        <dsp:cNvPr id="0" name=""/>
        <dsp:cNvSpPr/>
      </dsp:nvSpPr>
      <dsp:spPr>
        <a:xfrm>
          <a:off x="3755136" y="1143012"/>
          <a:ext cx="2340864" cy="887809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14094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Measure</a:t>
          </a:r>
        </a:p>
      </dsp:txBody>
      <dsp:txXfrm>
        <a:off x="3755136" y="1364964"/>
        <a:ext cx="2118912" cy="443905"/>
      </dsp:txXfrm>
    </dsp:sp>
    <dsp:sp modelId="{5FD0C180-5CDE-4D4B-9C7D-A63F1C3AAAEB}">
      <dsp:nvSpPr>
        <dsp:cNvPr id="0" name=""/>
        <dsp:cNvSpPr/>
      </dsp:nvSpPr>
      <dsp:spPr>
        <a:xfrm>
          <a:off x="3755136" y="1827641"/>
          <a:ext cx="1877568" cy="16852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Create measurable and meaningful measures that have time-restricted, quantitative results.</a:t>
          </a:r>
        </a:p>
      </dsp:txBody>
      <dsp:txXfrm>
        <a:off x="3755136" y="1827641"/>
        <a:ext cx="1877568" cy="16852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6398" y="3797301"/>
            <a:ext cx="8229600" cy="1752600"/>
          </a:xfrm>
        </p:spPr>
        <p:txBody>
          <a:bodyPr anchor="t"/>
          <a:lstStyle>
            <a:lvl1pPr marL="0" indent="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, </a:t>
            </a:r>
            <a:r>
              <a:rPr lang="en-US" dirty="0" err="1"/>
              <a:t>viverra</a:t>
            </a:r>
            <a:r>
              <a:rPr lang="en-US" dirty="0"/>
              <a:t> non, </a:t>
            </a:r>
            <a:r>
              <a:rPr lang="en-US" dirty="0" err="1"/>
              <a:t>semper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, </a:t>
            </a:r>
            <a:r>
              <a:rPr lang="en-US" dirty="0" err="1"/>
              <a:t>posuere</a:t>
            </a:r>
            <a:r>
              <a:rPr lang="en-US" dirty="0"/>
              <a:t> a, </a:t>
            </a:r>
            <a:r>
              <a:rPr lang="en-US" dirty="0" err="1"/>
              <a:t>pede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06398" y="6356350"/>
            <a:ext cx="2133600" cy="365125"/>
          </a:xfrm>
          <a:prstGeom prst="rect">
            <a:avLst/>
          </a:prstGeom>
        </p:spPr>
        <p:txBody>
          <a:bodyPr anchor="b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fld id="{E4978A72-3819-9C4B-963D-D266A564110A}" type="datetimeFigureOut">
              <a:rPr lang="en-US" smtClean="0"/>
              <a:pPr/>
              <a:t>2/23/2022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435508"/>
            <a:ext cx="2133600" cy="365125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5F6060"/>
                </a:solidFill>
              </a:defRPr>
            </a:lvl1pPr>
          </a:lstStyle>
          <a:p>
            <a:fld id="{55C8E9BC-F14A-C846-9E8B-DBB79435DFA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06398" y="269851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Master text style.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4865" y="1297016"/>
            <a:ext cx="8229600" cy="1143000"/>
          </a:xfrm>
        </p:spPr>
        <p:txBody>
          <a:bodyPr>
            <a:normAutofit/>
          </a:bodyPr>
          <a:lstStyle>
            <a:lvl1pPr>
              <a:defRPr sz="3200">
                <a:solidFill>
                  <a:srgbClr val="E31837"/>
                </a:solidFill>
              </a:defRPr>
            </a:lvl1pPr>
          </a:lstStyle>
          <a:p>
            <a:r>
              <a:rPr lang="en-US" dirty="0"/>
              <a:t>Click to edit Master title styles.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865" y="2440016"/>
            <a:ext cx="8229600" cy="3401984"/>
          </a:xfrm>
        </p:spPr>
        <p:txBody>
          <a:bodyPr vert="eaVert">
            <a:normAutofit/>
          </a:bodyPr>
          <a:lstStyle>
            <a:lvl1pPr>
              <a:defRPr sz="1800">
                <a:solidFill>
                  <a:srgbClr val="5F6060"/>
                </a:solidFill>
              </a:defRPr>
            </a:lvl1pPr>
            <a:lvl2pPr>
              <a:defRPr sz="1800">
                <a:solidFill>
                  <a:srgbClr val="5F6060"/>
                </a:solidFill>
              </a:defRPr>
            </a:lvl2pPr>
            <a:lvl3pPr>
              <a:defRPr sz="1800">
                <a:solidFill>
                  <a:srgbClr val="5F6060"/>
                </a:solidFill>
              </a:defRPr>
            </a:lvl3pPr>
            <a:lvl4pPr>
              <a:defRPr sz="1800">
                <a:solidFill>
                  <a:srgbClr val="5F6060"/>
                </a:solidFill>
              </a:defRPr>
            </a:lvl4pPr>
            <a:lvl5pPr>
              <a:defRPr sz="1800">
                <a:solidFill>
                  <a:srgbClr val="5F6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435508"/>
            <a:ext cx="2133600" cy="365125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5F6060"/>
                </a:solidFill>
              </a:defRPr>
            </a:lvl1pPr>
          </a:lstStyle>
          <a:p>
            <a:fld id="{55C8E9BC-F14A-C846-9E8B-DBB79435DF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865" y="1645478"/>
            <a:ext cx="8229600" cy="744754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rgbClr val="E3183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865" y="2400974"/>
            <a:ext cx="8229600" cy="3466425"/>
          </a:xfrm>
        </p:spPr>
        <p:txBody>
          <a:bodyPr/>
          <a:lstStyle>
            <a:lvl1pPr>
              <a:defRPr>
                <a:solidFill>
                  <a:srgbClr val="5F6060"/>
                </a:solidFill>
              </a:defRPr>
            </a:lvl1pPr>
            <a:lvl2pPr>
              <a:defRPr>
                <a:solidFill>
                  <a:srgbClr val="5F6060"/>
                </a:solidFill>
              </a:defRPr>
            </a:lvl2pPr>
            <a:lvl3pPr>
              <a:defRPr>
                <a:solidFill>
                  <a:srgbClr val="5F6060"/>
                </a:solidFill>
              </a:defRPr>
            </a:lvl3pPr>
            <a:lvl4pPr>
              <a:defRPr>
                <a:solidFill>
                  <a:srgbClr val="5F6060"/>
                </a:solidFill>
              </a:defRPr>
            </a:lvl4pPr>
            <a:lvl5pPr>
              <a:defRPr>
                <a:solidFill>
                  <a:srgbClr val="5F6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435508"/>
            <a:ext cx="2133600" cy="365125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5F6060"/>
                </a:solidFill>
              </a:defRPr>
            </a:lvl1pPr>
          </a:lstStyle>
          <a:p>
            <a:fld id="{55C8E9BC-F14A-C846-9E8B-DBB79435DF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90638"/>
            <a:ext cx="7772400" cy="1362075"/>
          </a:xfrm>
        </p:spPr>
        <p:txBody>
          <a:bodyPr anchor="b">
            <a:normAutofit/>
          </a:bodyPr>
          <a:lstStyle>
            <a:lvl1pPr algn="l">
              <a:defRPr sz="3200" b="0" cap="none">
                <a:solidFill>
                  <a:srgbClr val="E3183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652713"/>
            <a:ext cx="7772400" cy="31638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435508"/>
            <a:ext cx="2133600" cy="365125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5F6060"/>
                </a:solidFill>
              </a:defRPr>
            </a:lvl1pPr>
          </a:lstStyle>
          <a:p>
            <a:fld id="{55C8E9BC-F14A-C846-9E8B-DBB79435DF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58900"/>
            <a:ext cx="4038600" cy="4432299"/>
          </a:xfrm>
        </p:spPr>
        <p:txBody>
          <a:bodyPr>
            <a:normAutofit/>
          </a:bodyPr>
          <a:lstStyle>
            <a:lvl1pPr>
              <a:defRPr sz="1800">
                <a:solidFill>
                  <a:srgbClr val="5F6060"/>
                </a:solidFill>
              </a:defRPr>
            </a:lvl1pPr>
            <a:lvl2pPr>
              <a:defRPr sz="1800">
                <a:solidFill>
                  <a:srgbClr val="5F6060"/>
                </a:solidFill>
              </a:defRPr>
            </a:lvl2pPr>
            <a:lvl3pPr>
              <a:defRPr sz="1800">
                <a:solidFill>
                  <a:srgbClr val="5F6060"/>
                </a:solidFill>
              </a:defRPr>
            </a:lvl3pPr>
            <a:lvl4pPr>
              <a:defRPr sz="1800">
                <a:solidFill>
                  <a:srgbClr val="5F6060"/>
                </a:solidFill>
              </a:defRPr>
            </a:lvl4pPr>
            <a:lvl5pPr>
              <a:defRPr sz="1800">
                <a:solidFill>
                  <a:srgbClr val="5F6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58900"/>
            <a:ext cx="4038600" cy="4432299"/>
          </a:xfrm>
        </p:spPr>
        <p:txBody>
          <a:bodyPr>
            <a:normAutofit/>
          </a:bodyPr>
          <a:lstStyle>
            <a:lvl1pPr>
              <a:defRPr sz="1800">
                <a:solidFill>
                  <a:srgbClr val="5F6060"/>
                </a:solidFill>
              </a:defRPr>
            </a:lvl1pPr>
            <a:lvl2pPr>
              <a:defRPr sz="1800">
                <a:solidFill>
                  <a:srgbClr val="5F6060"/>
                </a:solidFill>
              </a:defRPr>
            </a:lvl2pPr>
            <a:lvl3pPr>
              <a:defRPr sz="1800">
                <a:solidFill>
                  <a:srgbClr val="5F6060"/>
                </a:solidFill>
              </a:defRPr>
            </a:lvl3pPr>
            <a:lvl4pPr>
              <a:defRPr sz="1800">
                <a:solidFill>
                  <a:srgbClr val="5F6060"/>
                </a:solidFill>
              </a:defRPr>
            </a:lvl4pPr>
            <a:lvl5pPr>
              <a:defRPr sz="1800">
                <a:solidFill>
                  <a:srgbClr val="5F6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435508"/>
            <a:ext cx="2133600" cy="365125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5F6060"/>
                </a:solidFill>
              </a:defRPr>
            </a:lvl1pPr>
          </a:lstStyle>
          <a:p>
            <a:fld id="{55C8E9BC-F14A-C846-9E8B-DBB79435DF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0313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E3183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70075"/>
            <a:ext cx="4040188" cy="3895725"/>
          </a:xfrm>
        </p:spPr>
        <p:txBody>
          <a:bodyPr>
            <a:normAutofit/>
          </a:bodyPr>
          <a:lstStyle>
            <a:lvl1pPr>
              <a:defRPr sz="1800">
                <a:solidFill>
                  <a:srgbClr val="5F6060"/>
                </a:solidFill>
              </a:defRPr>
            </a:lvl1pPr>
            <a:lvl2pPr>
              <a:defRPr sz="1800">
                <a:solidFill>
                  <a:srgbClr val="5F6060"/>
                </a:solidFill>
              </a:defRPr>
            </a:lvl2pPr>
            <a:lvl3pPr>
              <a:defRPr sz="1800">
                <a:solidFill>
                  <a:srgbClr val="5F6060"/>
                </a:solidFill>
              </a:defRPr>
            </a:lvl3pPr>
            <a:lvl4pPr>
              <a:defRPr sz="1800">
                <a:solidFill>
                  <a:srgbClr val="5F6060"/>
                </a:solidFill>
              </a:defRPr>
            </a:lvl4pPr>
            <a:lvl5pPr>
              <a:defRPr sz="1800">
                <a:solidFill>
                  <a:srgbClr val="5F6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303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E3183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70075"/>
            <a:ext cx="4041775" cy="3895725"/>
          </a:xfrm>
        </p:spPr>
        <p:txBody>
          <a:bodyPr>
            <a:normAutofit/>
          </a:bodyPr>
          <a:lstStyle>
            <a:lvl1pPr>
              <a:defRPr sz="1800">
                <a:solidFill>
                  <a:srgbClr val="5F6060"/>
                </a:solidFill>
              </a:defRPr>
            </a:lvl1pPr>
            <a:lvl2pPr>
              <a:defRPr sz="1800">
                <a:solidFill>
                  <a:srgbClr val="5F6060"/>
                </a:solidFill>
              </a:defRPr>
            </a:lvl2pPr>
            <a:lvl3pPr>
              <a:defRPr sz="1800">
                <a:solidFill>
                  <a:srgbClr val="5F6060"/>
                </a:solidFill>
              </a:defRPr>
            </a:lvl3pPr>
            <a:lvl4pPr>
              <a:defRPr sz="1800">
                <a:solidFill>
                  <a:srgbClr val="5F6060"/>
                </a:solidFill>
              </a:defRPr>
            </a:lvl4pPr>
            <a:lvl5pPr>
              <a:defRPr sz="1800">
                <a:solidFill>
                  <a:srgbClr val="5F6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6705600" y="435508"/>
            <a:ext cx="2133600" cy="365125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5F6060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C8E9BC-F14A-C846-9E8B-DBB79435DFA3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5F6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5F6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865" y="2414616"/>
            <a:ext cx="8229600" cy="1143000"/>
          </a:xfrm>
        </p:spPr>
        <p:txBody>
          <a:bodyPr>
            <a:normAutofit/>
          </a:bodyPr>
          <a:lstStyle>
            <a:lvl1pPr algn="ctr">
              <a:defRPr sz="3200">
                <a:solidFill>
                  <a:srgbClr val="E3183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435508"/>
            <a:ext cx="2133600" cy="365125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5F6060"/>
                </a:solidFill>
              </a:defRPr>
            </a:lvl1pPr>
          </a:lstStyle>
          <a:p>
            <a:fld id="{55C8E9BC-F14A-C846-9E8B-DBB79435DF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435508"/>
            <a:ext cx="2133600" cy="365125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5F6060"/>
                </a:solidFill>
              </a:defRPr>
            </a:lvl1pPr>
          </a:lstStyle>
          <a:p>
            <a:fld id="{55C8E9BC-F14A-C846-9E8B-DBB79435DF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2050"/>
            <a:ext cx="3008313" cy="1162050"/>
          </a:xfrm>
        </p:spPr>
        <p:txBody>
          <a:bodyPr anchor="b"/>
          <a:lstStyle>
            <a:lvl1pPr algn="l">
              <a:defRPr sz="2000" b="0">
                <a:solidFill>
                  <a:srgbClr val="E3183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62050"/>
            <a:ext cx="5111750" cy="46799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24101"/>
            <a:ext cx="3008313" cy="351789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5F606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435508"/>
            <a:ext cx="2133600" cy="365125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5F6060"/>
                </a:solidFill>
              </a:defRPr>
            </a:lvl1pPr>
          </a:lstStyle>
          <a:p>
            <a:fld id="{55C8E9BC-F14A-C846-9E8B-DBB79435DF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>
                <a:solidFill>
                  <a:srgbClr val="E3183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44599"/>
            <a:ext cx="5486400" cy="34829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5F606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435508"/>
            <a:ext cx="2133600" cy="365125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5F6060"/>
                </a:solidFill>
              </a:defRPr>
            </a:lvl1pPr>
          </a:lstStyle>
          <a:p>
            <a:fld id="{55C8E9BC-F14A-C846-9E8B-DBB79435DF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4865" y="26686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Master text style.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4865" y="3811617"/>
            <a:ext cx="8229600" cy="2449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Georgia"/>
          <a:ea typeface="+mj-ea"/>
          <a:cs typeface="Georgi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yle.shanks@howard.edu" TargetMode="External"/><Relationship Id="rId2" Type="http://schemas.openxmlformats.org/officeDocument/2006/relationships/hyperlink" Target="mailto:glenn.phillips@howard.edu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2022 NASPA Symposium on Military-Connected Students</a:t>
            </a:r>
          </a:p>
          <a:p>
            <a:r>
              <a:rPr lang="en-US" dirty="0"/>
              <a:t>Monday February 21, 2022</a:t>
            </a:r>
          </a:p>
          <a:p>
            <a:r>
              <a:rPr lang="en-US" dirty="0"/>
              <a:t>2:30pm EST</a:t>
            </a:r>
          </a:p>
          <a:p>
            <a:endParaRPr lang="en-US" dirty="0"/>
          </a:p>
          <a:p>
            <a:r>
              <a:rPr lang="en-US" dirty="0"/>
              <a:t>Glenn Phillips and Kyle Shanks, Howard University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i="0" dirty="0">
                <a:effectLst/>
                <a:latin typeface="Open Sans" panose="020B0606030504020204" pitchFamily="34" charset="0"/>
              </a:rPr>
              <a:t>“What Do They Want Again?”: A Quick Guide to Assessing Veteran Services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E0AD0-5063-4258-B33C-74E49686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Assessment Sustainable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E8D88-782F-4645-A24B-BF6B6F103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Look in your own backyard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Ask around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Create monthly dashboards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Partner with your institutional assessment office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Empower graduate students or student workers to work on your assessment plan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Build out a strategic assessment plan (you don’t have to measure everything every time)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Work with student affairs professionals to identify assessment opportunities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741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781BA-E3CD-4AAF-B774-E128F1F80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865" y="2414615"/>
            <a:ext cx="8229600" cy="2281671"/>
          </a:xfrm>
        </p:spPr>
        <p:txBody>
          <a:bodyPr>
            <a:normAutofit fontScale="90000"/>
          </a:bodyPr>
          <a:lstStyle/>
          <a:p>
            <a:r>
              <a:rPr lang="en-US" dirty="0"/>
              <a:t>Contacts</a:t>
            </a:r>
            <a:br>
              <a:rPr lang="en-US" dirty="0"/>
            </a:br>
            <a:br>
              <a:rPr lang="en-US" dirty="0"/>
            </a:br>
            <a:r>
              <a:rPr lang="en-US" dirty="0">
                <a:hlinkClick r:id="rId2"/>
              </a:rPr>
              <a:t>glenn.phillips@howard.edu</a:t>
            </a:r>
            <a:br>
              <a:rPr lang="en-US" dirty="0"/>
            </a:br>
            <a:r>
              <a:rPr lang="en-US" dirty="0">
                <a:hlinkClick r:id="rId3"/>
              </a:rPr>
              <a:t>kyle.shanks@howard.edu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731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8AB16-03F4-42A3-8050-F4B4958A2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Presenters</a:t>
            </a:r>
          </a:p>
        </p:txBody>
      </p:sp>
      <p:pic>
        <p:nvPicPr>
          <p:cNvPr id="1028" name="Picture 4" descr="Sous Vide Steaks Recipe">
            <a:extLst>
              <a:ext uri="{FF2B5EF4-FFF2-40B4-BE49-F238E27FC236}">
                <a16:creationId xmlns:a16="http://schemas.microsoft.com/office/drawing/2014/main" id="{123F75B8-D228-4E2E-B455-8B74BE178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1595" y="3014267"/>
            <a:ext cx="3906803" cy="2198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iddle West Whiskey &amp;amp; Pecans - Jeni&amp;#39;s Splendid Ice Creams - 1 pt - Prime  Food &amp;amp; Wine">
            <a:extLst>
              <a:ext uri="{FF2B5EF4-FFF2-40B4-BE49-F238E27FC236}">
                <a16:creationId xmlns:a16="http://schemas.microsoft.com/office/drawing/2014/main" id="{753204F5-6610-42E2-B672-0829895F6C6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95" y="2506833"/>
            <a:ext cx="4622800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019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C358360-9B6A-4C03-8554-E00CD88C94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Howard University is looking for a new Coordinator of Military and Veteran Affairs.  If you or someone you know may be interested, please reach out (glenn.phillips@howard.edu).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CAF594E-DDE9-4E66-9091-641D3096C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Shameless Plug</a:t>
            </a:r>
          </a:p>
        </p:txBody>
      </p:sp>
    </p:spTree>
    <p:extLst>
      <p:ext uri="{BB962C8B-B14F-4D97-AF65-F5344CB8AC3E}">
        <p14:creationId xmlns:p14="http://schemas.microsoft.com/office/powerpoint/2010/main" val="71273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E0AD0-5063-4258-B33C-74E49686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E8D88-782F-4645-A24B-BF6B6F103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Participants will be able to identify the foundation parts of a traditional assessment cycle.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Participants will be able to differentiate between indirect and direct measures.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Participants will be able to differentiate between student learning and administrative outcomes.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Participants will be able to strategize long-term assessment approaches that maximize data and minimize additional effort.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02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E0AD0-5063-4258-B33C-74E49686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Cycle</a:t>
            </a:r>
          </a:p>
        </p:txBody>
      </p:sp>
      <p:pic>
        <p:nvPicPr>
          <p:cNvPr id="2050" name="Picture 2" descr="Assessment Cycle">
            <a:extLst>
              <a:ext uri="{FF2B5EF4-FFF2-40B4-BE49-F238E27FC236}">
                <a16:creationId xmlns:a16="http://schemas.microsoft.com/office/drawing/2014/main" id="{73E025EC-3959-44C3-BC9D-14D4D560B48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3138" y="2786062"/>
            <a:ext cx="4572000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162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E0AD0-5063-4258-B33C-74E49686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Assessment?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8CEF99-6537-4894-97CA-D5E3ECA94F3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14865" y="2400974"/>
          <a:ext cx="8229600" cy="3466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4083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E0AD0-5063-4258-B33C-74E49686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Steps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E9E1983-CBF9-4179-BAC0-4C7DBBCB23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2549250"/>
              </p:ext>
            </p:extLst>
          </p:nvPr>
        </p:nvGraphicFramePr>
        <p:xfrm>
          <a:off x="1328691" y="210218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7625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E0AD0-5063-4258-B33C-74E49686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E8D88-782F-4645-A24B-BF6B6F103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Mission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Outcomes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3-5 measures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 description for each measure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 target for each measure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Results after your predetermined cycle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An action item that links your results to continuous improvement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095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E0AD0-5063-4258-B33C-74E49686A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E8D88-782F-4645-A24B-BF6B6F103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80% of students receiving benefits will have their enrollment certified two weeks before the start of the semester.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85/15 report will be completed within five days of Add/Drop.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90% of students will agree of strongly agree with the statement “I believe that XXXXX University cares about veterans.”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70% of recipients open our weekly informational email.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We host at least 400 visitors on our website each week.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90% of students will agree of strongly agree with the statement “I believe that Veteran Services goes the extra mile to serve me.”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63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412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Georgia</vt:lpstr>
      <vt:lpstr>Open Sans</vt:lpstr>
      <vt:lpstr>Office Theme</vt:lpstr>
      <vt:lpstr>“What Do They Want Again?”: A Quick Guide to Assessing Veteran Services</vt:lpstr>
      <vt:lpstr>Presenters</vt:lpstr>
      <vt:lpstr>Shameless Plug</vt:lpstr>
      <vt:lpstr>Learning Objectives</vt:lpstr>
      <vt:lpstr>Assessment Cycle</vt:lpstr>
      <vt:lpstr>Why Assessment?</vt:lpstr>
      <vt:lpstr>Practical Steps</vt:lpstr>
      <vt:lpstr>Reporting Needs</vt:lpstr>
      <vt:lpstr>Example Measures</vt:lpstr>
      <vt:lpstr>Making Assessment Sustainable</vt:lpstr>
      <vt:lpstr>Contacts  glenn.phillips@howard.edu kyle.shanks@howard.edu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title goes here.</dc:title>
  <dc:creator>Scott Oppenheim</dc:creator>
  <cp:lastModifiedBy>James Stoddard</cp:lastModifiedBy>
  <cp:revision>34</cp:revision>
  <dcterms:created xsi:type="dcterms:W3CDTF">2012-01-31T19:06:43Z</dcterms:created>
  <dcterms:modified xsi:type="dcterms:W3CDTF">2022-02-23T17:03:39Z</dcterms:modified>
</cp:coreProperties>
</file>