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5" r:id="rId2"/>
    <p:sldId id="334" r:id="rId3"/>
    <p:sldId id="333" r:id="rId4"/>
    <p:sldId id="316" r:id="rId5"/>
    <p:sldId id="320" r:id="rId6"/>
    <p:sldId id="319" r:id="rId7"/>
    <p:sldId id="317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39"/>
    <a:srgbClr val="3F110F"/>
    <a:srgbClr val="574A9A"/>
    <a:srgbClr val="FFFFFF"/>
    <a:srgbClr val="114863"/>
    <a:srgbClr val="7BBE31"/>
    <a:srgbClr val="8AC542"/>
    <a:srgbClr val="51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819" autoAdjust="0"/>
  </p:normalViewPr>
  <p:slideViewPr>
    <p:cSldViewPr snapToGrid="0" snapToObjects="1">
      <p:cViewPr varScale="1">
        <p:scale>
          <a:sx n="81" d="100"/>
          <a:sy n="81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87BC-B80E-4BD5-890E-0B42BB3676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98CFE-BDC5-41D5-9C5E-91EAE0DEFB80}" type="datetimeFigureOut">
              <a:rPr lang="en-US" smtClean="0"/>
              <a:t>2/10/2020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7D5F-B8EE-4718-B75B-2278EDF5D69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3EFC-2AA6-4B63-A481-AEDF6A88F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 for inquiry on SB and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1068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6" y="6149207"/>
            <a:ext cx="2060058" cy="5734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71" y="13221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349293" y="6282042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@NASPAtweets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56522" y="6266508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#SMCS20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19556" y="6282042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719556" y="6564760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738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028700"/>
            <a:ext cx="9144000" cy="139700"/>
          </a:xfrm>
          <a:prstGeom prst="rect">
            <a:avLst/>
          </a:prstGeom>
          <a:solidFill>
            <a:srgbClr val="3F1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5860269"/>
            <a:ext cx="1364971" cy="8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5" y="1970843"/>
            <a:ext cx="694400" cy="235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631105" y="1458553"/>
            <a:ext cx="8229600" cy="5339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February 2-4, 2020 | Seattle, WA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210" y="4369054"/>
            <a:ext cx="7643673" cy="16345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2800" i="1" dirty="0" smtClean="0"/>
              <a:t>Tami Thacker </a:t>
            </a:r>
            <a:r>
              <a:rPr lang="en-US" sz="2800" dirty="0" smtClean="0"/>
              <a:t>-</a:t>
            </a:r>
            <a:endParaRPr lang="en-US" sz="2800" i="1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2800" i="1" dirty="0" smtClean="0"/>
              <a:t>Building </a:t>
            </a:r>
            <a:r>
              <a:rPr lang="en-US" sz="2800" i="1" dirty="0"/>
              <a:t>Relationships: </a:t>
            </a:r>
            <a:r>
              <a:rPr lang="en-US" sz="2800" i="1" dirty="0" smtClean="0"/>
              <a:t>On </a:t>
            </a:r>
            <a:r>
              <a:rPr lang="en-US" sz="2800" i="1" dirty="0"/>
              <a:t>and Off Campus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2" y="1458553"/>
            <a:ext cx="3795873" cy="239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9" y="4369054"/>
            <a:ext cx="1673352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</a:t>
            </a:r>
            <a:r>
              <a:rPr lang="en-US" dirty="0" smtClean="0"/>
              <a:t>Bills Affecting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565"/>
            <a:ext cx="4204425" cy="1083076"/>
          </a:xfrm>
        </p:spPr>
        <p:txBody>
          <a:bodyPr>
            <a:normAutofit fontScale="62500" lnSpcReduction="20000"/>
          </a:bodyPr>
          <a:lstStyle/>
          <a:p>
            <a:r>
              <a:rPr lang="en-US" sz="3800" u="sng" dirty="0"/>
              <a:t>Senate Bill </a:t>
            </a:r>
            <a:r>
              <a:rPr lang="en-US" sz="3800" u="sng" dirty="0" smtClean="0"/>
              <a:t>500</a:t>
            </a:r>
          </a:p>
          <a:p>
            <a:r>
              <a:rPr lang="en-US" sz="3800" b="0" dirty="0" smtClean="0"/>
              <a:t>Disabled </a:t>
            </a:r>
            <a:r>
              <a:rPr lang="en-US" sz="3800" b="0" dirty="0"/>
              <a:t>Veterans Continuing Education Assistance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735664"/>
            <a:ext cx="4040188" cy="3507974"/>
          </a:xfrm>
        </p:spPr>
        <p:txBody>
          <a:bodyPr/>
          <a:lstStyle/>
          <a:p>
            <a:r>
              <a:rPr lang="en-US" dirty="0"/>
              <a:t>The Department of Veterans Affairs shall establish an education assistance program to provide housing and tuition assistance to disabled veterans attending graduate school in the State of California.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06" y="2076651"/>
            <a:ext cx="4330299" cy="1189762"/>
          </a:xfrm>
        </p:spPr>
        <p:txBody>
          <a:bodyPr>
            <a:normAutofit/>
          </a:bodyPr>
          <a:lstStyle/>
          <a:p>
            <a:r>
              <a:rPr lang="en-US" dirty="0"/>
              <a:t>Senator for California 31st District</a:t>
            </a:r>
          </a:p>
          <a:p>
            <a:r>
              <a:rPr lang="en-US" dirty="0"/>
              <a:t>Richard D. Roth – Air Force Veteran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80521" y="3194156"/>
            <a:ext cx="1466003" cy="14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the News: $2 Million allocation to local veterans initiatives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306" y="1360141"/>
            <a:ext cx="4087808" cy="44305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2041139"/>
            <a:ext cx="4419076" cy="200707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Assemblymember</a:t>
            </a:r>
            <a:r>
              <a:rPr lang="en-US" dirty="0"/>
              <a:t> Sabrina Cervantes </a:t>
            </a:r>
            <a:endParaRPr lang="en-US" dirty="0" smtClean="0"/>
          </a:p>
          <a:p>
            <a:pPr algn="ctr"/>
            <a:r>
              <a:rPr lang="en-US" dirty="0" smtClean="0"/>
              <a:t>District </a:t>
            </a:r>
            <a:r>
              <a:rPr lang="en-US" dirty="0"/>
              <a:t>60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Assemblymember</a:t>
            </a:r>
            <a:r>
              <a:rPr lang="en-US" dirty="0"/>
              <a:t> Jose Medina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UCR Alum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District </a:t>
            </a:r>
            <a:r>
              <a:rPr lang="en-US" dirty="0"/>
              <a:t>61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5204" y="4181381"/>
            <a:ext cx="1363443" cy="13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94"/>
            <a:ext cx="8229600" cy="1143000"/>
          </a:xfrm>
        </p:spPr>
        <p:txBody>
          <a:bodyPr/>
          <a:lstStyle/>
          <a:p>
            <a:r>
              <a:rPr lang="en-US" dirty="0"/>
              <a:t>City/County – Veteran Taskforce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0784"/>
            <a:ext cx="7763522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/>
              <a:t>Mayor Rusty Bailey – Army Veteran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28082"/>
            <a:ext cx="4040188" cy="268162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“I believe that supporting our military families must be one of our top priorities.”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600" y="2728335"/>
            <a:ext cx="4041775" cy="308112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Veterans </a:t>
            </a:r>
            <a:r>
              <a:rPr lang="en-US" dirty="0"/>
              <a:t>Free Pass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487" y="2840546"/>
            <a:ext cx="1959561" cy="1998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419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RELATIONSHIPS – OFF-CAMPUS PARTNERS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37551" y="1242874"/>
            <a:ext cx="5783801" cy="487412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Veterans </a:t>
            </a:r>
            <a:r>
              <a:rPr lang="en-US" sz="4400" dirty="0" smtClean="0"/>
              <a:t>Affairs</a:t>
            </a:r>
          </a:p>
          <a:p>
            <a:pPr lvl="1"/>
            <a:r>
              <a:rPr lang="en-US" sz="4000" dirty="0" smtClean="0"/>
              <a:t>Info sessions on campus quarterly</a:t>
            </a:r>
            <a:endParaRPr lang="en-US" sz="4000" dirty="0"/>
          </a:p>
          <a:p>
            <a:pPr lvl="1"/>
            <a:r>
              <a:rPr lang="en-US" sz="4000" dirty="0"/>
              <a:t>Job Fairs</a:t>
            </a:r>
          </a:p>
          <a:p>
            <a:pPr lvl="1"/>
            <a:r>
              <a:rPr lang="en-US" sz="4000" dirty="0"/>
              <a:t>Benefits</a:t>
            </a:r>
          </a:p>
          <a:p>
            <a:pPr lvl="1"/>
            <a:r>
              <a:rPr lang="en-US" sz="4000" dirty="0"/>
              <a:t>Work Study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4400" dirty="0"/>
              <a:t>State Benefit Representatives (</a:t>
            </a:r>
            <a:r>
              <a:rPr lang="en-US" sz="4400" dirty="0" err="1"/>
              <a:t>CalVet</a:t>
            </a:r>
            <a:r>
              <a:rPr lang="en-US" sz="4400" dirty="0"/>
              <a:t>)</a:t>
            </a:r>
          </a:p>
          <a:p>
            <a:pPr lvl="1"/>
            <a:r>
              <a:rPr lang="en-US" sz="4000" dirty="0"/>
              <a:t>Info sessions on campus quarterly</a:t>
            </a:r>
          </a:p>
          <a:p>
            <a:pPr lvl="1"/>
            <a:r>
              <a:rPr lang="en-US" sz="4000" dirty="0" smtClean="0"/>
              <a:t>State </a:t>
            </a:r>
            <a:r>
              <a:rPr lang="en-US" sz="4000" dirty="0"/>
              <a:t>TAP program</a:t>
            </a:r>
          </a:p>
          <a:p>
            <a:pPr lvl="1"/>
            <a:r>
              <a:rPr lang="en-US" sz="4000" dirty="0"/>
              <a:t>Job Fairs</a:t>
            </a:r>
          </a:p>
          <a:p>
            <a:pPr lvl="1"/>
            <a:r>
              <a:rPr lang="en-US" sz="4000" dirty="0" smtClean="0"/>
              <a:t>Veteran </a:t>
            </a:r>
            <a:r>
              <a:rPr lang="en-US" sz="4000" dirty="0"/>
              <a:t>community </a:t>
            </a:r>
            <a:r>
              <a:rPr lang="en-US" sz="4000" dirty="0" smtClean="0"/>
              <a:t>connections</a:t>
            </a:r>
          </a:p>
          <a:p>
            <a:pPr lvl="2"/>
            <a:r>
              <a:rPr lang="en-US" sz="3600" dirty="0" smtClean="0"/>
              <a:t>Where they are, so are the community connections</a:t>
            </a:r>
            <a:endParaRPr lang="en-US" sz="36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4400" dirty="0" smtClean="0"/>
              <a:t>State Employment Development Department</a:t>
            </a:r>
          </a:p>
          <a:p>
            <a:pPr lvl="1"/>
            <a:r>
              <a:rPr lang="en-US" sz="4000" dirty="0"/>
              <a:t>Info sessions on campus quarterly</a:t>
            </a:r>
          </a:p>
          <a:p>
            <a:pPr lvl="1"/>
            <a:r>
              <a:rPr lang="en-US" sz="4000" dirty="0" smtClean="0"/>
              <a:t>Veterans Division</a:t>
            </a:r>
          </a:p>
          <a:p>
            <a:pPr lvl="1"/>
            <a:r>
              <a:rPr lang="en-US" sz="4000" dirty="0" smtClean="0"/>
              <a:t>Job Fairs and Placement 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4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RELATIONSHIPS – OFF-CAMPUS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1428709"/>
            <a:ext cx="86823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u="sng" dirty="0" smtClean="0"/>
              <a:t>Helpful tips</a:t>
            </a:r>
          </a:p>
          <a:p>
            <a:pPr marL="0" indent="0">
              <a:buNone/>
            </a:pPr>
            <a:endParaRPr lang="en-US" sz="1600" i="1" u="sng" dirty="0" smtClean="0"/>
          </a:p>
          <a:p>
            <a:r>
              <a:rPr lang="en-US" sz="2600" dirty="0" smtClean="0"/>
              <a:t>Establishing </a:t>
            </a:r>
            <a:r>
              <a:rPr lang="en-US" sz="2600" dirty="0"/>
              <a:t>these relationships requires </a:t>
            </a:r>
            <a:r>
              <a:rPr lang="en-US" sz="2600" u="sng" dirty="0"/>
              <a:t>persistence and flexibility.</a:t>
            </a:r>
          </a:p>
          <a:p>
            <a:r>
              <a:rPr lang="en-US" sz="2600" dirty="0" smtClean="0"/>
              <a:t>Schedule </a:t>
            </a:r>
            <a:r>
              <a:rPr lang="en-US" sz="2600" dirty="0"/>
              <a:t>Appointments. Keep appointments.</a:t>
            </a:r>
          </a:p>
          <a:p>
            <a:r>
              <a:rPr lang="en-US" sz="2600" dirty="0"/>
              <a:t>Have an ask but be mindful of their main initiatives.</a:t>
            </a:r>
          </a:p>
          <a:p>
            <a:r>
              <a:rPr lang="en-US" sz="2600" dirty="0" smtClean="0"/>
              <a:t>Invite </a:t>
            </a:r>
            <a:r>
              <a:rPr lang="en-US" sz="2600" dirty="0"/>
              <a:t>them to campus events.</a:t>
            </a:r>
          </a:p>
          <a:p>
            <a:r>
              <a:rPr lang="en-US" sz="2600" dirty="0" smtClean="0"/>
              <a:t>Invite </a:t>
            </a:r>
            <a:r>
              <a:rPr lang="en-US" sz="2600" dirty="0"/>
              <a:t>them to meet with a group of student veterans.</a:t>
            </a:r>
          </a:p>
          <a:p>
            <a:endParaRPr lang="en-US" sz="2600" i="1" u="sng" dirty="0"/>
          </a:p>
          <a:p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88597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 </a:t>
            </a:r>
            <a:r>
              <a:rPr lang="en-US" sz="4000" dirty="0"/>
              <a:t>Barriers – Partners Can Help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5832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Cost of going to school and living expenses</a:t>
            </a:r>
            <a:endParaRPr lang="en-US" dirty="0"/>
          </a:p>
          <a:p>
            <a:pPr lvl="1"/>
            <a:r>
              <a:rPr lang="en-US" dirty="0"/>
              <a:t>VA (GI BILL, </a:t>
            </a:r>
            <a:r>
              <a:rPr lang="en-US" dirty="0" err="1"/>
              <a:t>Voc</a:t>
            </a:r>
            <a:r>
              <a:rPr lang="en-US" dirty="0"/>
              <a:t> Rehab, DEA)</a:t>
            </a:r>
          </a:p>
          <a:p>
            <a:pPr lvl="1"/>
            <a:r>
              <a:rPr lang="en-US" dirty="0" smtClean="0"/>
              <a:t>In-house </a:t>
            </a:r>
            <a:r>
              <a:rPr lang="en-US" dirty="0"/>
              <a:t>and Veteran Organization Scholarships </a:t>
            </a:r>
          </a:p>
          <a:p>
            <a:pPr lvl="1"/>
            <a:r>
              <a:rPr lang="en-US" dirty="0" smtClean="0"/>
              <a:t>Housing </a:t>
            </a:r>
            <a:r>
              <a:rPr lang="en-US" dirty="0"/>
              <a:t>(U.S. Department of Housing and Urban Development-VA Supportive Housing (HUD-VASH) Program or campus housing)</a:t>
            </a:r>
          </a:p>
          <a:p>
            <a:pPr lvl="1"/>
            <a:r>
              <a:rPr lang="en-US" dirty="0"/>
              <a:t>Transportation (free bus pass, bus tokens, gas cards)</a:t>
            </a:r>
          </a:p>
          <a:p>
            <a:r>
              <a:rPr lang="en-US" dirty="0" smtClean="0"/>
              <a:t>Deadlines</a:t>
            </a:r>
            <a:endParaRPr lang="en-US" dirty="0"/>
          </a:p>
          <a:p>
            <a:pPr lvl="1"/>
            <a:r>
              <a:rPr lang="en-US" dirty="0" smtClean="0"/>
              <a:t>State Veterans Representative - Proper </a:t>
            </a:r>
            <a:r>
              <a:rPr lang="en-US" dirty="0"/>
              <a:t>job/education info given before ETS</a:t>
            </a:r>
          </a:p>
          <a:p>
            <a:pPr lvl="1"/>
            <a:r>
              <a:rPr lang="en-US" dirty="0" smtClean="0"/>
              <a:t>Admissions Counselors - Application </a:t>
            </a:r>
            <a:r>
              <a:rPr lang="en-US" dirty="0"/>
              <a:t>cycle timeline can be a year out</a:t>
            </a:r>
          </a:p>
          <a:p>
            <a:r>
              <a:rPr lang="en-US" dirty="0"/>
              <a:t>Lack of Follow Through</a:t>
            </a:r>
          </a:p>
          <a:p>
            <a:pPr lvl="1"/>
            <a:r>
              <a:rPr lang="en-US" dirty="0"/>
              <a:t>Counselors, advisors, coordinators should be following up with </a:t>
            </a:r>
            <a:r>
              <a:rPr lang="en-US" dirty="0" smtClean="0"/>
              <a:t>student as the processes themselves may be barriers.</a:t>
            </a:r>
          </a:p>
          <a:p>
            <a:r>
              <a:rPr lang="en-US" dirty="0" smtClean="0"/>
              <a:t>Not knowing where the safe spaces and resources are at</a:t>
            </a:r>
            <a:endParaRPr lang="en-US" dirty="0"/>
          </a:p>
          <a:p>
            <a:pPr lvl="1"/>
            <a:r>
              <a:rPr lang="en-US" dirty="0" smtClean="0"/>
              <a:t>Make all </a:t>
            </a:r>
            <a:r>
              <a:rPr lang="en-US" dirty="0"/>
              <a:t>veteran friendly offices, brochures, flyers accessible </a:t>
            </a:r>
            <a:r>
              <a:rPr lang="en-US" dirty="0" smtClean="0"/>
              <a:t>in-house </a:t>
            </a:r>
            <a:r>
              <a:rPr lang="en-US" dirty="0"/>
              <a:t>and online</a:t>
            </a:r>
          </a:p>
          <a:p>
            <a:r>
              <a:rPr lang="en-US" dirty="0"/>
              <a:t>Networking</a:t>
            </a:r>
          </a:p>
          <a:p>
            <a:pPr lvl="1"/>
            <a:r>
              <a:rPr lang="en-US" dirty="0" smtClean="0"/>
              <a:t>Career Centers, Alumni Events - One </a:t>
            </a:r>
            <a:r>
              <a:rPr lang="en-US" dirty="0"/>
              <a:t>on one introductions, networking events, job 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1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55222" cy="1143000"/>
          </a:xfrm>
        </p:spPr>
        <p:txBody>
          <a:bodyPr/>
          <a:lstStyle/>
          <a:p>
            <a:r>
              <a:rPr lang="en-US" sz="2800" dirty="0"/>
              <a:t>Barriers That May Affect Student Success and Well-Being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7613"/>
            <a:ext cx="8482614" cy="46230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 smtClean="0"/>
              <a:t>Older </a:t>
            </a:r>
            <a:r>
              <a:rPr lang="en-US" dirty="0"/>
              <a:t>than the average college student but still treated the same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Lack of empathy for veteran status </a:t>
            </a:r>
          </a:p>
          <a:p>
            <a:r>
              <a:rPr lang="en-US" dirty="0"/>
              <a:t>Stereotypes</a:t>
            </a:r>
          </a:p>
          <a:p>
            <a:pPr lvl="1"/>
            <a:r>
              <a:rPr lang="en-US" dirty="0"/>
              <a:t>Mental health issues</a:t>
            </a:r>
          </a:p>
          <a:p>
            <a:pPr lvl="1"/>
            <a:r>
              <a:rPr lang="en-US" dirty="0"/>
              <a:t>Aggressive nature</a:t>
            </a:r>
          </a:p>
          <a:p>
            <a:r>
              <a:rPr lang="en-US" dirty="0"/>
              <a:t>Money</a:t>
            </a:r>
          </a:p>
          <a:p>
            <a:pPr lvl="1"/>
            <a:r>
              <a:rPr lang="en-US" dirty="0"/>
              <a:t>Many only using educational benefits and have family &amp; mortgage</a:t>
            </a:r>
          </a:p>
          <a:p>
            <a:r>
              <a:rPr lang="en-US" dirty="0"/>
              <a:t>Communication skills</a:t>
            </a:r>
          </a:p>
          <a:p>
            <a:pPr lvl="1"/>
            <a:r>
              <a:rPr lang="en-US" dirty="0"/>
              <a:t>Used to being in charge and getting things done fast (instant gratification)</a:t>
            </a:r>
          </a:p>
          <a:p>
            <a:pPr lvl="1"/>
            <a:r>
              <a:rPr lang="en-US" dirty="0"/>
              <a:t>May not be the best communicator</a:t>
            </a:r>
          </a:p>
          <a:p>
            <a:pPr lvl="1"/>
            <a:r>
              <a:rPr lang="en-US" dirty="0"/>
              <a:t>Short and concise in speech – used this method in communicating orders </a:t>
            </a:r>
          </a:p>
          <a:p>
            <a:r>
              <a:rPr lang="en-US" dirty="0" smtClean="0"/>
              <a:t>Political Correctness</a:t>
            </a:r>
            <a:endParaRPr lang="en-US" dirty="0"/>
          </a:p>
          <a:p>
            <a:pPr lvl="1"/>
            <a:r>
              <a:rPr lang="en-US" dirty="0"/>
              <a:t>Many are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Strategies for on and off campus partners to offset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963" y="1811045"/>
            <a:ext cx="8531441" cy="4315118"/>
          </a:xfrm>
        </p:spPr>
        <p:txBody>
          <a:bodyPr>
            <a:normAutofit/>
          </a:bodyPr>
          <a:lstStyle/>
          <a:p>
            <a:r>
              <a:rPr lang="en-US" dirty="0"/>
              <a:t>Campus Support Team – Internal cross campus support</a:t>
            </a:r>
          </a:p>
          <a:p>
            <a:r>
              <a:rPr lang="en-US" dirty="0"/>
              <a:t>Veterans Community Advisory </a:t>
            </a:r>
            <a:r>
              <a:rPr lang="en-US" dirty="0" smtClean="0"/>
              <a:t>Council </a:t>
            </a:r>
            <a:r>
              <a:rPr lang="en-US" dirty="0"/>
              <a:t>– Community partner support</a:t>
            </a:r>
          </a:p>
          <a:p>
            <a:r>
              <a:rPr lang="en-US" dirty="0"/>
              <a:t>Meetings with local officials regularly – Create a presence within veteran community</a:t>
            </a:r>
          </a:p>
          <a:p>
            <a:r>
              <a:rPr lang="en-US" dirty="0"/>
              <a:t>Veteran services coordinator – Early positive contact, open availability</a:t>
            </a:r>
          </a:p>
          <a:p>
            <a:r>
              <a:rPr lang="en-US" dirty="0"/>
              <a:t>Veteran staff – Identify who on campus is a veteran and reach out</a:t>
            </a:r>
          </a:p>
          <a:p>
            <a:r>
              <a:rPr lang="en-US" dirty="0"/>
              <a:t>School Certifying Official – Early positive contact, open availability</a:t>
            </a:r>
          </a:p>
          <a:p>
            <a:r>
              <a:rPr lang="en-US" dirty="0"/>
              <a:t>Faculty – Include syllabi blurb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177636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191" y="1194152"/>
            <a:ext cx="2264905" cy="2264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3788" y="3459057"/>
            <a:ext cx="3626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First UCR Student Jim </a:t>
            </a:r>
            <a:r>
              <a:rPr lang="en-US" sz="800" dirty="0" err="1"/>
              <a:t>McMillin</a:t>
            </a:r>
            <a:r>
              <a:rPr lang="en-US" sz="800" dirty="0"/>
              <a:t> one day after getting discharged from the US Navy.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88" y="3896788"/>
            <a:ext cx="3319712" cy="2200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7029" y="4881856"/>
            <a:ext cx="2958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Campus Center and Riverside Aerial View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8" y="1715320"/>
            <a:ext cx="4336372" cy="31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</a:t>
            </a:r>
            <a:r>
              <a:rPr lang="en-US" dirty="0" smtClean="0"/>
              <a:t>Riverside</a:t>
            </a:r>
            <a:r>
              <a:rPr lang="en-US" dirty="0"/>
              <a:t>	</a:t>
            </a:r>
            <a:r>
              <a:rPr lang="en-US" dirty="0" smtClean="0"/>
              <a:t>			Riverside</a:t>
            </a:r>
            <a:r>
              <a:rPr lang="en-US" dirty="0"/>
              <a:t>, CA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10" y="1136342"/>
            <a:ext cx="4576440" cy="49898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800" u="sng" dirty="0" smtClean="0"/>
          </a:p>
          <a:p>
            <a:pPr marL="0" indent="0" algn="ctr">
              <a:buNone/>
            </a:pPr>
            <a:r>
              <a:rPr lang="en-US" sz="1600" dirty="0"/>
              <a:t>Located on nearly 1,200 scenic acres in Inland Southern California </a:t>
            </a:r>
            <a:r>
              <a:rPr lang="en-US" sz="1600" dirty="0" smtClean="0"/>
              <a:t>(1hr to Los Angeles, the mountains &amp; beaches) and </a:t>
            </a:r>
            <a:r>
              <a:rPr lang="en-US" sz="1600" dirty="0"/>
              <a:t>distinguished by </a:t>
            </a:r>
            <a:r>
              <a:rPr lang="en-US" sz="1600" dirty="0" smtClean="0"/>
              <a:t>60+ </a:t>
            </a:r>
            <a:r>
              <a:rPr lang="en-US" sz="1600" dirty="0"/>
              <a:t>years of high-impact </a:t>
            </a:r>
            <a:r>
              <a:rPr lang="en-US" sz="1600" dirty="0" smtClean="0"/>
              <a:t>research.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Home </a:t>
            </a:r>
            <a:r>
              <a:rPr lang="en-US" sz="1600" dirty="0"/>
              <a:t>to approximately 24,000 </a:t>
            </a:r>
            <a:r>
              <a:rPr lang="en-US" sz="1600" dirty="0" smtClean="0"/>
              <a:t>students. With a c</a:t>
            </a:r>
            <a:r>
              <a:rPr lang="en-US" sz="1700" dirty="0" smtClean="0"/>
              <a:t>ommunity </a:t>
            </a:r>
            <a:r>
              <a:rPr lang="en-US" sz="1700" dirty="0"/>
              <a:t>of 300+ </a:t>
            </a:r>
            <a:r>
              <a:rPr lang="en-US" sz="1700" dirty="0" smtClean="0"/>
              <a:t>Veterans, </a:t>
            </a:r>
            <a:r>
              <a:rPr lang="en-US" sz="1700" dirty="0"/>
              <a:t>Active Duty, Reservists and Military-Connected Students </a:t>
            </a:r>
            <a:r>
              <a:rPr lang="en-US" sz="1700" dirty="0" smtClean="0"/>
              <a:t>AND ~600 dependents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600" dirty="0" smtClean="0"/>
              <a:t>We offer 101 Bachelor's Degrees, 55 Master's Degrees and 42 </a:t>
            </a:r>
            <a:r>
              <a:rPr lang="en-US" sz="1600" dirty="0" err="1" smtClean="0"/>
              <a:t>Ph.D's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 smtClean="0"/>
              <a:t>Ranked # </a:t>
            </a:r>
            <a:r>
              <a:rPr lang="en-US" sz="1600" dirty="0"/>
              <a:t>2 in the </a:t>
            </a:r>
            <a:r>
              <a:rPr lang="en-US" sz="1600" dirty="0" smtClean="0"/>
              <a:t>U.S. </a:t>
            </a:r>
            <a:r>
              <a:rPr lang="en-US" sz="1600" dirty="0"/>
              <a:t>for financial aid </a:t>
            </a:r>
            <a:r>
              <a:rPr lang="en-US" sz="1600" dirty="0" smtClean="0"/>
              <a:t>(Business </a:t>
            </a:r>
            <a:r>
              <a:rPr lang="en-US" sz="1600" dirty="0"/>
              <a:t>Insider </a:t>
            </a:r>
            <a:r>
              <a:rPr lang="en-US" sz="1600" dirty="0" smtClean="0"/>
              <a:t>2019)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 smtClean="0"/>
              <a:t>Counted </a:t>
            </a:r>
            <a:r>
              <a:rPr lang="en-US" sz="1600" dirty="0"/>
              <a:t>among the Top 35 public universities in the country, UCR is America’s fastest rising ranked university</a:t>
            </a:r>
            <a:r>
              <a:rPr lang="en-US" sz="1600" dirty="0" smtClean="0"/>
              <a:t>. (U.S</a:t>
            </a:r>
            <a:r>
              <a:rPr lang="en-US" sz="1600" dirty="0"/>
              <a:t>. News 2019 </a:t>
            </a:r>
            <a:r>
              <a:rPr lang="en-US" sz="1600" dirty="0" smtClean="0"/>
              <a:t>rankings)</a:t>
            </a:r>
            <a:endParaRPr lang="en-US" sz="16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600" dirty="0" smtClean="0"/>
              <a:t>Faculty Distinctions: 48 Fulbright Scholars, 19 Guggenheim Fellows and 49 National </a:t>
            </a:r>
            <a:r>
              <a:rPr lang="en-US" sz="1600" dirty="0"/>
              <a:t>Endowment for the Humanities Fellows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230" y="1278385"/>
            <a:ext cx="4110360" cy="53443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800" u="sng" dirty="0"/>
          </a:p>
          <a:p>
            <a:pPr marL="0" indent="0" algn="ctr">
              <a:buNone/>
            </a:pPr>
            <a:r>
              <a:rPr lang="en-US" sz="1700" dirty="0" smtClean="0"/>
              <a:t>Riverside </a:t>
            </a:r>
            <a:r>
              <a:rPr lang="en-US" sz="1700" dirty="0"/>
              <a:t>County is home to 136,466 veterans which is 6% of its total population. </a:t>
            </a:r>
            <a:endParaRPr lang="en-US" sz="17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700" dirty="0"/>
              <a:t>The city is the 61st biggest city in the United States and the 12th biggest city in California. </a:t>
            </a:r>
            <a:endParaRPr lang="en-US" sz="17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700" dirty="0"/>
              <a:t>Home to a whopping 58 parks! Including 2 State Parks</a:t>
            </a:r>
            <a:r>
              <a:rPr lang="en-US" sz="1700" dirty="0" smtClean="0"/>
              <a:t>.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700" dirty="0"/>
              <a:t>The March Air Joint Reserve Base is the oldest operating air force base on the west coast and was founded in </a:t>
            </a:r>
            <a:r>
              <a:rPr lang="en-US" sz="1700" dirty="0" smtClean="0"/>
              <a:t>1918</a:t>
            </a:r>
            <a:r>
              <a:rPr lang="en-US" sz="1700" dirty="0"/>
              <a:t>. </a:t>
            </a:r>
            <a:endParaRPr lang="en-US" sz="17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700" dirty="0"/>
              <a:t>The city of Riverside has a large art scene, inspired by Charles </a:t>
            </a:r>
            <a:r>
              <a:rPr lang="en-US" sz="1700" dirty="0" smtClean="0"/>
              <a:t>Dickens.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238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164" y="266330"/>
            <a:ext cx="9277164" cy="947682"/>
          </a:xfrm>
        </p:spPr>
        <p:txBody>
          <a:bodyPr/>
          <a:lstStyle/>
          <a:p>
            <a:r>
              <a:rPr lang="en-US" sz="3200" dirty="0"/>
              <a:t>BUILDING RELATIONSHIPS – ON-CAMPUS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17" y="1330459"/>
            <a:ext cx="7453202" cy="4525963"/>
          </a:xfrm>
        </p:spPr>
        <p:txBody>
          <a:bodyPr numCol="1">
            <a:normAutofit lnSpcReduction="10000"/>
          </a:bodyPr>
          <a:lstStyle/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Academic Resource Center or Learning Centers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Financial Aid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Advising or Academic Counseling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 err="1">
                <a:cs typeface="Arial" pitchFamily="34" charset="0"/>
              </a:rPr>
              <a:t>R’pantry</a:t>
            </a:r>
            <a:r>
              <a:rPr lang="en-US" sz="2800" dirty="0">
                <a:cs typeface="Arial" pitchFamily="34" charset="0"/>
              </a:rPr>
              <a:t>/food pantry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Student Disability Resource 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Center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Counseling 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and Psychological Services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Study Abroad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Career Center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Research positions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RELATIONSHIPS – ON-CAMPUS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9069" y="984982"/>
            <a:ext cx="4040188" cy="1740024"/>
          </a:xfrm>
        </p:spPr>
        <p:txBody>
          <a:bodyPr/>
          <a:lstStyle/>
          <a:p>
            <a:r>
              <a:rPr lang="en-US" u="sng" dirty="0"/>
              <a:t>Advising or Academic Counseling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669" y="2048522"/>
            <a:ext cx="4040188" cy="37663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</a:t>
            </a:r>
            <a:r>
              <a:rPr lang="en-US" dirty="0"/>
              <a:t>an Academic Plan to </a:t>
            </a:r>
            <a:r>
              <a:rPr lang="en-US" dirty="0" smtClean="0"/>
              <a:t>Follow that will be VA approved</a:t>
            </a:r>
            <a:endParaRPr lang="en-US" dirty="0"/>
          </a:p>
          <a:p>
            <a:pPr lvl="1"/>
            <a:r>
              <a:rPr lang="en-US" dirty="0"/>
              <a:t>Course Selection </a:t>
            </a:r>
            <a:endParaRPr lang="en-US" dirty="0" smtClean="0"/>
          </a:p>
          <a:p>
            <a:pPr lvl="1"/>
            <a:r>
              <a:rPr lang="en-US" dirty="0" smtClean="0"/>
              <a:t>Graduation </a:t>
            </a:r>
            <a:r>
              <a:rPr lang="en-US" dirty="0"/>
              <a:t>Requirements</a:t>
            </a:r>
          </a:p>
          <a:p>
            <a:endParaRPr lang="en-US" dirty="0"/>
          </a:p>
          <a:p>
            <a:r>
              <a:rPr lang="en-US" dirty="0" smtClean="0"/>
              <a:t>Attend </a:t>
            </a:r>
            <a:r>
              <a:rPr lang="en-US" dirty="0"/>
              <a:t>Advisor Quarterly Meeting</a:t>
            </a:r>
          </a:p>
          <a:p>
            <a:pPr lvl="1"/>
            <a:r>
              <a:rPr lang="en-US" dirty="0"/>
              <a:t>Present on unique needs of military affiliated students</a:t>
            </a:r>
          </a:p>
          <a:p>
            <a:pPr lvl="1"/>
            <a:r>
              <a:rPr lang="en-US" dirty="0"/>
              <a:t>Stress how benefits can be affected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70" y="1636173"/>
            <a:ext cx="1748901" cy="639762"/>
          </a:xfrm>
        </p:spPr>
        <p:txBody>
          <a:bodyPr/>
          <a:lstStyle/>
          <a:p>
            <a:r>
              <a:rPr lang="en-US" u="sng" dirty="0"/>
              <a:t>Financial Aid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3" y="1956054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Help with filling out FAFSA</a:t>
            </a:r>
          </a:p>
          <a:p>
            <a:r>
              <a:rPr lang="en-US" dirty="0" smtClean="0"/>
              <a:t>Financial </a:t>
            </a:r>
            <a:r>
              <a:rPr lang="en-US" dirty="0"/>
              <a:t>Wellness Info Sessions at the VRC</a:t>
            </a:r>
          </a:p>
          <a:p>
            <a:r>
              <a:rPr lang="en-US" dirty="0"/>
              <a:t>Military Affiliated Students have their own Financial Aid </a:t>
            </a:r>
            <a:r>
              <a:rPr lang="en-US" dirty="0" smtClean="0"/>
              <a:t>Representative/School </a:t>
            </a:r>
            <a:r>
              <a:rPr lang="en-US" dirty="0"/>
              <a:t>Certifying </a:t>
            </a:r>
            <a:r>
              <a:rPr lang="en-US" dirty="0" smtClean="0"/>
              <a:t>Official</a:t>
            </a:r>
          </a:p>
          <a:p>
            <a:pPr lvl="1"/>
            <a:r>
              <a:rPr lang="en-US" dirty="0"/>
              <a:t>Help with making sense of award</a:t>
            </a:r>
          </a:p>
          <a:p>
            <a:pPr lvl="1"/>
            <a:r>
              <a:rPr lang="en-US" dirty="0"/>
              <a:t>Guidance on Certifying Benefits</a:t>
            </a:r>
          </a:p>
          <a:p>
            <a:pPr lvl="1"/>
            <a:r>
              <a:rPr lang="en-US" dirty="0" smtClean="0"/>
              <a:t>Office </a:t>
            </a:r>
            <a:r>
              <a:rPr lang="en-US" dirty="0"/>
              <a:t>Hours at the VRC</a:t>
            </a:r>
          </a:p>
          <a:p>
            <a:pPr lvl="1"/>
            <a:r>
              <a:rPr lang="en-US" dirty="0"/>
              <a:t>Front of the line privileges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RELATIONSHIPS – ON-CAMPUS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Student Disability Resource Center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2595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Assisting Disabled Veterans With Completion of Education 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Private</a:t>
            </a:r>
          </a:p>
          <a:p>
            <a:pPr lvl="1"/>
            <a:r>
              <a:rPr lang="en-US" dirty="0"/>
              <a:t>Accommodation examples</a:t>
            </a:r>
          </a:p>
          <a:p>
            <a:pPr lvl="2"/>
            <a:r>
              <a:rPr lang="en-US" dirty="0"/>
              <a:t>Longer test times</a:t>
            </a:r>
          </a:p>
          <a:p>
            <a:pPr lvl="2"/>
            <a:r>
              <a:rPr lang="en-US" dirty="0"/>
              <a:t>Private testing room</a:t>
            </a:r>
          </a:p>
          <a:p>
            <a:pPr lvl="2"/>
            <a:r>
              <a:rPr lang="en-US" dirty="0"/>
              <a:t>Audible devices</a:t>
            </a:r>
          </a:p>
          <a:p>
            <a:pPr lvl="2"/>
            <a:r>
              <a:rPr lang="en-US" dirty="0"/>
              <a:t>Rides to class</a:t>
            </a:r>
          </a:p>
          <a:p>
            <a:endParaRPr lang="en-US" sz="1700" dirty="0"/>
          </a:p>
          <a:p>
            <a:r>
              <a:rPr lang="en-US" dirty="0"/>
              <a:t>Information Sessions at the VRC for </a:t>
            </a:r>
            <a:r>
              <a:rPr lang="en-US" dirty="0" smtClean="0"/>
              <a:t>Familiarity</a:t>
            </a:r>
          </a:p>
          <a:p>
            <a:r>
              <a:rPr lang="en-US" dirty="0" smtClean="0"/>
              <a:t>Include on scholarship panels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564144"/>
            <a:ext cx="4575591" cy="639762"/>
          </a:xfrm>
        </p:spPr>
        <p:txBody>
          <a:bodyPr>
            <a:normAutofit/>
          </a:bodyPr>
          <a:lstStyle/>
          <a:p>
            <a:r>
              <a:rPr lang="en-US" u="sng" dirty="0"/>
              <a:t>Counseling and Psychological Services </a:t>
            </a:r>
          </a:p>
          <a:p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1901187"/>
            <a:ext cx="4500979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Campus </a:t>
            </a:r>
            <a:r>
              <a:rPr lang="en-US" dirty="0"/>
              <a:t>Mental Health Services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Confidential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Crisis </a:t>
            </a:r>
            <a:r>
              <a:rPr lang="en-US" dirty="0" smtClean="0"/>
              <a:t>Hotline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Information </a:t>
            </a:r>
            <a:r>
              <a:rPr lang="en-US" dirty="0"/>
              <a:t>Sessions in Veterans Resource Center (VRC)</a:t>
            </a:r>
          </a:p>
          <a:p>
            <a:r>
              <a:rPr lang="en-US" dirty="0"/>
              <a:t>Branch Flags in the </a:t>
            </a:r>
            <a:r>
              <a:rPr lang="en-US" dirty="0" smtClean="0"/>
              <a:t>Window</a:t>
            </a:r>
          </a:p>
          <a:p>
            <a:r>
              <a:rPr lang="en-US" dirty="0" smtClean="0"/>
              <a:t>Sit on hiring panels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2112" y="2583430"/>
            <a:ext cx="8851037" cy="4005262"/>
          </a:xfrm>
        </p:spPr>
        <p:txBody>
          <a:bodyPr numCol="2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Resume Writing and Critique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MOS- Translate to </a:t>
            </a:r>
            <a:r>
              <a:rPr lang="en-US" sz="2400" dirty="0"/>
              <a:t>Today’s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Federal </a:t>
            </a:r>
            <a:r>
              <a:rPr lang="en-US" sz="2400" dirty="0"/>
              <a:t>Resume Builder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Mock </a:t>
            </a:r>
            <a:r>
              <a:rPr lang="en-US" sz="2400" dirty="0" smtClean="0"/>
              <a:t>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30 </a:t>
            </a:r>
            <a:r>
              <a:rPr lang="en-US" sz="2400" dirty="0"/>
              <a:t>Second </a:t>
            </a:r>
            <a:r>
              <a:rPr lang="en-US" sz="2400" dirty="0" smtClean="0"/>
              <a:t>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Strength </a:t>
            </a:r>
            <a:r>
              <a:rPr lang="en-US" sz="2400" dirty="0"/>
              <a:t>Finders and True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Employer Networking </a:t>
            </a:r>
            <a:r>
              <a:rPr lang="en-US" sz="2400" dirty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Alumni Networking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Cost Clothing Closet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59" y="245568"/>
            <a:ext cx="8168457" cy="566738"/>
          </a:xfrm>
        </p:spPr>
        <p:txBody>
          <a:bodyPr/>
          <a:lstStyle/>
          <a:p>
            <a:r>
              <a:rPr lang="en-US" sz="3200" dirty="0"/>
              <a:t>BUILDING RELATIONSHIPS – ON-CAMPUS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681" y="1308877"/>
            <a:ext cx="8229600" cy="844550"/>
          </a:xfrm>
        </p:spPr>
        <p:txBody>
          <a:bodyPr>
            <a:noAutofit/>
          </a:bodyPr>
          <a:lstStyle/>
          <a:p>
            <a:pPr marL="0" lvl="0" indent="0" algn="ctr" defTabSz="914400">
              <a:buNone/>
              <a:defRPr/>
            </a:pPr>
            <a:r>
              <a:rPr lang="en-US" sz="2800" dirty="0"/>
              <a:t>Career Center - Operation VETS </a:t>
            </a:r>
            <a:r>
              <a:rPr lang="en-US" sz="2800" dirty="0" smtClean="0"/>
              <a:t>Program</a:t>
            </a:r>
            <a:endParaRPr lang="en-US" sz="2800" dirty="0"/>
          </a:p>
          <a:p>
            <a:pPr marL="0" lvl="0" indent="0" algn="ctr" defTabSz="914400">
              <a:buNone/>
              <a:defRPr/>
            </a:pPr>
            <a:r>
              <a:rPr lang="en-US" sz="2800" u="sng" dirty="0"/>
              <a:t>Veteran Specific Programs and/or </a:t>
            </a:r>
            <a:r>
              <a:rPr lang="en-US" sz="2800" u="sng" dirty="0" smtClean="0"/>
              <a:t>Appointments</a:t>
            </a:r>
          </a:p>
          <a:p>
            <a:pPr marL="0" lvl="0" indent="0" algn="ctr" defTabSz="914400">
              <a:buNone/>
              <a:defRPr/>
            </a:pPr>
            <a:endParaRPr lang="en-US" sz="2000" dirty="0"/>
          </a:p>
          <a:p>
            <a:pPr marL="0" lvl="0" indent="0" algn="ctr" defTabSz="91440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257756"/>
            <a:ext cx="8229600" cy="1143000"/>
          </a:xfrm>
        </p:spPr>
        <p:txBody>
          <a:bodyPr/>
          <a:lstStyle/>
          <a:p>
            <a:r>
              <a:rPr lang="en-US" sz="3200" dirty="0"/>
              <a:t>BUILDING RELATIONSHIPS – OFF-CAMPUS PARTNERS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50271" y="14090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Congressmembers</a:t>
            </a:r>
            <a:endParaRPr lang="en-US" dirty="0"/>
          </a:p>
          <a:p>
            <a:r>
              <a:rPr lang="en-US" dirty="0"/>
              <a:t>Senators</a:t>
            </a:r>
          </a:p>
          <a:p>
            <a:r>
              <a:rPr lang="en-US" dirty="0" err="1"/>
              <a:t>Assemblymembers</a:t>
            </a:r>
            <a:endParaRPr lang="en-US" dirty="0"/>
          </a:p>
          <a:p>
            <a:r>
              <a:rPr lang="en-US" dirty="0"/>
              <a:t>Local Government (Mayor)</a:t>
            </a:r>
          </a:p>
          <a:p>
            <a:r>
              <a:rPr lang="en-US" dirty="0"/>
              <a:t>Veterans Affairs</a:t>
            </a:r>
          </a:p>
          <a:p>
            <a:r>
              <a:rPr lang="en-US" dirty="0"/>
              <a:t>State Benefits Representatives</a:t>
            </a:r>
          </a:p>
          <a:p>
            <a:r>
              <a:rPr lang="en-US" dirty="0"/>
              <a:t>State Employment Development Departments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Congressional Committee on Veterans'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85" y="1417638"/>
            <a:ext cx="4231058" cy="2406573"/>
          </a:xfrm>
        </p:spPr>
        <p:txBody>
          <a:bodyPr>
            <a:normAutofit/>
          </a:bodyPr>
          <a:lstStyle/>
          <a:p>
            <a:r>
              <a:rPr lang="en-US" sz="2000" b="0" dirty="0"/>
              <a:t>The standing Committee on Veterans' Affairs in the United States House of Representatives oversees agencies, reviews current legislation, and recommends new bills or amendments concerning U.S. military veterans.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2729" y="3558108"/>
            <a:ext cx="2898570" cy="22129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6"/>
            <a:ext cx="4303666" cy="1103621"/>
          </a:xfrm>
        </p:spPr>
        <p:txBody>
          <a:bodyPr>
            <a:normAutofit fontScale="32500" lnSpcReduction="20000"/>
          </a:bodyPr>
          <a:lstStyle/>
          <a:p>
            <a:r>
              <a:rPr lang="en-US" sz="7400" b="0" dirty="0"/>
              <a:t>Mark Takano – Chairman</a:t>
            </a:r>
          </a:p>
          <a:p>
            <a:r>
              <a:rPr lang="en-US" sz="7400" b="0" dirty="0"/>
              <a:t>Congressman California 41st District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55741" y="2521257"/>
            <a:ext cx="1475360" cy="14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41" y="4202678"/>
            <a:ext cx="3695988" cy="15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19779</TotalTime>
  <Words>1116</Words>
  <Application>Microsoft Office PowerPoint</Application>
  <PresentationFormat>On-screen Show (4:3)</PresentationFormat>
  <Paragraphs>204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UC Riverside    Riverside, CA  </vt:lpstr>
      <vt:lpstr>BUILDING RELATIONSHIPS – ON-CAMPUS PARTNERS</vt:lpstr>
      <vt:lpstr>BUILDING RELATIONSHIPS – ON-CAMPUS PARTNERS</vt:lpstr>
      <vt:lpstr>BUILDING RELATIONSHIPS – ON-CAMPUS PARTNERS</vt:lpstr>
      <vt:lpstr>BUILDING RELATIONSHIPS – ON-CAMPUS PARTNERS</vt:lpstr>
      <vt:lpstr>BUILDING RELATIONSHIPS – OFF-CAMPUS PARTNERS</vt:lpstr>
      <vt:lpstr>Congressional Committee on Veterans' Affairs</vt:lpstr>
      <vt:lpstr>Senate Bills Affecting Veterans</vt:lpstr>
      <vt:lpstr>In the News: $2 Million allocation to local veterans initiatives</vt:lpstr>
      <vt:lpstr>City/County – Veteran Taskforce</vt:lpstr>
      <vt:lpstr>BUILDING RELATIONSHIPS – OFF-CAMPUS PARTNERS</vt:lpstr>
      <vt:lpstr>BUILDING RELATIONSHIPS – OFF-CAMPUS PARTNERS</vt:lpstr>
      <vt:lpstr>Student Barriers – Partners Can Help With</vt:lpstr>
      <vt:lpstr>Barriers That May Affect Student Success and Well-Being  </vt:lpstr>
      <vt:lpstr>Strategies for on and off campus partners to offset challenges</vt:lpstr>
      <vt:lpstr>QUESTIONS?</vt:lpstr>
    </vt:vector>
  </TitlesOfParts>
  <Company>NASPA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NASPA NASPA</dc:creator>
  <cp:lastModifiedBy>Stoddard, James</cp:lastModifiedBy>
  <cp:revision>132</cp:revision>
  <cp:lastPrinted>2014-12-03T20:52:52Z</cp:lastPrinted>
  <dcterms:created xsi:type="dcterms:W3CDTF">2014-12-03T20:08:28Z</dcterms:created>
  <dcterms:modified xsi:type="dcterms:W3CDTF">2020-02-10T20:59:37Z</dcterms:modified>
</cp:coreProperties>
</file>