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315" r:id="rId2"/>
    <p:sldId id="337" r:id="rId3"/>
    <p:sldId id="316" r:id="rId4"/>
    <p:sldId id="317" r:id="rId5"/>
    <p:sldId id="318" r:id="rId6"/>
    <p:sldId id="319" r:id="rId7"/>
    <p:sldId id="320" r:id="rId8"/>
    <p:sldId id="342" r:id="rId9"/>
    <p:sldId id="321" r:id="rId10"/>
    <p:sldId id="322" r:id="rId11"/>
    <p:sldId id="323" r:id="rId12"/>
    <p:sldId id="324" r:id="rId13"/>
    <p:sldId id="325" r:id="rId14"/>
    <p:sldId id="326" r:id="rId15"/>
    <p:sldId id="327" r:id="rId16"/>
    <p:sldId id="328" r:id="rId17"/>
    <p:sldId id="330" r:id="rId18"/>
    <p:sldId id="329" r:id="rId19"/>
    <p:sldId id="331" r:id="rId20"/>
    <p:sldId id="332" r:id="rId21"/>
    <p:sldId id="333" r:id="rId22"/>
    <p:sldId id="334" r:id="rId23"/>
    <p:sldId id="335" r:id="rId24"/>
    <p:sldId id="336" r:id="rId25"/>
    <p:sldId id="338" r:id="rId26"/>
    <p:sldId id="339" r:id="rId27"/>
    <p:sldId id="340" r:id="rId28"/>
    <p:sldId id="341" r:id="rId29"/>
    <p:sldId id="34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8A39"/>
    <a:srgbClr val="3F110F"/>
    <a:srgbClr val="574A9A"/>
    <a:srgbClr val="FFFFFF"/>
    <a:srgbClr val="114863"/>
    <a:srgbClr val="7BBE31"/>
    <a:srgbClr val="8AC542"/>
    <a:srgbClr val="515A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3819" autoAdjust="0"/>
  </p:normalViewPr>
  <p:slideViewPr>
    <p:cSldViewPr snapToGrid="0" snapToObjects="1">
      <p:cViewPr varScale="1">
        <p:scale>
          <a:sx n="81" d="100"/>
          <a:sy n="81" d="100"/>
        </p:scale>
        <p:origin x="3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More than 3 hours</c:v>
                </c:pt>
                <c:pt idx="1">
                  <c:v>2-3 hours</c:v>
                </c:pt>
                <c:pt idx="2">
                  <c:v>15-60 minutes</c:v>
                </c:pt>
                <c:pt idx="3">
                  <c:v>15 minutes or less</c:v>
                </c:pt>
              </c:strCache>
            </c:strRef>
          </c:cat>
          <c:val>
            <c:numRef>
              <c:f>Sheet1!$B$2:$B$5</c:f>
              <c:numCache>
                <c:formatCode>0%</c:formatCode>
                <c:ptCount val="4"/>
                <c:pt idx="0">
                  <c:v>7.0000000000000007E-2</c:v>
                </c:pt>
                <c:pt idx="1">
                  <c:v>0.05</c:v>
                </c:pt>
                <c:pt idx="2">
                  <c:v>0.34</c:v>
                </c:pt>
                <c:pt idx="3">
                  <c:v>0.55000000000000004</c:v>
                </c:pt>
              </c:numCache>
            </c:numRef>
          </c:val>
          <c:extLst>
            <c:ext xmlns:c16="http://schemas.microsoft.com/office/drawing/2014/chart" uri="{C3380CC4-5D6E-409C-BE32-E72D297353CC}">
              <c16:uniqueId val="{00000000-0981-4511-B460-FD336EF03A7D}"/>
            </c:ext>
          </c:extLst>
        </c:ser>
        <c:dLbls>
          <c:showLegendKey val="0"/>
          <c:showVal val="0"/>
          <c:showCatName val="0"/>
          <c:showSerName val="0"/>
          <c:showPercent val="0"/>
          <c:showBubbleSize val="0"/>
        </c:dLbls>
        <c:gapWidth val="182"/>
        <c:axId val="-952599088"/>
        <c:axId val="-952601264"/>
      </c:barChart>
      <c:catAx>
        <c:axId val="-952599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952601264"/>
        <c:crosses val="autoZero"/>
        <c:auto val="1"/>
        <c:lblAlgn val="ctr"/>
        <c:lblOffset val="100"/>
        <c:noMultiLvlLbl val="0"/>
      </c:catAx>
      <c:valAx>
        <c:axId val="-952601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52599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Sheet1!$A$2:$A$9</c:f>
              <c:strCache>
                <c:ptCount val="8"/>
                <c:pt idx="0">
                  <c:v>VA Mental Health Counselor</c:v>
                </c:pt>
                <c:pt idx="1">
                  <c:v>Voc. Rehab Counselor</c:v>
                </c:pt>
                <c:pt idx="2">
                  <c:v>Textbooks from Library </c:v>
                </c:pt>
                <c:pt idx="3">
                  <c:v>Other</c:v>
                </c:pt>
                <c:pt idx="4">
                  <c:v>Use Computer/Printer</c:v>
                </c:pt>
                <c:pt idx="5">
                  <c:v>Visit the Lounge</c:v>
                </c:pt>
                <c:pt idx="6">
                  <c:v>Enrollment Certification</c:v>
                </c:pt>
                <c:pt idx="7">
                  <c:v>Assistance from VSC Staff</c:v>
                </c:pt>
              </c:strCache>
            </c:strRef>
          </c:cat>
          <c:val>
            <c:numRef>
              <c:f>Sheet1!$B$2:$B$9</c:f>
              <c:numCache>
                <c:formatCode>0%</c:formatCode>
                <c:ptCount val="8"/>
                <c:pt idx="0">
                  <c:v>0.01</c:v>
                </c:pt>
                <c:pt idx="1">
                  <c:v>0.01</c:v>
                </c:pt>
                <c:pt idx="2">
                  <c:v>0.05</c:v>
                </c:pt>
                <c:pt idx="3">
                  <c:v>0.08</c:v>
                </c:pt>
                <c:pt idx="4">
                  <c:v>0.15</c:v>
                </c:pt>
                <c:pt idx="5">
                  <c:v>0.18</c:v>
                </c:pt>
                <c:pt idx="6">
                  <c:v>0.25</c:v>
                </c:pt>
                <c:pt idx="7">
                  <c:v>0.26</c:v>
                </c:pt>
              </c:numCache>
            </c:numRef>
          </c:val>
          <c:extLst>
            <c:ext xmlns:c16="http://schemas.microsoft.com/office/drawing/2014/chart" uri="{C3380CC4-5D6E-409C-BE32-E72D297353CC}">
              <c16:uniqueId val="{00000000-1793-4D29-BF3E-FD5A015F92E6}"/>
            </c:ext>
          </c:extLst>
        </c:ser>
        <c:dLbls>
          <c:showLegendKey val="0"/>
          <c:showVal val="0"/>
          <c:showCatName val="0"/>
          <c:showSerName val="0"/>
          <c:showPercent val="0"/>
          <c:showBubbleSize val="0"/>
        </c:dLbls>
        <c:gapWidth val="182"/>
        <c:axId val="-952600720"/>
        <c:axId val="-952598544"/>
      </c:barChart>
      <c:catAx>
        <c:axId val="-952600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952598544"/>
        <c:crosses val="autoZero"/>
        <c:auto val="1"/>
        <c:lblAlgn val="ctr"/>
        <c:lblOffset val="100"/>
        <c:noMultiLvlLbl val="0"/>
      </c:catAx>
      <c:valAx>
        <c:axId val="-9525985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52600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Purpose(s)</c:v>
                </c:pt>
              </c:strCache>
            </c:strRef>
          </c:tx>
          <c:spPr>
            <a:solidFill>
              <a:schemeClr val="accent1"/>
            </a:solidFill>
            <a:ln>
              <a:noFill/>
            </a:ln>
            <a:effectLst/>
          </c:spPr>
          <c:invertIfNegative val="0"/>
          <c:cat>
            <c:strRef>
              <c:f>Sheet1!$A$2:$A$5</c:f>
              <c:strCache>
                <c:ptCount val="4"/>
                <c:pt idx="0">
                  <c:v>Very Poor</c:v>
                </c:pt>
                <c:pt idx="1">
                  <c:v>Poor</c:v>
                </c:pt>
                <c:pt idx="2">
                  <c:v>Good</c:v>
                </c:pt>
                <c:pt idx="3">
                  <c:v>Very Good</c:v>
                </c:pt>
              </c:strCache>
            </c:strRef>
          </c:cat>
          <c:val>
            <c:numRef>
              <c:f>Sheet1!$B$2:$B$5</c:f>
              <c:numCache>
                <c:formatCode>0%</c:formatCode>
                <c:ptCount val="4"/>
                <c:pt idx="0">
                  <c:v>0.01</c:v>
                </c:pt>
                <c:pt idx="1">
                  <c:v>0.15</c:v>
                </c:pt>
                <c:pt idx="2">
                  <c:v>0.56999999999999995</c:v>
                </c:pt>
                <c:pt idx="3">
                  <c:v>0.27</c:v>
                </c:pt>
              </c:numCache>
            </c:numRef>
          </c:val>
          <c:extLst>
            <c:ext xmlns:c16="http://schemas.microsoft.com/office/drawing/2014/chart" uri="{C3380CC4-5D6E-409C-BE32-E72D297353CC}">
              <c16:uniqueId val="{00000000-7CF0-4109-BCBB-B837DFECC24B}"/>
            </c:ext>
          </c:extLst>
        </c:ser>
        <c:dLbls>
          <c:showLegendKey val="0"/>
          <c:showVal val="0"/>
          <c:showCatName val="0"/>
          <c:showSerName val="0"/>
          <c:showPercent val="0"/>
          <c:showBubbleSize val="0"/>
        </c:dLbls>
        <c:gapWidth val="182"/>
        <c:axId val="-952586576"/>
        <c:axId val="-952596912"/>
      </c:barChart>
      <c:catAx>
        <c:axId val="-952586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952596912"/>
        <c:crosses val="autoZero"/>
        <c:auto val="1"/>
        <c:lblAlgn val="ctr"/>
        <c:lblOffset val="100"/>
        <c:noMultiLvlLbl val="0"/>
      </c:catAx>
      <c:valAx>
        <c:axId val="-9525969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52586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Sheet1!$A$2:$A$9</c:f>
              <c:strCache>
                <c:ptCount val="8"/>
                <c:pt idx="0">
                  <c:v>None of the above</c:v>
                </c:pt>
                <c:pt idx="1">
                  <c:v>Other</c:v>
                </c:pt>
                <c:pt idx="2">
                  <c:v>Spring Site Visits</c:v>
                </c:pt>
                <c:pt idx="3">
                  <c:v>Career Fair Lunches</c:v>
                </c:pt>
                <c:pt idx="4">
                  <c:v>Meet and Eats</c:v>
                </c:pt>
                <c:pt idx="5">
                  <c:v>Brown Bag Series</c:v>
                </c:pt>
                <c:pt idx="6">
                  <c:v>Workshops</c:v>
                </c:pt>
                <c:pt idx="7">
                  <c:v>One-on-One Appointments </c:v>
                </c:pt>
              </c:strCache>
            </c:strRef>
          </c:cat>
          <c:val>
            <c:numRef>
              <c:f>Sheet1!$B$2:$B$9</c:f>
              <c:numCache>
                <c:formatCode>0%</c:formatCode>
                <c:ptCount val="8"/>
                <c:pt idx="0">
                  <c:v>0.53</c:v>
                </c:pt>
                <c:pt idx="1">
                  <c:v>0.01</c:v>
                </c:pt>
                <c:pt idx="2">
                  <c:v>0.04</c:v>
                </c:pt>
                <c:pt idx="3">
                  <c:v>0.12</c:v>
                </c:pt>
                <c:pt idx="4">
                  <c:v>0.06</c:v>
                </c:pt>
                <c:pt idx="5">
                  <c:v>0.05</c:v>
                </c:pt>
                <c:pt idx="6">
                  <c:v>0.05</c:v>
                </c:pt>
                <c:pt idx="7">
                  <c:v>0.15</c:v>
                </c:pt>
              </c:numCache>
            </c:numRef>
          </c:val>
          <c:extLst>
            <c:ext xmlns:c16="http://schemas.microsoft.com/office/drawing/2014/chart" uri="{C3380CC4-5D6E-409C-BE32-E72D297353CC}">
              <c16:uniqueId val="{00000000-CB2D-446E-866A-4EE1E64B7BA7}"/>
            </c:ext>
          </c:extLst>
        </c:ser>
        <c:dLbls>
          <c:showLegendKey val="0"/>
          <c:showVal val="0"/>
          <c:showCatName val="0"/>
          <c:showSerName val="0"/>
          <c:showPercent val="0"/>
          <c:showBubbleSize val="0"/>
        </c:dLbls>
        <c:gapWidth val="182"/>
        <c:axId val="-952590928"/>
        <c:axId val="-952587120"/>
      </c:barChart>
      <c:catAx>
        <c:axId val="-952590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52587120"/>
        <c:crosses val="autoZero"/>
        <c:auto val="1"/>
        <c:lblAlgn val="ctr"/>
        <c:lblOffset val="100"/>
        <c:noMultiLvlLbl val="0"/>
      </c:catAx>
      <c:valAx>
        <c:axId val="-952587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52590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Sheet1!$A$2:$A$12</c:f>
              <c:strCache>
                <c:ptCount val="11"/>
                <c:pt idx="0">
                  <c:v>Other</c:v>
                </c:pt>
                <c:pt idx="1">
                  <c:v>Jobs/companies are good for Vets</c:v>
                </c:pt>
                <c:pt idx="2">
                  <c:v>Negotiation </c:v>
                </c:pt>
                <c:pt idx="3">
                  <c:v>Identifying Career Goals </c:v>
                </c:pt>
                <c:pt idx="4">
                  <c:v>Identifying and Articulating Strengths</c:v>
                </c:pt>
                <c:pt idx="5">
                  <c:v>Military Experience into Civilian  </c:v>
                </c:pt>
                <c:pt idx="6">
                  <c:v>Networking</c:v>
                </c:pt>
                <c:pt idx="7">
                  <c:v>Answering Interview Questions </c:v>
                </c:pt>
                <c:pt idx="8">
                  <c:v>Interview Preparation</c:v>
                </c:pt>
                <c:pt idx="9">
                  <c:v>Creating/Editing Documents</c:v>
                </c:pt>
                <c:pt idx="10">
                  <c:v>Job Search Strategies</c:v>
                </c:pt>
              </c:strCache>
            </c:strRef>
          </c:cat>
          <c:val>
            <c:numRef>
              <c:f>Sheet1!$B$2:$B$12</c:f>
              <c:numCache>
                <c:formatCode>General</c:formatCode>
                <c:ptCount val="11"/>
                <c:pt idx="0">
                  <c:v>5</c:v>
                </c:pt>
                <c:pt idx="1">
                  <c:v>43</c:v>
                </c:pt>
                <c:pt idx="2">
                  <c:v>53</c:v>
                </c:pt>
                <c:pt idx="3">
                  <c:v>28</c:v>
                </c:pt>
                <c:pt idx="4">
                  <c:v>30</c:v>
                </c:pt>
                <c:pt idx="5">
                  <c:v>41</c:v>
                </c:pt>
                <c:pt idx="6">
                  <c:v>41</c:v>
                </c:pt>
                <c:pt idx="7">
                  <c:v>36</c:v>
                </c:pt>
                <c:pt idx="8">
                  <c:v>33</c:v>
                </c:pt>
                <c:pt idx="9">
                  <c:v>34</c:v>
                </c:pt>
                <c:pt idx="10">
                  <c:v>36</c:v>
                </c:pt>
              </c:numCache>
            </c:numRef>
          </c:val>
          <c:extLst>
            <c:ext xmlns:c16="http://schemas.microsoft.com/office/drawing/2014/chart" uri="{C3380CC4-5D6E-409C-BE32-E72D297353CC}">
              <c16:uniqueId val="{00000000-9A01-4FFC-ABBD-5555423FEEF8}"/>
            </c:ext>
          </c:extLst>
        </c:ser>
        <c:dLbls>
          <c:showLegendKey val="0"/>
          <c:showVal val="0"/>
          <c:showCatName val="0"/>
          <c:showSerName val="0"/>
          <c:showPercent val="0"/>
          <c:showBubbleSize val="0"/>
        </c:dLbls>
        <c:gapWidth val="182"/>
        <c:axId val="-952589296"/>
        <c:axId val="-952588208"/>
      </c:barChart>
      <c:catAx>
        <c:axId val="-952589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52588208"/>
        <c:crosses val="autoZero"/>
        <c:auto val="1"/>
        <c:lblAlgn val="ctr"/>
        <c:lblOffset val="100"/>
        <c:noMultiLvlLbl val="0"/>
      </c:catAx>
      <c:valAx>
        <c:axId val="-9525882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52589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Other Parameters</c:v>
                </c:pt>
                <c:pt idx="1">
                  <c:v>Format</c:v>
                </c:pt>
                <c:pt idx="2">
                  <c:v>Location</c:v>
                </c:pt>
                <c:pt idx="3">
                  <c:v>Time of Day/Week</c:v>
                </c:pt>
                <c:pt idx="4">
                  <c:v>Family-Friendly</c:v>
                </c:pt>
              </c:strCache>
            </c:strRef>
          </c:cat>
          <c:val>
            <c:numRef>
              <c:f>Sheet1!$B$2:$B$6</c:f>
              <c:numCache>
                <c:formatCode>0%</c:formatCode>
                <c:ptCount val="5"/>
                <c:pt idx="0">
                  <c:v>7.0000000000000007E-2</c:v>
                </c:pt>
                <c:pt idx="1">
                  <c:v>0.26</c:v>
                </c:pt>
                <c:pt idx="2">
                  <c:v>0.11</c:v>
                </c:pt>
                <c:pt idx="3">
                  <c:v>0.32</c:v>
                </c:pt>
                <c:pt idx="4">
                  <c:v>0.25</c:v>
                </c:pt>
              </c:numCache>
            </c:numRef>
          </c:val>
          <c:extLst>
            <c:ext xmlns:c16="http://schemas.microsoft.com/office/drawing/2014/chart" uri="{C3380CC4-5D6E-409C-BE32-E72D297353CC}">
              <c16:uniqueId val="{00000000-2D9A-457A-9147-DB377ADFEFA3}"/>
            </c:ext>
          </c:extLst>
        </c:ser>
        <c:dLbls>
          <c:showLegendKey val="0"/>
          <c:showVal val="0"/>
          <c:showCatName val="0"/>
          <c:showSerName val="0"/>
          <c:showPercent val="0"/>
          <c:showBubbleSize val="0"/>
        </c:dLbls>
        <c:gapWidth val="182"/>
        <c:axId val="-952600176"/>
        <c:axId val="-952588752"/>
      </c:barChart>
      <c:catAx>
        <c:axId val="-952600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952588752"/>
        <c:crosses val="autoZero"/>
        <c:auto val="1"/>
        <c:lblAlgn val="ctr"/>
        <c:lblOffset val="100"/>
        <c:noMultiLvlLbl val="0"/>
      </c:catAx>
      <c:valAx>
        <c:axId val="-9525887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52600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Other</c:v>
                </c:pt>
                <c:pt idx="1">
                  <c:v>Handouts</c:v>
                </c:pt>
                <c:pt idx="2">
                  <c:v>Presentations from Employers</c:v>
                </c:pt>
                <c:pt idx="3">
                  <c:v>Presentations from CPDC</c:v>
                </c:pt>
                <c:pt idx="4">
                  <c:v>One-on-One Appointments</c:v>
                </c:pt>
              </c:strCache>
            </c:strRef>
          </c:cat>
          <c:val>
            <c:numRef>
              <c:f>Sheet1!$B$2:$B$6</c:f>
              <c:numCache>
                <c:formatCode>0%</c:formatCode>
                <c:ptCount val="5"/>
                <c:pt idx="0">
                  <c:v>3.85E-2</c:v>
                </c:pt>
                <c:pt idx="1">
                  <c:v>0.17949999999999999</c:v>
                </c:pt>
                <c:pt idx="2">
                  <c:v>0.25640000000000002</c:v>
                </c:pt>
                <c:pt idx="3">
                  <c:v>0.18590000000000001</c:v>
                </c:pt>
                <c:pt idx="4">
                  <c:v>0.3397</c:v>
                </c:pt>
              </c:numCache>
            </c:numRef>
          </c:val>
          <c:extLst>
            <c:ext xmlns:c16="http://schemas.microsoft.com/office/drawing/2014/chart" uri="{C3380CC4-5D6E-409C-BE32-E72D297353CC}">
              <c16:uniqueId val="{00000000-491E-4486-8BCF-0072313DE75A}"/>
            </c:ext>
          </c:extLst>
        </c:ser>
        <c:dLbls>
          <c:showLegendKey val="0"/>
          <c:showVal val="0"/>
          <c:showCatName val="0"/>
          <c:showSerName val="0"/>
          <c:showPercent val="0"/>
          <c:showBubbleSize val="0"/>
        </c:dLbls>
        <c:gapWidth val="182"/>
        <c:axId val="-952595824"/>
        <c:axId val="-952594736"/>
      </c:barChart>
      <c:catAx>
        <c:axId val="-95259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952594736"/>
        <c:crosses val="autoZero"/>
        <c:auto val="1"/>
        <c:lblAlgn val="ctr"/>
        <c:lblOffset val="100"/>
        <c:noMultiLvlLbl val="0"/>
      </c:catAx>
      <c:valAx>
        <c:axId val="-9525947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52595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0687BC-B80E-4BD5-890E-0B42BB367605}" type="slidenum">
              <a:rPr lang="en-US" smtClean="0"/>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498CFE-BDC5-41D5-9C5E-91EAE0DEFB80}" type="datetimeFigureOut">
              <a:rPr lang="en-US" smtClean="0"/>
              <a:t>2/10/2020</a:t>
            </a:fld>
            <a:endParaRPr lang="en-US"/>
          </a:p>
        </p:txBody>
      </p:sp>
    </p:spTree>
    <p:extLst>
      <p:ext uri="{BB962C8B-B14F-4D97-AF65-F5344CB8AC3E}">
        <p14:creationId xmlns:p14="http://schemas.microsoft.com/office/powerpoint/2010/main" val="1889568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F7D5F-B8EE-4718-B75B-2278EDF5D699}" type="datetimeFigureOut">
              <a:rPr lang="en-US" smtClean="0"/>
              <a:t>2/10/2020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083EFC-2AA6-4B63-A481-AEDF6A88FCC2}" type="slidenum">
              <a:rPr lang="en-US" smtClean="0"/>
              <a:t>‹#›</a:t>
            </a:fld>
            <a:endParaRPr lang="en-US"/>
          </a:p>
        </p:txBody>
      </p:sp>
    </p:spTree>
    <p:extLst>
      <p:ext uri="{BB962C8B-B14F-4D97-AF65-F5344CB8AC3E}">
        <p14:creationId xmlns:p14="http://schemas.microsoft.com/office/powerpoint/2010/main" val="1334692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buFont typeface="Arial" pitchFamily="34" charset="0"/>
              <a:buChar char="•"/>
              <a:defRPr/>
            </a:pPr>
            <a:r>
              <a:rPr lang="en-US" sz="1200" dirty="0" smtClean="0"/>
              <a:t>Use a sans serif font that is at least 22 pt.  (e.g. Arial, Calibri, Verdana) </a:t>
            </a:r>
          </a:p>
          <a:p>
            <a:pPr lvl="0" defTabSz="914400">
              <a:buFont typeface="Arial" pitchFamily="34" charset="0"/>
              <a:buChar char="•"/>
              <a:defRPr/>
            </a:pPr>
            <a:r>
              <a:rPr lang="en-US" sz="1200" dirty="0" smtClean="0"/>
              <a:t>A light colored background with dark text is preferred.</a:t>
            </a:r>
          </a:p>
          <a:p>
            <a:pPr lvl="0" defTabSz="914400">
              <a:buFont typeface="Arial" pitchFamily="34" charset="0"/>
              <a:buChar char="•"/>
              <a:defRPr/>
            </a:pPr>
            <a:r>
              <a:rPr lang="en-US" sz="1200" dirty="0" smtClean="0"/>
              <a:t>Use a plain background without any watermark, photo, or design behind the text.</a:t>
            </a:r>
          </a:p>
          <a:p>
            <a:pPr lvl="0" defTabSz="914400">
              <a:buFont typeface="Arial" pitchFamily="34" charset="0"/>
              <a:buChar char="•"/>
              <a:defRPr/>
            </a:pPr>
            <a:r>
              <a:rPr lang="en-US" sz="1200" dirty="0" smtClean="0"/>
              <a:t>Avoid long sentences.  As a rule of thumb, 1 slide for every 2 minutes of speaking time.  </a:t>
            </a:r>
          </a:p>
          <a:p>
            <a:pPr lvl="0" defTabSz="914400">
              <a:buFont typeface="Arial" pitchFamily="34" charset="0"/>
              <a:buChar char="•"/>
              <a:defRPr/>
            </a:pPr>
            <a:r>
              <a:rPr lang="en-US" sz="1200" dirty="0" smtClean="0"/>
              <a:t>Photographs, images, clip art, graphics, maps, and charts cannot be read by screen readers and should have an Alt Text description embedded in them, and need to be verbally described during the presentation.</a:t>
            </a:r>
          </a:p>
          <a:p>
            <a:endParaRPr lang="en-US" dirty="0"/>
          </a:p>
        </p:txBody>
      </p:sp>
      <p:sp>
        <p:nvSpPr>
          <p:cNvPr id="4" name="Slide Number Placeholder 3"/>
          <p:cNvSpPr>
            <a:spLocks noGrp="1"/>
          </p:cNvSpPr>
          <p:nvPr>
            <p:ph type="sldNum" sz="quarter" idx="10"/>
          </p:nvPr>
        </p:nvSpPr>
        <p:spPr/>
        <p:txBody>
          <a:bodyPr/>
          <a:lstStyle/>
          <a:p>
            <a:fld id="{5F083EFC-2AA6-4B63-A481-AEDF6A88FCC2}" type="slidenum">
              <a:rPr lang="en-US" smtClean="0"/>
              <a:t>1</a:t>
            </a:fld>
            <a:endParaRPr lang="en-US"/>
          </a:p>
        </p:txBody>
      </p:sp>
    </p:spTree>
    <p:extLst>
      <p:ext uri="{BB962C8B-B14F-4D97-AF65-F5344CB8AC3E}">
        <p14:creationId xmlns:p14="http://schemas.microsoft.com/office/powerpoint/2010/main" val="149713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Multiple offers, and a full</a:t>
            </a:r>
            <a:r>
              <a:rPr lang="en-US" baseline="0" dirty="0" smtClean="0"/>
              <a:t> time STEM job,</a:t>
            </a:r>
            <a:r>
              <a:rPr lang="en-US" dirty="0" smtClean="0"/>
              <a:t> have been given</a:t>
            </a:r>
            <a:r>
              <a:rPr lang="en-US" baseline="0" dirty="0" smtClean="0"/>
              <a:t> as a result of participation in the career fair lunches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Internship was given at Zion Bank after the site visit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Mentorships created out of the Brown Bag Series, along with internships at U of U Health and Valley Behavioral.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NACE Data suggests that having an internship in the industry is a major deciding factor when choosing between candidates. </a:t>
            </a:r>
            <a:endParaRPr lang="en-US" dirty="0"/>
          </a:p>
        </p:txBody>
      </p:sp>
      <p:sp>
        <p:nvSpPr>
          <p:cNvPr id="4" name="Slide Number Placeholder 3"/>
          <p:cNvSpPr>
            <a:spLocks noGrp="1"/>
          </p:cNvSpPr>
          <p:nvPr>
            <p:ph type="sldNum" sz="quarter" idx="10"/>
          </p:nvPr>
        </p:nvSpPr>
        <p:spPr/>
        <p:txBody>
          <a:bodyPr/>
          <a:lstStyle/>
          <a:p>
            <a:fld id="{5F083EFC-2AA6-4B63-A481-AEDF6A88FCC2}" type="slidenum">
              <a:rPr lang="en-US" smtClean="0"/>
              <a:t>7</a:t>
            </a:fld>
            <a:endParaRPr lang="en-US"/>
          </a:p>
        </p:txBody>
      </p:sp>
    </p:spTree>
    <p:extLst>
      <p:ext uri="{BB962C8B-B14F-4D97-AF65-F5344CB8AC3E}">
        <p14:creationId xmlns:p14="http://schemas.microsoft.com/office/powerpoint/2010/main" val="191433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From the Gallup-Purdue index in 2016</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For example, graduates who rated their experiences with career services as very helpful are 5.8 times more likely to strongly agree that their university prepared them for post-collegiate life, nearly 3.0 times more likely to "strongly agree" that their education was worth, and 3.4 times more likely to recommend their alma mater.</a:t>
            </a:r>
            <a:endParaRPr lang="en-US" dirty="0"/>
          </a:p>
        </p:txBody>
      </p:sp>
      <p:sp>
        <p:nvSpPr>
          <p:cNvPr id="4" name="Slide Number Placeholder 3"/>
          <p:cNvSpPr>
            <a:spLocks noGrp="1"/>
          </p:cNvSpPr>
          <p:nvPr>
            <p:ph type="sldNum" sz="quarter" idx="10"/>
          </p:nvPr>
        </p:nvSpPr>
        <p:spPr/>
        <p:txBody>
          <a:bodyPr/>
          <a:lstStyle/>
          <a:p>
            <a:fld id="{5F083EFC-2AA6-4B63-A481-AEDF6A88FCC2}" type="slidenum">
              <a:rPr lang="en-US" smtClean="0"/>
              <a:t>8</a:t>
            </a:fld>
            <a:endParaRPr lang="en-US"/>
          </a:p>
        </p:txBody>
      </p:sp>
    </p:spTree>
    <p:extLst>
      <p:ext uri="{BB962C8B-B14F-4D97-AF65-F5344CB8AC3E}">
        <p14:creationId xmlns:p14="http://schemas.microsoft.com/office/powerpoint/2010/main" val="3318052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choose</a:t>
            </a:r>
            <a:r>
              <a:rPr lang="en-US" baseline="0" dirty="0" smtClean="0"/>
              <a:t> up to 3</a:t>
            </a:r>
          </a:p>
          <a:p>
            <a:endParaRPr lang="en-US" baseline="0" dirty="0" smtClean="0"/>
          </a:p>
          <a:p>
            <a:r>
              <a:rPr lang="en-US" baseline="0" dirty="0" smtClean="0"/>
              <a:t>Others: pick up swag/freebies, SVU meeting, study</a:t>
            </a:r>
            <a:endParaRPr lang="en-US" dirty="0"/>
          </a:p>
        </p:txBody>
      </p:sp>
      <p:sp>
        <p:nvSpPr>
          <p:cNvPr id="4" name="Slide Number Placeholder 3"/>
          <p:cNvSpPr>
            <a:spLocks noGrp="1"/>
          </p:cNvSpPr>
          <p:nvPr>
            <p:ph type="sldNum" sz="quarter" idx="10"/>
          </p:nvPr>
        </p:nvSpPr>
        <p:spPr/>
        <p:txBody>
          <a:bodyPr/>
          <a:lstStyle/>
          <a:p>
            <a:fld id="{5F083EFC-2AA6-4B63-A481-AEDF6A88FCC2}" type="slidenum">
              <a:rPr lang="en-US" smtClean="0"/>
              <a:t>14</a:t>
            </a:fld>
            <a:endParaRPr lang="en-US"/>
          </a:p>
        </p:txBody>
      </p:sp>
    </p:spTree>
    <p:extLst>
      <p:ext uri="{BB962C8B-B14F-4D97-AF65-F5344CB8AC3E}">
        <p14:creationId xmlns:p14="http://schemas.microsoft.com/office/powerpoint/2010/main" val="1169784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choose</a:t>
            </a:r>
            <a:r>
              <a:rPr lang="en-US" baseline="0" dirty="0" smtClean="0"/>
              <a:t> up to 3</a:t>
            </a:r>
            <a:endParaRPr lang="en-US" dirty="0"/>
          </a:p>
        </p:txBody>
      </p:sp>
      <p:sp>
        <p:nvSpPr>
          <p:cNvPr id="4" name="Slide Number Placeholder 3"/>
          <p:cNvSpPr>
            <a:spLocks noGrp="1"/>
          </p:cNvSpPr>
          <p:nvPr>
            <p:ph type="sldNum" sz="quarter" idx="10"/>
          </p:nvPr>
        </p:nvSpPr>
        <p:spPr/>
        <p:txBody>
          <a:bodyPr/>
          <a:lstStyle/>
          <a:p>
            <a:fld id="{5F083EFC-2AA6-4B63-A481-AEDF6A88FCC2}" type="slidenum">
              <a:rPr lang="en-US" smtClean="0"/>
              <a:t>15</a:t>
            </a:fld>
            <a:endParaRPr lang="en-US"/>
          </a:p>
        </p:txBody>
      </p:sp>
    </p:spTree>
    <p:extLst>
      <p:ext uri="{BB962C8B-B14F-4D97-AF65-F5344CB8AC3E}">
        <p14:creationId xmlns:p14="http://schemas.microsoft.com/office/powerpoint/2010/main" val="68535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Mornings T, R, F: 1</a:t>
            </a:r>
          </a:p>
          <a:p>
            <a:r>
              <a:rPr lang="en-US" dirty="0" smtClean="0"/>
              <a:t>M-F: 1</a:t>
            </a:r>
          </a:p>
          <a:p>
            <a:r>
              <a:rPr lang="en-US" dirty="0" smtClean="0"/>
              <a:t>Weekday afternoons: 1</a:t>
            </a:r>
          </a:p>
          <a:p>
            <a:r>
              <a:rPr lang="en-US" dirty="0" smtClean="0"/>
              <a:t>Fridays at 1 pm: 1</a:t>
            </a:r>
          </a:p>
          <a:p>
            <a:r>
              <a:rPr lang="en-US" dirty="0" smtClean="0"/>
              <a:t>After 5 pm - 1</a:t>
            </a:r>
          </a:p>
          <a:p>
            <a:r>
              <a:rPr lang="en-US" dirty="0" smtClean="0"/>
              <a:t>Not during class: 1</a:t>
            </a:r>
          </a:p>
          <a:p>
            <a:r>
              <a:rPr lang="en-US" dirty="0" smtClean="0"/>
              <a:t>After 4 pm: 1</a:t>
            </a:r>
          </a:p>
          <a:p>
            <a:r>
              <a:rPr lang="en-US" dirty="0" smtClean="0"/>
              <a:t>Lunchtime M-R: 1</a:t>
            </a:r>
          </a:p>
          <a:p>
            <a:endParaRPr lang="en-US" dirty="0"/>
          </a:p>
        </p:txBody>
      </p:sp>
      <p:sp>
        <p:nvSpPr>
          <p:cNvPr id="4" name="Slide Number Placeholder 3"/>
          <p:cNvSpPr>
            <a:spLocks noGrp="1"/>
          </p:cNvSpPr>
          <p:nvPr>
            <p:ph type="sldNum" sz="quarter" idx="10"/>
          </p:nvPr>
        </p:nvSpPr>
        <p:spPr/>
        <p:txBody>
          <a:bodyPr/>
          <a:lstStyle/>
          <a:p>
            <a:fld id="{5F083EFC-2AA6-4B63-A481-AEDF6A88FCC2}" type="slidenum">
              <a:rPr lang="en-US" smtClean="0"/>
              <a:t>22</a:t>
            </a:fld>
            <a:endParaRPr lang="en-US"/>
          </a:p>
        </p:txBody>
      </p:sp>
    </p:spTree>
    <p:extLst>
      <p:ext uri="{BB962C8B-B14F-4D97-AF65-F5344CB8AC3E}">
        <p14:creationId xmlns:p14="http://schemas.microsoft.com/office/powerpoint/2010/main" val="380213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Preferred method of announcements</a:t>
            </a:r>
            <a:r>
              <a:rPr lang="en-US" baseline="0" dirty="0" smtClean="0"/>
              <a:t> for vet events is email (87% of respondents)</a:t>
            </a:r>
            <a:endParaRPr lang="en-US" dirty="0"/>
          </a:p>
        </p:txBody>
      </p:sp>
      <p:sp>
        <p:nvSpPr>
          <p:cNvPr id="4" name="Slide Number Placeholder 3"/>
          <p:cNvSpPr>
            <a:spLocks noGrp="1"/>
          </p:cNvSpPr>
          <p:nvPr>
            <p:ph type="sldNum" sz="quarter" idx="10"/>
          </p:nvPr>
        </p:nvSpPr>
        <p:spPr/>
        <p:txBody>
          <a:bodyPr/>
          <a:lstStyle/>
          <a:p>
            <a:fld id="{5F083EFC-2AA6-4B63-A481-AEDF6A88FCC2}" type="slidenum">
              <a:rPr lang="en-US" smtClean="0"/>
              <a:t>26</a:t>
            </a:fld>
            <a:endParaRPr lang="en-US"/>
          </a:p>
        </p:txBody>
      </p:sp>
    </p:spTree>
    <p:extLst>
      <p:ext uri="{BB962C8B-B14F-4D97-AF65-F5344CB8AC3E}">
        <p14:creationId xmlns:p14="http://schemas.microsoft.com/office/powerpoint/2010/main" val="336812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388994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EAA059-A858-F440-A340-01D7885337E9}" type="datetimeFigureOut">
              <a:rPr lang="en-US" smtClean="0"/>
              <a:t>2/10/2020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4CD958-B3E3-3541-8BA4-7C94EA576D18}" type="slidenum">
              <a:rPr lang="en-US" smtClean="0"/>
              <a:t>‹#›</a:t>
            </a:fld>
            <a:endParaRPr lang="en-US"/>
          </a:p>
        </p:txBody>
      </p:sp>
    </p:spTree>
    <p:extLst>
      <p:ext uri="{BB962C8B-B14F-4D97-AF65-F5344CB8AC3E}">
        <p14:creationId xmlns:p14="http://schemas.microsoft.com/office/powerpoint/2010/main" val="229441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EAA059-A858-F440-A340-01D7885337E9}" type="datetimeFigureOut">
              <a:rPr lang="en-US" smtClean="0"/>
              <a:t>2/10/2020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4CD958-B3E3-3541-8BA4-7C94EA576D18}" type="slidenum">
              <a:rPr lang="en-US" smtClean="0"/>
              <a:t>‹#›</a:t>
            </a:fld>
            <a:endParaRPr lang="en-US"/>
          </a:p>
        </p:txBody>
      </p:sp>
    </p:spTree>
    <p:extLst>
      <p:ext uri="{BB962C8B-B14F-4D97-AF65-F5344CB8AC3E}">
        <p14:creationId xmlns:p14="http://schemas.microsoft.com/office/powerpoint/2010/main" val="335499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13811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271" y="106836"/>
            <a:ext cx="8229600" cy="1143000"/>
          </a:xfrm>
          <a:prstGeom prst="rect">
            <a:avLst/>
          </a:prstGeom>
        </p:spPr>
        <p:txBody>
          <a:bodyPr/>
          <a:lstStyle>
            <a:lvl1pPr>
              <a:defRPr sz="36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0774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EAA059-A858-F440-A340-01D7885337E9}" type="datetimeFigureOut">
              <a:rPr lang="en-US" smtClean="0"/>
              <a:t>2/10/2020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4CD958-B3E3-3541-8BA4-7C94EA576D18}" type="slidenum">
              <a:rPr lang="en-US" smtClean="0"/>
              <a:t>‹#›</a:t>
            </a:fld>
            <a:endParaRPr lang="en-US"/>
          </a:p>
        </p:txBody>
      </p:sp>
    </p:spTree>
    <p:extLst>
      <p:ext uri="{BB962C8B-B14F-4D97-AF65-F5344CB8AC3E}">
        <p14:creationId xmlns:p14="http://schemas.microsoft.com/office/powerpoint/2010/main" val="1807708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EAA059-A858-F440-A340-01D7885337E9}" type="datetimeFigureOut">
              <a:rPr lang="en-US" smtClean="0"/>
              <a:t>2/10/2020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C4CD958-B3E3-3541-8BA4-7C94EA576D18}" type="slidenum">
              <a:rPr lang="en-US" smtClean="0"/>
              <a:t>‹#›</a:t>
            </a:fld>
            <a:endParaRPr lang="en-US"/>
          </a:p>
        </p:txBody>
      </p:sp>
    </p:spTree>
    <p:extLst>
      <p:ext uri="{BB962C8B-B14F-4D97-AF65-F5344CB8AC3E}">
        <p14:creationId xmlns:p14="http://schemas.microsoft.com/office/powerpoint/2010/main" val="342323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7EAA059-A858-F440-A340-01D7885337E9}" type="datetimeFigureOut">
              <a:rPr lang="en-US" smtClean="0"/>
              <a:t>2/10/2020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C4CD958-B3E3-3541-8BA4-7C94EA576D18}" type="slidenum">
              <a:rPr lang="en-US" smtClean="0"/>
              <a:t>‹#›</a:t>
            </a:fld>
            <a:endParaRPr lang="en-US"/>
          </a:p>
        </p:txBody>
      </p:sp>
    </p:spTree>
    <p:extLst>
      <p:ext uri="{BB962C8B-B14F-4D97-AF65-F5344CB8AC3E}">
        <p14:creationId xmlns:p14="http://schemas.microsoft.com/office/powerpoint/2010/main" val="30445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7EAA059-A858-F440-A340-01D7885337E9}" type="datetimeFigureOut">
              <a:rPr lang="en-US" smtClean="0"/>
              <a:t>2/10/2020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C4CD958-B3E3-3541-8BA4-7C94EA576D18}" type="slidenum">
              <a:rPr lang="en-US" smtClean="0"/>
              <a:t>‹#›</a:t>
            </a:fld>
            <a:endParaRPr lang="en-US"/>
          </a:p>
        </p:txBody>
      </p:sp>
    </p:spTree>
    <p:extLst>
      <p:ext uri="{BB962C8B-B14F-4D97-AF65-F5344CB8AC3E}">
        <p14:creationId xmlns:p14="http://schemas.microsoft.com/office/powerpoint/2010/main" val="4819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7EAA059-A858-F440-A340-01D7885337E9}" type="datetimeFigureOut">
              <a:rPr lang="en-US" smtClean="0"/>
              <a:t>2/10/2020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C4CD958-B3E3-3541-8BA4-7C94EA576D18}" type="slidenum">
              <a:rPr lang="en-US" smtClean="0"/>
              <a:t>‹#›</a:t>
            </a:fld>
            <a:endParaRPr lang="en-US"/>
          </a:p>
        </p:txBody>
      </p:sp>
    </p:spTree>
    <p:extLst>
      <p:ext uri="{BB962C8B-B14F-4D97-AF65-F5344CB8AC3E}">
        <p14:creationId xmlns:p14="http://schemas.microsoft.com/office/powerpoint/2010/main" val="20498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EAA059-A858-F440-A340-01D7885337E9}" type="datetimeFigureOut">
              <a:rPr lang="en-US" smtClean="0"/>
              <a:t>2/10/2020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C4CD958-B3E3-3541-8BA4-7C94EA576D18}" type="slidenum">
              <a:rPr lang="en-US" smtClean="0"/>
              <a:t>‹#›</a:t>
            </a:fld>
            <a:endParaRPr lang="en-US"/>
          </a:p>
        </p:txBody>
      </p:sp>
    </p:spTree>
    <p:extLst>
      <p:ext uri="{BB962C8B-B14F-4D97-AF65-F5344CB8AC3E}">
        <p14:creationId xmlns:p14="http://schemas.microsoft.com/office/powerpoint/2010/main" val="360427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EAA059-A858-F440-A340-01D7885337E9}" type="datetimeFigureOut">
              <a:rPr lang="en-US" smtClean="0"/>
              <a:t>2/10/2020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C4CD958-B3E3-3541-8BA4-7C94EA576D18}" type="slidenum">
              <a:rPr lang="en-US" smtClean="0"/>
              <a:t>‹#›</a:t>
            </a:fld>
            <a:endParaRPr lang="en-US"/>
          </a:p>
        </p:txBody>
      </p:sp>
    </p:spTree>
    <p:extLst>
      <p:ext uri="{BB962C8B-B14F-4D97-AF65-F5344CB8AC3E}">
        <p14:creationId xmlns:p14="http://schemas.microsoft.com/office/powerpoint/2010/main" val="2711494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755716" y="6149207"/>
            <a:ext cx="2060058" cy="573443"/>
          </a:xfrm>
          <a:prstGeom prst="rect">
            <a:avLst/>
          </a:prstGeom>
        </p:spPr>
      </p:pic>
      <p:sp>
        <p:nvSpPr>
          <p:cNvPr id="3" name="Text Placeholder 2"/>
          <p:cNvSpPr>
            <a:spLocks noGrp="1"/>
          </p:cNvSpPr>
          <p:nvPr>
            <p:ph type="body" idx="1"/>
          </p:nvPr>
        </p:nvSpPr>
        <p:spPr>
          <a:xfrm>
            <a:off x="350271" y="1322177"/>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Box 19"/>
          <p:cNvSpPr txBox="1"/>
          <p:nvPr userDrawn="1"/>
        </p:nvSpPr>
        <p:spPr>
          <a:xfrm>
            <a:off x="4349293" y="6282042"/>
            <a:ext cx="1729464" cy="307777"/>
          </a:xfrm>
          <a:prstGeom prst="rect">
            <a:avLst/>
          </a:prstGeom>
          <a:noFill/>
          <a:effectLst/>
        </p:spPr>
        <p:txBody>
          <a:bodyPr wrap="square" rtlCol="0">
            <a:spAutoFit/>
          </a:bodyPr>
          <a:lstStyle/>
          <a:p>
            <a:pPr algn="ctr"/>
            <a:r>
              <a:rPr lang="en-US" sz="1400" b="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@NASPAtweets</a:t>
            </a:r>
          </a:p>
        </p:txBody>
      </p:sp>
      <p:sp>
        <p:nvSpPr>
          <p:cNvPr id="18" name="TextBox 17"/>
          <p:cNvSpPr txBox="1"/>
          <p:nvPr userDrawn="1"/>
        </p:nvSpPr>
        <p:spPr>
          <a:xfrm>
            <a:off x="2856522" y="6266508"/>
            <a:ext cx="1729464" cy="307777"/>
          </a:xfrm>
          <a:prstGeom prst="rect">
            <a:avLst/>
          </a:prstGeom>
          <a:noFill/>
          <a:effectLst/>
        </p:spPr>
        <p:txBody>
          <a:bodyPr wrap="square" rtlCol="0">
            <a:spAutoFit/>
          </a:bodyPr>
          <a:lstStyle/>
          <a:p>
            <a:pPr algn="ctr"/>
            <a:r>
              <a:rPr lang="en-US" sz="1400" b="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#SMCS20</a:t>
            </a:r>
          </a:p>
        </p:txBody>
      </p:sp>
      <p:cxnSp>
        <p:nvCxnSpPr>
          <p:cNvPr id="11" name="Straight Connector 10"/>
          <p:cNvCxnSpPr/>
          <p:nvPr userDrawn="1"/>
        </p:nvCxnSpPr>
        <p:spPr>
          <a:xfrm>
            <a:off x="2719556" y="6282042"/>
            <a:ext cx="3725694"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2719556" y="6564760"/>
            <a:ext cx="3725694"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0"/>
            <a:ext cx="9144000" cy="1028700"/>
          </a:xfrm>
          <a:prstGeom prst="rect">
            <a:avLst/>
          </a:prstGeom>
          <a:solidFill>
            <a:srgbClr val="738A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1028700"/>
            <a:ext cx="9144000" cy="139700"/>
          </a:xfrm>
          <a:prstGeom prst="rect">
            <a:avLst/>
          </a:prstGeom>
          <a:solidFill>
            <a:srgbClr val="3F11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44119" y="5860269"/>
            <a:ext cx="1364971" cy="862381"/>
          </a:xfrm>
          <a:prstGeom prst="rect">
            <a:avLst/>
          </a:prstGeom>
        </p:spPr>
      </p:pic>
    </p:spTree>
    <p:extLst>
      <p:ext uri="{BB962C8B-B14F-4D97-AF65-F5344CB8AC3E}">
        <p14:creationId xmlns:p14="http://schemas.microsoft.com/office/powerpoint/2010/main" val="379219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00" y="5602013"/>
            <a:ext cx="9139450" cy="1255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64025" y="6179901"/>
            <a:ext cx="8229600" cy="533901"/>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Open Sans"/>
                <a:ea typeface="+mj-ea"/>
                <a:cs typeface="Open Sans"/>
              </a:defRPr>
            </a:lvl1pPr>
          </a:lstStyle>
          <a:p>
            <a:r>
              <a:rPr lang="en-US" sz="2400" dirty="0" smtClean="0">
                <a:solidFill>
                  <a:schemeClr val="accent3">
                    <a:lumMod val="75000"/>
                  </a:schemeClr>
                </a:solidFill>
              </a:rPr>
              <a:t>February 2-4, 2020 | Seattle, WA</a:t>
            </a:r>
            <a:endParaRPr lang="en-US" sz="2400" dirty="0">
              <a:solidFill>
                <a:schemeClr val="accent3">
                  <a:lumMod val="75000"/>
                </a:schemeClr>
              </a:solidFill>
            </a:endParaRPr>
          </a:p>
        </p:txBody>
      </p:sp>
      <p:sp>
        <p:nvSpPr>
          <p:cNvPr id="7" name="Title 1"/>
          <p:cNvSpPr txBox="1">
            <a:spLocks/>
          </p:cNvSpPr>
          <p:nvPr/>
        </p:nvSpPr>
        <p:spPr>
          <a:xfrm>
            <a:off x="676625" y="3946567"/>
            <a:ext cx="8229600" cy="2397011"/>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Open Sans"/>
                <a:ea typeface="+mj-ea"/>
                <a:cs typeface="Open Sans"/>
              </a:defRPr>
            </a:lvl1pPr>
          </a:lstStyle>
          <a:p>
            <a:pPr>
              <a:spcAft>
                <a:spcPts val="2400"/>
              </a:spcAft>
            </a:pPr>
            <a:r>
              <a:rPr lang="en-US" sz="3200" dirty="0" smtClean="0">
                <a:latin typeface="+mj-lt"/>
              </a:rPr>
              <a:t>Improving Career Preparedness and Success of Military-Connected Students </a:t>
            </a:r>
          </a:p>
          <a:p>
            <a:r>
              <a:rPr lang="en-US" sz="2400" dirty="0" smtClean="0">
                <a:latin typeface="+mj-lt"/>
              </a:rPr>
              <a:t>Matt Root, Veteran Program Coordinator, University of Utah</a:t>
            </a:r>
          </a:p>
          <a:p>
            <a:r>
              <a:rPr lang="en-US" sz="2400" dirty="0" smtClean="0">
                <a:latin typeface="+mj-lt"/>
              </a:rPr>
              <a:t>Crystal Cory, Career Coach, University of Utah</a:t>
            </a:r>
            <a:endParaRPr lang="en-US" sz="24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836" y="1163837"/>
            <a:ext cx="3923313" cy="2478727"/>
          </a:xfrm>
          <a:prstGeom prst="rect">
            <a:avLst/>
          </a:prstGeom>
        </p:spPr>
      </p:pic>
    </p:spTree>
    <p:extLst>
      <p:ext uri="{BB962C8B-B14F-4D97-AF65-F5344CB8AC3E}">
        <p14:creationId xmlns:p14="http://schemas.microsoft.com/office/powerpoint/2010/main" val="2775545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11526"/>
            <a:ext cx="7772400" cy="679450"/>
          </a:xfrm>
        </p:spPr>
        <p:txBody>
          <a:bodyPr/>
          <a:lstStyle/>
          <a:p>
            <a:pPr>
              <a:spcBef>
                <a:spcPct val="20000"/>
              </a:spcBef>
            </a:pPr>
            <a:r>
              <a:rPr lang="en-US" sz="6000" dirty="0">
                <a:ea typeface="+mn-ea"/>
              </a:rPr>
              <a:t>Assessment results</a:t>
            </a:r>
          </a:p>
        </p:txBody>
      </p:sp>
    </p:spTree>
    <p:extLst>
      <p:ext uri="{BB962C8B-B14F-4D97-AF65-F5344CB8AC3E}">
        <p14:creationId xmlns:p14="http://schemas.microsoft.com/office/powerpoint/2010/main" val="1836355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descr="A Table depicting the use of Student Affairs offices by veterans at the University of Utah. Veteran Support Center: 78; VA Educational Certification: 60; Academic Advising Center: 30; Scholarship and Financial Aid: 24; Student Health Center: 13; Center for Disability and Acces: 11; CPDC: 10; University Counseling Center: 8; Center for Student Wellness: 7; Women's Resource Center: 7; NCVS Counseling: 2; Child Care &amp; Family Resources: 2; LGBT Resource Center: 2; Financial Wellness Center: 0" title="Use of Student Affairs Office on Campus"/>
          <p:cNvGraphicFramePr>
            <a:graphicFrameLocks noGrp="1"/>
          </p:cNvGraphicFramePr>
          <p:nvPr>
            <p:extLst>
              <p:ext uri="{D42A27DB-BD31-4B8C-83A1-F6EECF244321}">
                <p14:modId xmlns:p14="http://schemas.microsoft.com/office/powerpoint/2010/main" val="1068901692"/>
              </p:ext>
            </p:extLst>
          </p:nvPr>
        </p:nvGraphicFramePr>
        <p:xfrm>
          <a:off x="2317897" y="1177926"/>
          <a:ext cx="4837813" cy="5120640"/>
        </p:xfrm>
        <a:graphic>
          <a:graphicData uri="http://schemas.openxmlformats.org/drawingml/2006/table">
            <a:tbl>
              <a:tblPr bandRow="1">
                <a:tableStyleId>{3B4B98B0-60AC-42C2-AFA5-B58CD77FA1E5}</a:tableStyleId>
              </a:tblPr>
              <a:tblGrid>
                <a:gridCol w="3727495">
                  <a:extLst>
                    <a:ext uri="{9D8B030D-6E8A-4147-A177-3AD203B41FA5}">
                      <a16:colId xmlns:a16="http://schemas.microsoft.com/office/drawing/2014/main" val="69619231"/>
                    </a:ext>
                  </a:extLst>
                </a:gridCol>
                <a:gridCol w="1110318">
                  <a:extLst>
                    <a:ext uri="{9D8B030D-6E8A-4147-A177-3AD203B41FA5}">
                      <a16:colId xmlns:a16="http://schemas.microsoft.com/office/drawing/2014/main" val="445990808"/>
                    </a:ext>
                  </a:extLst>
                </a:gridCol>
              </a:tblGrid>
              <a:tr h="355668">
                <a:tc>
                  <a:txBody>
                    <a:bodyPr/>
                    <a:lstStyle/>
                    <a:p>
                      <a:r>
                        <a:rPr lang="en-US" b="0" dirty="0" smtClean="0"/>
                        <a:t>Veterans Support Center</a:t>
                      </a:r>
                      <a:endParaRPr lang="en-US" b="0" dirty="0"/>
                    </a:p>
                  </a:txBody>
                  <a:tcPr/>
                </a:tc>
                <a:tc>
                  <a:txBody>
                    <a:bodyPr/>
                    <a:lstStyle/>
                    <a:p>
                      <a:r>
                        <a:rPr lang="en-US" b="0" dirty="0" smtClean="0"/>
                        <a:t>78</a:t>
                      </a:r>
                    </a:p>
                  </a:txBody>
                  <a:tcPr/>
                </a:tc>
                <a:extLst>
                  <a:ext uri="{0D108BD9-81ED-4DB2-BD59-A6C34878D82A}">
                    <a16:rowId xmlns:a16="http://schemas.microsoft.com/office/drawing/2014/main" val="4136734191"/>
                  </a:ext>
                </a:extLst>
              </a:tr>
              <a:tr h="355668">
                <a:tc>
                  <a:txBody>
                    <a:bodyPr/>
                    <a:lstStyle/>
                    <a:p>
                      <a:r>
                        <a:rPr lang="en-US" dirty="0" smtClean="0"/>
                        <a:t>VA Educational</a:t>
                      </a:r>
                      <a:r>
                        <a:rPr lang="en-US" baseline="0" dirty="0" smtClean="0"/>
                        <a:t> Certification</a:t>
                      </a:r>
                      <a:endParaRPr lang="en-US" dirty="0"/>
                    </a:p>
                  </a:txBody>
                  <a:tcPr/>
                </a:tc>
                <a:tc>
                  <a:txBody>
                    <a:bodyPr/>
                    <a:lstStyle/>
                    <a:p>
                      <a:r>
                        <a:rPr lang="en-US" dirty="0" smtClean="0"/>
                        <a:t>60</a:t>
                      </a:r>
                    </a:p>
                  </a:txBody>
                  <a:tcPr/>
                </a:tc>
                <a:extLst>
                  <a:ext uri="{0D108BD9-81ED-4DB2-BD59-A6C34878D82A}">
                    <a16:rowId xmlns:a16="http://schemas.microsoft.com/office/drawing/2014/main" val="4252583261"/>
                  </a:ext>
                </a:extLst>
              </a:tr>
              <a:tr h="355668">
                <a:tc>
                  <a:txBody>
                    <a:bodyPr/>
                    <a:lstStyle/>
                    <a:p>
                      <a:r>
                        <a:rPr lang="en-US" dirty="0" smtClean="0"/>
                        <a:t>Academic Advising Center</a:t>
                      </a:r>
                      <a:endParaRPr lang="en-US" dirty="0"/>
                    </a:p>
                  </a:txBody>
                  <a:tcPr/>
                </a:tc>
                <a:tc>
                  <a:txBody>
                    <a:bodyPr/>
                    <a:lstStyle/>
                    <a:p>
                      <a:r>
                        <a:rPr lang="en-US" dirty="0" smtClean="0"/>
                        <a:t>30</a:t>
                      </a:r>
                    </a:p>
                  </a:txBody>
                  <a:tcPr/>
                </a:tc>
                <a:extLst>
                  <a:ext uri="{0D108BD9-81ED-4DB2-BD59-A6C34878D82A}">
                    <a16:rowId xmlns:a16="http://schemas.microsoft.com/office/drawing/2014/main" val="1912095344"/>
                  </a:ext>
                </a:extLst>
              </a:tr>
              <a:tr h="355668">
                <a:tc>
                  <a:txBody>
                    <a:bodyPr/>
                    <a:lstStyle/>
                    <a:p>
                      <a:r>
                        <a:rPr lang="en-US" dirty="0" smtClean="0"/>
                        <a:t>Scholarship and Financial Aid</a:t>
                      </a:r>
                      <a:endParaRPr lang="en-US" dirty="0"/>
                    </a:p>
                  </a:txBody>
                  <a:tcPr/>
                </a:tc>
                <a:tc>
                  <a:txBody>
                    <a:bodyPr/>
                    <a:lstStyle/>
                    <a:p>
                      <a:r>
                        <a:rPr lang="en-US" dirty="0" smtClean="0"/>
                        <a:t>24</a:t>
                      </a:r>
                    </a:p>
                  </a:txBody>
                  <a:tcPr/>
                </a:tc>
                <a:extLst>
                  <a:ext uri="{0D108BD9-81ED-4DB2-BD59-A6C34878D82A}">
                    <a16:rowId xmlns:a16="http://schemas.microsoft.com/office/drawing/2014/main" val="538349804"/>
                  </a:ext>
                </a:extLst>
              </a:tr>
              <a:tr h="355668">
                <a:tc>
                  <a:txBody>
                    <a:bodyPr/>
                    <a:lstStyle/>
                    <a:p>
                      <a:r>
                        <a:rPr lang="en-US" dirty="0" smtClean="0"/>
                        <a:t>Student Health Center</a:t>
                      </a:r>
                      <a:endParaRPr lang="en-US" dirty="0"/>
                    </a:p>
                  </a:txBody>
                  <a:tcPr/>
                </a:tc>
                <a:tc>
                  <a:txBody>
                    <a:bodyPr/>
                    <a:lstStyle/>
                    <a:p>
                      <a:r>
                        <a:rPr lang="en-US" dirty="0" smtClean="0"/>
                        <a:t>13</a:t>
                      </a:r>
                    </a:p>
                  </a:txBody>
                  <a:tcPr/>
                </a:tc>
                <a:extLst>
                  <a:ext uri="{0D108BD9-81ED-4DB2-BD59-A6C34878D82A}">
                    <a16:rowId xmlns:a16="http://schemas.microsoft.com/office/drawing/2014/main" val="3306334882"/>
                  </a:ext>
                </a:extLst>
              </a:tr>
              <a:tr h="355668">
                <a:tc>
                  <a:txBody>
                    <a:bodyPr/>
                    <a:lstStyle/>
                    <a:p>
                      <a:r>
                        <a:rPr lang="en-US" dirty="0" smtClean="0"/>
                        <a:t>Center for Disability &amp; Access</a:t>
                      </a:r>
                      <a:endParaRPr lang="en-US" dirty="0"/>
                    </a:p>
                  </a:txBody>
                  <a:tcPr/>
                </a:tc>
                <a:tc>
                  <a:txBody>
                    <a:bodyPr/>
                    <a:lstStyle/>
                    <a:p>
                      <a:r>
                        <a:rPr lang="en-US" dirty="0" smtClean="0"/>
                        <a:t>11</a:t>
                      </a:r>
                    </a:p>
                  </a:txBody>
                  <a:tcPr/>
                </a:tc>
                <a:extLst>
                  <a:ext uri="{0D108BD9-81ED-4DB2-BD59-A6C34878D82A}">
                    <a16:rowId xmlns:a16="http://schemas.microsoft.com/office/drawing/2014/main" val="755698213"/>
                  </a:ext>
                </a:extLst>
              </a:tr>
              <a:tr h="355668">
                <a:tc>
                  <a:txBody>
                    <a:bodyPr/>
                    <a:lstStyle/>
                    <a:p>
                      <a:r>
                        <a:rPr lang="en-US" dirty="0" smtClean="0"/>
                        <a:t>CPDC</a:t>
                      </a:r>
                      <a:endParaRPr lang="en-US" dirty="0"/>
                    </a:p>
                  </a:txBody>
                  <a:tcPr/>
                </a:tc>
                <a:tc>
                  <a:txBody>
                    <a:bodyPr/>
                    <a:lstStyle/>
                    <a:p>
                      <a:r>
                        <a:rPr lang="en-US" dirty="0" smtClean="0"/>
                        <a:t>10</a:t>
                      </a:r>
                    </a:p>
                  </a:txBody>
                  <a:tcPr/>
                </a:tc>
                <a:extLst>
                  <a:ext uri="{0D108BD9-81ED-4DB2-BD59-A6C34878D82A}">
                    <a16:rowId xmlns:a16="http://schemas.microsoft.com/office/drawing/2014/main" val="2984554458"/>
                  </a:ext>
                </a:extLst>
              </a:tr>
              <a:tr h="355668">
                <a:tc>
                  <a:txBody>
                    <a:bodyPr/>
                    <a:lstStyle/>
                    <a:p>
                      <a:r>
                        <a:rPr lang="en-US" dirty="0" smtClean="0"/>
                        <a:t>University Counseling Center</a:t>
                      </a:r>
                      <a:endParaRPr lang="en-US" dirty="0"/>
                    </a:p>
                  </a:txBody>
                  <a:tcPr/>
                </a:tc>
                <a:tc>
                  <a:txBody>
                    <a:bodyPr/>
                    <a:lstStyle/>
                    <a:p>
                      <a:r>
                        <a:rPr lang="en-US" dirty="0" smtClean="0"/>
                        <a:t>8</a:t>
                      </a:r>
                    </a:p>
                  </a:txBody>
                  <a:tcPr/>
                </a:tc>
                <a:extLst>
                  <a:ext uri="{0D108BD9-81ED-4DB2-BD59-A6C34878D82A}">
                    <a16:rowId xmlns:a16="http://schemas.microsoft.com/office/drawing/2014/main" val="2845198796"/>
                  </a:ext>
                </a:extLst>
              </a:tr>
              <a:tr h="355668">
                <a:tc>
                  <a:txBody>
                    <a:bodyPr/>
                    <a:lstStyle/>
                    <a:p>
                      <a:r>
                        <a:rPr lang="en-US" dirty="0" smtClean="0"/>
                        <a:t>Center for Student Wellness</a:t>
                      </a:r>
                      <a:endParaRPr lang="en-US" dirty="0"/>
                    </a:p>
                  </a:txBody>
                  <a:tcPr/>
                </a:tc>
                <a:tc>
                  <a:txBody>
                    <a:bodyPr/>
                    <a:lstStyle/>
                    <a:p>
                      <a:r>
                        <a:rPr lang="en-US" dirty="0" smtClean="0"/>
                        <a:t>7</a:t>
                      </a:r>
                    </a:p>
                  </a:txBody>
                  <a:tcPr/>
                </a:tc>
                <a:extLst>
                  <a:ext uri="{0D108BD9-81ED-4DB2-BD59-A6C34878D82A}">
                    <a16:rowId xmlns:a16="http://schemas.microsoft.com/office/drawing/2014/main" val="1914317566"/>
                  </a:ext>
                </a:extLst>
              </a:tr>
              <a:tr h="355668">
                <a:tc>
                  <a:txBody>
                    <a:bodyPr/>
                    <a:lstStyle/>
                    <a:p>
                      <a:r>
                        <a:rPr lang="en-US" dirty="0" smtClean="0"/>
                        <a:t>Women’s Resource Center</a:t>
                      </a:r>
                      <a:endParaRPr lang="en-US" dirty="0"/>
                    </a:p>
                  </a:txBody>
                  <a:tcPr/>
                </a:tc>
                <a:tc>
                  <a:txBody>
                    <a:bodyPr/>
                    <a:lstStyle/>
                    <a:p>
                      <a:r>
                        <a:rPr lang="en-US" dirty="0" smtClean="0"/>
                        <a:t>3</a:t>
                      </a:r>
                    </a:p>
                  </a:txBody>
                  <a:tcPr/>
                </a:tc>
                <a:extLst>
                  <a:ext uri="{0D108BD9-81ED-4DB2-BD59-A6C34878D82A}">
                    <a16:rowId xmlns:a16="http://schemas.microsoft.com/office/drawing/2014/main" val="1423032071"/>
                  </a:ext>
                </a:extLst>
              </a:tr>
              <a:tr h="355668">
                <a:tc>
                  <a:txBody>
                    <a:bodyPr/>
                    <a:lstStyle/>
                    <a:p>
                      <a:r>
                        <a:rPr lang="en-US" dirty="0" smtClean="0"/>
                        <a:t>NCVS</a:t>
                      </a:r>
                      <a:r>
                        <a:rPr lang="en-US" baseline="0" dirty="0" smtClean="0"/>
                        <a:t> Counseling</a:t>
                      </a:r>
                      <a:endParaRPr lang="en-US" dirty="0"/>
                    </a:p>
                  </a:txBody>
                  <a:tcPr/>
                </a:tc>
                <a:tc>
                  <a:txBody>
                    <a:bodyPr/>
                    <a:lstStyle/>
                    <a:p>
                      <a:r>
                        <a:rPr lang="en-US" dirty="0" smtClean="0"/>
                        <a:t>2</a:t>
                      </a:r>
                    </a:p>
                  </a:txBody>
                  <a:tcPr/>
                </a:tc>
                <a:extLst>
                  <a:ext uri="{0D108BD9-81ED-4DB2-BD59-A6C34878D82A}">
                    <a16:rowId xmlns:a16="http://schemas.microsoft.com/office/drawing/2014/main" val="2268129875"/>
                  </a:ext>
                </a:extLst>
              </a:tr>
              <a:tr h="355668">
                <a:tc>
                  <a:txBody>
                    <a:bodyPr/>
                    <a:lstStyle/>
                    <a:p>
                      <a:r>
                        <a:rPr lang="en-US" dirty="0" smtClean="0"/>
                        <a:t>Child Care &amp; Family</a:t>
                      </a:r>
                      <a:r>
                        <a:rPr lang="en-US" baseline="0" dirty="0" smtClean="0"/>
                        <a:t> Resources</a:t>
                      </a:r>
                      <a:endParaRPr lang="en-US" dirty="0"/>
                    </a:p>
                  </a:txBody>
                  <a:tcPr/>
                </a:tc>
                <a:tc>
                  <a:txBody>
                    <a:bodyPr/>
                    <a:lstStyle/>
                    <a:p>
                      <a:r>
                        <a:rPr lang="en-US" dirty="0" smtClean="0"/>
                        <a:t>2</a:t>
                      </a:r>
                    </a:p>
                  </a:txBody>
                  <a:tcPr/>
                </a:tc>
                <a:extLst>
                  <a:ext uri="{0D108BD9-81ED-4DB2-BD59-A6C34878D82A}">
                    <a16:rowId xmlns:a16="http://schemas.microsoft.com/office/drawing/2014/main" val="4035824060"/>
                  </a:ext>
                </a:extLst>
              </a:tr>
              <a:tr h="355668">
                <a:tc>
                  <a:txBody>
                    <a:bodyPr/>
                    <a:lstStyle/>
                    <a:p>
                      <a:r>
                        <a:rPr lang="en-US" dirty="0" smtClean="0"/>
                        <a:t>LGBT Resource Center</a:t>
                      </a:r>
                      <a:endParaRPr lang="en-US" dirty="0"/>
                    </a:p>
                  </a:txBody>
                  <a:tcPr/>
                </a:tc>
                <a:tc>
                  <a:txBody>
                    <a:bodyPr/>
                    <a:lstStyle/>
                    <a:p>
                      <a:r>
                        <a:rPr lang="en-US" dirty="0" smtClean="0"/>
                        <a:t>2</a:t>
                      </a:r>
                    </a:p>
                  </a:txBody>
                  <a:tcPr/>
                </a:tc>
                <a:extLst>
                  <a:ext uri="{0D108BD9-81ED-4DB2-BD59-A6C34878D82A}">
                    <a16:rowId xmlns:a16="http://schemas.microsoft.com/office/drawing/2014/main" val="3010849792"/>
                  </a:ext>
                </a:extLst>
              </a:tr>
              <a:tr h="355668">
                <a:tc>
                  <a:txBody>
                    <a:bodyPr/>
                    <a:lstStyle/>
                    <a:p>
                      <a:r>
                        <a:rPr lang="en-US" dirty="0" smtClean="0"/>
                        <a:t>Financial</a:t>
                      </a:r>
                      <a:r>
                        <a:rPr lang="en-US" baseline="0" dirty="0" smtClean="0"/>
                        <a:t> Wellness Center</a:t>
                      </a:r>
                      <a:endParaRPr lang="en-US" dirty="0"/>
                    </a:p>
                  </a:txBody>
                  <a:tcPr/>
                </a:tc>
                <a:tc>
                  <a:txBody>
                    <a:bodyPr/>
                    <a:lstStyle/>
                    <a:p>
                      <a:r>
                        <a:rPr lang="en-US" dirty="0" smtClean="0"/>
                        <a:t>0</a:t>
                      </a:r>
                    </a:p>
                  </a:txBody>
                  <a:tcPr/>
                </a:tc>
                <a:extLst>
                  <a:ext uri="{0D108BD9-81ED-4DB2-BD59-A6C34878D82A}">
                    <a16:rowId xmlns:a16="http://schemas.microsoft.com/office/drawing/2014/main" val="678955574"/>
                  </a:ext>
                </a:extLst>
              </a:tr>
            </a:tbl>
          </a:graphicData>
        </a:graphic>
      </p:graphicFrame>
      <p:sp>
        <p:nvSpPr>
          <p:cNvPr id="2" name="Title 1"/>
          <p:cNvSpPr>
            <a:spLocks noGrp="1"/>
          </p:cNvSpPr>
          <p:nvPr>
            <p:ph type="title"/>
          </p:nvPr>
        </p:nvSpPr>
        <p:spPr>
          <a:xfrm>
            <a:off x="457200" y="141288"/>
            <a:ext cx="8229600" cy="1143000"/>
          </a:xfrm>
        </p:spPr>
        <p:txBody>
          <a:bodyPr/>
          <a:lstStyle/>
          <a:p>
            <a:r>
              <a:rPr lang="en-US" b="1" dirty="0" smtClean="0">
                <a:solidFill>
                  <a:schemeClr val="bg1"/>
                </a:solidFill>
                <a:latin typeface="+mj-lt"/>
              </a:rPr>
              <a:t>Use of SA Offices on Campus</a:t>
            </a:r>
            <a:endParaRPr lang="en-US" b="1" dirty="0">
              <a:solidFill>
                <a:schemeClr val="bg1"/>
              </a:solidFill>
              <a:latin typeface="+mj-lt"/>
            </a:endParaRPr>
          </a:p>
        </p:txBody>
      </p:sp>
      <p:cxnSp>
        <p:nvCxnSpPr>
          <p:cNvPr id="4" name="Straight Arrow Connector 3"/>
          <p:cNvCxnSpPr/>
          <p:nvPr/>
        </p:nvCxnSpPr>
        <p:spPr>
          <a:xfrm>
            <a:off x="1343025" y="3562351"/>
            <a:ext cx="904875" cy="1"/>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572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271" y="-85724"/>
            <a:ext cx="8229600" cy="1104900"/>
          </a:xfrm>
        </p:spPr>
        <p:txBody>
          <a:bodyPr/>
          <a:lstStyle/>
          <a:p>
            <a:r>
              <a:rPr lang="en-US" sz="3500" dirty="0" smtClean="0">
                <a:latin typeface="+mj-lt"/>
              </a:rPr>
              <a:t>How can the University of Utah improve their support of veterans?</a:t>
            </a:r>
            <a:endParaRPr lang="en-US" sz="3500" dirty="0">
              <a:latin typeface="+mj-lt"/>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mj-lt"/>
              </a:rPr>
              <a:t>35 responses, </a:t>
            </a:r>
            <a:r>
              <a:rPr lang="en-US" u="sng" dirty="0" smtClean="0">
                <a:latin typeface="+mj-lt"/>
              </a:rPr>
              <a:t>3 requested something career related</a:t>
            </a:r>
          </a:p>
          <a:p>
            <a:endParaRPr lang="en-US" dirty="0">
              <a:latin typeface="+mj-lt"/>
            </a:endParaRPr>
          </a:p>
          <a:p>
            <a:pPr>
              <a:spcAft>
                <a:spcPts val="1200"/>
              </a:spcAft>
            </a:pPr>
            <a:r>
              <a:rPr lang="en-US" sz="3000" dirty="0" smtClean="0">
                <a:latin typeface="+mj-lt"/>
              </a:rPr>
              <a:t>“A </a:t>
            </a:r>
            <a:r>
              <a:rPr lang="en-US" sz="3000" u="sng" dirty="0" smtClean="0">
                <a:latin typeface="+mj-lt"/>
              </a:rPr>
              <a:t>veterans career counseling </a:t>
            </a:r>
            <a:r>
              <a:rPr lang="en-US" sz="3000" dirty="0" smtClean="0">
                <a:latin typeface="+mj-lt"/>
              </a:rPr>
              <a:t>and resume building resources page would be helpful.”</a:t>
            </a:r>
          </a:p>
          <a:p>
            <a:pPr>
              <a:spcAft>
                <a:spcPts val="1200"/>
              </a:spcAft>
            </a:pPr>
            <a:r>
              <a:rPr lang="en-US" sz="3000" dirty="0" smtClean="0">
                <a:latin typeface="+mj-lt"/>
              </a:rPr>
              <a:t>“Mentoring related to </a:t>
            </a:r>
            <a:r>
              <a:rPr lang="en-US" sz="3000" u="sng" dirty="0" smtClean="0">
                <a:latin typeface="+mj-lt"/>
              </a:rPr>
              <a:t>civilian professional development</a:t>
            </a:r>
            <a:r>
              <a:rPr lang="en-US" sz="3000" dirty="0" smtClean="0">
                <a:latin typeface="+mj-lt"/>
              </a:rPr>
              <a:t>.”</a:t>
            </a:r>
          </a:p>
          <a:p>
            <a:r>
              <a:rPr lang="en-US" sz="3000" dirty="0" smtClean="0">
                <a:latin typeface="+mj-lt"/>
              </a:rPr>
              <a:t>“</a:t>
            </a:r>
            <a:r>
              <a:rPr lang="en-US" sz="3000" u="sng" dirty="0" smtClean="0">
                <a:latin typeface="+mj-lt"/>
              </a:rPr>
              <a:t>Career advisors </a:t>
            </a:r>
            <a:r>
              <a:rPr lang="en-US" sz="3000" dirty="0" smtClean="0">
                <a:latin typeface="+mj-lt"/>
              </a:rPr>
              <a:t>who are familiar with military service and can help with resumes, etc. since veterans already have work history from being in the military.”</a:t>
            </a:r>
            <a:endParaRPr lang="en-US" sz="3000" dirty="0">
              <a:latin typeface="+mj-lt"/>
            </a:endParaRPr>
          </a:p>
        </p:txBody>
      </p:sp>
    </p:spTree>
    <p:extLst>
      <p:ext uri="{BB962C8B-B14F-4D97-AF65-F5344CB8AC3E}">
        <p14:creationId xmlns:p14="http://schemas.microsoft.com/office/powerpoint/2010/main" val="30267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 chart showing how long a typical visit to the Veteran Support Center is. 15 minutes or less: "/>
          <p:cNvSpPr>
            <a:spLocks noGrp="1"/>
          </p:cNvSpPr>
          <p:nvPr>
            <p:ph type="title"/>
          </p:nvPr>
        </p:nvSpPr>
        <p:spPr>
          <a:xfrm>
            <a:off x="340242" y="222545"/>
            <a:ext cx="8463516" cy="1143000"/>
          </a:xfrm>
        </p:spPr>
        <p:txBody>
          <a:bodyPr/>
          <a:lstStyle/>
          <a:p>
            <a:r>
              <a:rPr lang="en-US" sz="3600" b="1" dirty="0" smtClean="0">
                <a:solidFill>
                  <a:schemeClr val="bg1"/>
                </a:solidFill>
                <a:latin typeface="+mj-lt"/>
              </a:rPr>
              <a:t>How long is your typical visit to the VSC?</a:t>
            </a:r>
            <a:endParaRPr lang="en-US" sz="3600" b="1" dirty="0">
              <a:solidFill>
                <a:schemeClr val="bg1"/>
              </a:solidFill>
              <a:latin typeface="+mj-lt"/>
            </a:endParaRPr>
          </a:p>
        </p:txBody>
      </p:sp>
      <p:graphicFrame>
        <p:nvGraphicFramePr>
          <p:cNvPr id="6" name="Chart 5" descr="A chart showing how long the typical visit to the Veteran Support Center is. 15 minutes or less 55%,15-60 minutes 34%, 2-3 hours 5%, and more than 3 hours 7%."/>
          <p:cNvGraphicFramePr/>
          <p:nvPr>
            <p:extLst>
              <p:ext uri="{D42A27DB-BD31-4B8C-83A1-F6EECF244321}">
                <p14:modId xmlns:p14="http://schemas.microsoft.com/office/powerpoint/2010/main" val="3982551154"/>
              </p:ext>
            </p:extLst>
          </p:nvPr>
        </p:nvGraphicFramePr>
        <p:xfrm>
          <a:off x="340242" y="1397000"/>
          <a:ext cx="8463516" cy="43445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352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79"/>
            <a:ext cx="8229600" cy="1143000"/>
          </a:xfrm>
        </p:spPr>
        <p:txBody>
          <a:bodyPr/>
          <a:lstStyle/>
          <a:p>
            <a:r>
              <a:rPr lang="en-US" b="1" dirty="0" smtClean="0">
                <a:solidFill>
                  <a:schemeClr val="bg1"/>
                </a:solidFill>
                <a:latin typeface="+mj-lt"/>
              </a:rPr>
              <a:t>Purpose(s) for Visiting VSC</a:t>
            </a:r>
            <a:endParaRPr lang="en-US" b="1" dirty="0">
              <a:solidFill>
                <a:schemeClr val="bg1"/>
              </a:solidFill>
              <a:latin typeface="+mj-lt"/>
            </a:endParaRPr>
          </a:p>
        </p:txBody>
      </p:sp>
      <p:graphicFrame>
        <p:nvGraphicFramePr>
          <p:cNvPr id="5" name="Chart 4" descr="A chart showing the purposes for veterans visitng the Veteran Support Center. Assistance from VSC Staff 26%, Enrollment Certification 25%, Visit the lounge 18%, use computer/printer 15%, other 8%, textbooks from the library 5%, vocational rehabilitation counselors 1%, and VA mental health counselors 1%." title="Purpose(s) for visiting VSC Staff"/>
          <p:cNvGraphicFramePr/>
          <p:nvPr>
            <p:extLst>
              <p:ext uri="{D42A27DB-BD31-4B8C-83A1-F6EECF244321}">
                <p14:modId xmlns:p14="http://schemas.microsoft.com/office/powerpoint/2010/main" val="544958394"/>
              </p:ext>
            </p:extLst>
          </p:nvPr>
        </p:nvGraphicFramePr>
        <p:xfrm>
          <a:off x="457200" y="1397000"/>
          <a:ext cx="8229600" cy="4413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0367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389"/>
            <a:ext cx="8229600" cy="1143000"/>
          </a:xfrm>
        </p:spPr>
        <p:txBody>
          <a:bodyPr/>
          <a:lstStyle/>
          <a:p>
            <a:r>
              <a:rPr lang="en-US" sz="3500" b="1" dirty="0" smtClean="0">
                <a:solidFill>
                  <a:schemeClr val="bg1"/>
                </a:solidFill>
                <a:latin typeface="+mj-lt"/>
              </a:rPr>
              <a:t>How would you describe your overall confidence related to career topics?</a:t>
            </a:r>
            <a:endParaRPr lang="en-US" sz="3500" b="1" dirty="0">
              <a:solidFill>
                <a:schemeClr val="bg1"/>
              </a:solidFill>
              <a:latin typeface="+mj-lt"/>
            </a:endParaRPr>
          </a:p>
        </p:txBody>
      </p:sp>
      <p:graphicFrame>
        <p:nvGraphicFramePr>
          <p:cNvPr id="6" name="Chart 5" descr="A chart showing overall confidence related to career topics. Very good 27%, good 57%, poor 15%, and very poor 1%."/>
          <p:cNvGraphicFramePr/>
          <p:nvPr>
            <p:extLst>
              <p:ext uri="{D42A27DB-BD31-4B8C-83A1-F6EECF244321}">
                <p14:modId xmlns:p14="http://schemas.microsoft.com/office/powerpoint/2010/main" val="302341145"/>
              </p:ext>
            </p:extLst>
          </p:nvPr>
        </p:nvGraphicFramePr>
        <p:xfrm>
          <a:off x="457201" y="1301307"/>
          <a:ext cx="8229600" cy="45147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844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024128"/>
            <a:ext cx="7772400" cy="1362075"/>
          </a:xfrm>
        </p:spPr>
        <p:txBody>
          <a:bodyPr/>
          <a:lstStyle/>
          <a:p>
            <a:pPr algn="ctr"/>
            <a:r>
              <a:rPr lang="en-US" b="0" cap="none" dirty="0" smtClean="0">
                <a:latin typeface="+mj-lt"/>
              </a:rPr>
              <a:t>Mean times respondents had used the CPDC</a:t>
            </a:r>
            <a:endParaRPr lang="en-US" b="0" cap="none" dirty="0">
              <a:latin typeface="+mj-lt"/>
            </a:endParaRPr>
          </a:p>
        </p:txBody>
      </p:sp>
      <p:sp>
        <p:nvSpPr>
          <p:cNvPr id="3" name="Text Placeholder 2"/>
          <p:cNvSpPr>
            <a:spLocks noGrp="1"/>
          </p:cNvSpPr>
          <p:nvPr>
            <p:ph type="body" idx="1"/>
          </p:nvPr>
        </p:nvSpPr>
        <p:spPr>
          <a:xfrm>
            <a:off x="722313" y="2156619"/>
            <a:ext cx="7772400" cy="1500187"/>
          </a:xfrm>
        </p:spPr>
        <p:txBody>
          <a:bodyPr>
            <a:noAutofit/>
          </a:bodyPr>
          <a:lstStyle/>
          <a:p>
            <a:pPr algn="ctr"/>
            <a:r>
              <a:rPr lang="en-US" sz="9600" b="1" dirty="0" smtClean="0">
                <a:solidFill>
                  <a:schemeClr val="tx1"/>
                </a:solidFill>
              </a:rPr>
              <a:t>0.89</a:t>
            </a:r>
            <a:endParaRPr lang="en-US" sz="9600" b="1" dirty="0">
              <a:solidFill>
                <a:schemeClr val="tx1"/>
              </a:solidFill>
            </a:endParaRPr>
          </a:p>
        </p:txBody>
      </p:sp>
    </p:spTree>
    <p:extLst>
      <p:ext uri="{BB962C8B-B14F-4D97-AF65-F5344CB8AC3E}">
        <p14:creationId xmlns:p14="http://schemas.microsoft.com/office/powerpoint/2010/main" val="1141470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mj-lt"/>
              </a:rPr>
              <a:t>Why haven’t you used the CPDC?</a:t>
            </a:r>
            <a:endParaRPr lang="en-US" b="1" dirty="0">
              <a:solidFill>
                <a:schemeClr val="bg1"/>
              </a:solidFill>
              <a:latin typeface="+mj-lt"/>
            </a:endParaRPr>
          </a:p>
        </p:txBody>
      </p:sp>
      <p:sp>
        <p:nvSpPr>
          <p:cNvPr id="4" name="Content Placeholder 3"/>
          <p:cNvSpPr>
            <a:spLocks noGrp="1"/>
          </p:cNvSpPr>
          <p:nvPr>
            <p:ph sz="half" idx="2"/>
          </p:nvPr>
        </p:nvSpPr>
        <p:spPr>
          <a:xfrm>
            <a:off x="457200" y="1417638"/>
            <a:ext cx="4040188" cy="4708525"/>
          </a:xfrm>
        </p:spPr>
        <p:txBody>
          <a:bodyPr>
            <a:normAutofit fontScale="92500"/>
          </a:bodyPr>
          <a:lstStyle/>
          <a:p>
            <a:r>
              <a:rPr lang="en-US" dirty="0">
                <a:latin typeface="+mj-lt"/>
              </a:rPr>
              <a:t>Not applicable/No Need: 15</a:t>
            </a:r>
          </a:p>
          <a:p>
            <a:r>
              <a:rPr lang="en-US" dirty="0">
                <a:latin typeface="+mj-lt"/>
              </a:rPr>
              <a:t>Not aware of existence: 12</a:t>
            </a:r>
          </a:p>
          <a:p>
            <a:r>
              <a:rPr lang="en-US" dirty="0">
                <a:latin typeface="+mj-lt"/>
              </a:rPr>
              <a:t>Not time yet: 7</a:t>
            </a:r>
          </a:p>
          <a:p>
            <a:r>
              <a:rPr lang="en-US" dirty="0">
                <a:latin typeface="+mj-lt"/>
              </a:rPr>
              <a:t>Online/Far from campus: 4</a:t>
            </a:r>
          </a:p>
          <a:p>
            <a:r>
              <a:rPr lang="en-US" dirty="0">
                <a:latin typeface="+mj-lt"/>
              </a:rPr>
              <a:t>Doesn’t believe in the value: 2 </a:t>
            </a:r>
          </a:p>
          <a:p>
            <a:r>
              <a:rPr lang="en-US" dirty="0">
                <a:latin typeface="+mj-lt"/>
              </a:rPr>
              <a:t>No reason: 3</a:t>
            </a:r>
          </a:p>
          <a:p>
            <a:r>
              <a:rPr lang="en-US" dirty="0">
                <a:latin typeface="+mj-lt"/>
              </a:rPr>
              <a:t>Job lined up: 3</a:t>
            </a:r>
          </a:p>
          <a:p>
            <a:r>
              <a:rPr lang="en-US" dirty="0">
                <a:latin typeface="+mj-lt"/>
              </a:rPr>
              <a:t>Too busy: 3</a:t>
            </a:r>
          </a:p>
          <a:p>
            <a:r>
              <a:rPr lang="en-US" dirty="0">
                <a:latin typeface="+mj-lt"/>
              </a:rPr>
              <a:t>Active duty: 3</a:t>
            </a:r>
          </a:p>
          <a:p>
            <a:r>
              <a:rPr lang="en-US" dirty="0">
                <a:latin typeface="+mj-lt"/>
              </a:rPr>
              <a:t>Doesn’t believe in the value: 2 </a:t>
            </a:r>
          </a:p>
          <a:p>
            <a:r>
              <a:rPr lang="en-US" dirty="0">
                <a:latin typeface="+mj-lt"/>
              </a:rPr>
              <a:t>Hated Civilian Life Transition: </a:t>
            </a:r>
            <a:r>
              <a:rPr lang="en-US" dirty="0" smtClean="0">
                <a:latin typeface="+mj-lt"/>
              </a:rPr>
              <a:t>1</a:t>
            </a:r>
            <a:endParaRPr lang="en-US" dirty="0">
              <a:latin typeface="+mj-lt"/>
            </a:endParaRPr>
          </a:p>
        </p:txBody>
      </p:sp>
      <p:sp>
        <p:nvSpPr>
          <p:cNvPr id="6" name="Content Placeholder 5"/>
          <p:cNvSpPr>
            <a:spLocks noGrp="1"/>
          </p:cNvSpPr>
          <p:nvPr>
            <p:ph sz="quarter" idx="4"/>
          </p:nvPr>
        </p:nvSpPr>
        <p:spPr>
          <a:xfrm>
            <a:off x="4645025" y="1417638"/>
            <a:ext cx="4041775" cy="4708525"/>
          </a:xfrm>
        </p:spPr>
        <p:txBody>
          <a:bodyPr>
            <a:normAutofit lnSpcReduction="10000"/>
          </a:bodyPr>
          <a:lstStyle/>
          <a:p>
            <a:pPr>
              <a:spcAft>
                <a:spcPts val="1200"/>
              </a:spcAft>
            </a:pPr>
            <a:r>
              <a:rPr lang="en-US" dirty="0" smtClean="0">
                <a:latin typeface="+mj-lt"/>
              </a:rPr>
              <a:t>“Self-sufficient/Stubborn”</a:t>
            </a:r>
          </a:p>
          <a:p>
            <a:pPr>
              <a:spcAft>
                <a:spcPts val="1200"/>
              </a:spcAft>
            </a:pPr>
            <a:r>
              <a:rPr lang="en-US" dirty="0" smtClean="0">
                <a:latin typeface="+mj-lt"/>
              </a:rPr>
              <a:t>“Struggling to get through school, not looking to pile something else on”</a:t>
            </a:r>
          </a:p>
          <a:p>
            <a:pPr>
              <a:spcBef>
                <a:spcPts val="0"/>
              </a:spcBef>
              <a:spcAft>
                <a:spcPts val="1200"/>
              </a:spcAft>
            </a:pPr>
            <a:r>
              <a:rPr lang="en-US" dirty="0" smtClean="0">
                <a:latin typeface="+mj-lt"/>
              </a:rPr>
              <a:t>“Do not believe there is value. I will not obtain the type of job I desire from a career center.”</a:t>
            </a:r>
          </a:p>
          <a:p>
            <a:r>
              <a:rPr lang="en-US" dirty="0" smtClean="0">
                <a:latin typeface="+mj-lt"/>
              </a:rPr>
              <a:t>“Just starting school and I already know what job I want and how to get there.” </a:t>
            </a:r>
          </a:p>
          <a:p>
            <a:pPr marL="0" indent="0">
              <a:buNone/>
            </a:pPr>
            <a:endParaRPr lang="en-US" dirty="0">
              <a:latin typeface="+mj-lt"/>
            </a:endParaRPr>
          </a:p>
        </p:txBody>
      </p:sp>
    </p:spTree>
    <p:extLst>
      <p:ext uri="{BB962C8B-B14F-4D97-AF65-F5344CB8AC3E}">
        <p14:creationId xmlns:p14="http://schemas.microsoft.com/office/powerpoint/2010/main" val="182957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500" b="1" dirty="0" smtClean="0">
                <a:solidFill>
                  <a:schemeClr val="bg1"/>
                </a:solidFill>
                <a:latin typeface="+mj-lt"/>
              </a:rPr>
              <a:t>What Career Center events have you attended in the past?</a:t>
            </a:r>
            <a:endParaRPr lang="en-US" sz="3500" b="1" dirty="0">
              <a:solidFill>
                <a:schemeClr val="bg1"/>
              </a:solidFill>
              <a:latin typeface="+mj-lt"/>
            </a:endParaRPr>
          </a:p>
        </p:txBody>
      </p:sp>
      <p:graphicFrame>
        <p:nvGraphicFramePr>
          <p:cNvPr id="5" name="Chart 4" descr="A chart showing what Career events respondents have attended in the past. One on one appointments 15%, presentations from the CPDC 5%, Brown Bag Series 5%, Meet and Eats 6%, Career Fair Lunches 12%, Spring Site Visits 4%, Other 1%, and none of the above 53%."/>
          <p:cNvGraphicFramePr/>
          <p:nvPr>
            <p:extLst>
              <p:ext uri="{D42A27DB-BD31-4B8C-83A1-F6EECF244321}">
                <p14:modId xmlns:p14="http://schemas.microsoft.com/office/powerpoint/2010/main" val="1441698510"/>
              </p:ext>
            </p:extLst>
          </p:nvPr>
        </p:nvGraphicFramePr>
        <p:xfrm>
          <a:off x="457200" y="1396999"/>
          <a:ext cx="8229600" cy="43764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807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143000"/>
          </a:xfrm>
        </p:spPr>
        <p:txBody>
          <a:bodyPr/>
          <a:lstStyle/>
          <a:p>
            <a:r>
              <a:rPr lang="en-US" b="1" dirty="0" smtClean="0">
                <a:solidFill>
                  <a:schemeClr val="bg1"/>
                </a:solidFill>
                <a:latin typeface="+mj-lt"/>
              </a:rPr>
              <a:t>Expectations of a Career Coach</a:t>
            </a:r>
            <a:endParaRPr lang="en-US" b="1" dirty="0">
              <a:solidFill>
                <a:schemeClr val="bg1"/>
              </a:solidFill>
              <a:latin typeface="+mj-lt"/>
            </a:endParaRPr>
          </a:p>
        </p:txBody>
      </p:sp>
      <p:sp>
        <p:nvSpPr>
          <p:cNvPr id="3" name="Content Placeholder 2"/>
          <p:cNvSpPr>
            <a:spLocks noGrp="1"/>
          </p:cNvSpPr>
          <p:nvPr>
            <p:ph sz="half" idx="1"/>
          </p:nvPr>
        </p:nvSpPr>
        <p:spPr/>
        <p:txBody>
          <a:bodyPr>
            <a:noAutofit/>
          </a:bodyPr>
          <a:lstStyle/>
          <a:p>
            <a:pPr>
              <a:lnSpc>
                <a:spcPct val="120000"/>
              </a:lnSpc>
            </a:pPr>
            <a:r>
              <a:rPr lang="en-US" sz="1800" dirty="0">
                <a:latin typeface="+mj-lt"/>
              </a:rPr>
              <a:t>Resumes/Cover Letters: 15</a:t>
            </a:r>
          </a:p>
          <a:p>
            <a:pPr>
              <a:lnSpc>
                <a:spcPct val="120000"/>
              </a:lnSpc>
            </a:pPr>
            <a:r>
              <a:rPr lang="en-US" sz="1800" dirty="0" smtClean="0">
                <a:latin typeface="+mj-lt"/>
              </a:rPr>
              <a:t>Interviewing: 11</a:t>
            </a:r>
          </a:p>
          <a:p>
            <a:pPr>
              <a:lnSpc>
                <a:spcPct val="120000"/>
              </a:lnSpc>
            </a:pPr>
            <a:r>
              <a:rPr lang="en-US" sz="1800" dirty="0">
                <a:latin typeface="+mj-lt"/>
              </a:rPr>
              <a:t>Personalized </a:t>
            </a:r>
            <a:r>
              <a:rPr lang="en-US" sz="1800" dirty="0" smtClean="0">
                <a:latin typeface="+mj-lt"/>
              </a:rPr>
              <a:t>support/guidance:11</a:t>
            </a:r>
            <a:endParaRPr lang="en-US" sz="1800" dirty="0">
              <a:latin typeface="+mj-lt"/>
            </a:endParaRPr>
          </a:p>
          <a:p>
            <a:pPr>
              <a:lnSpc>
                <a:spcPct val="120000"/>
              </a:lnSpc>
            </a:pPr>
            <a:r>
              <a:rPr lang="en-US" sz="1800" dirty="0">
                <a:latin typeface="+mj-lt"/>
              </a:rPr>
              <a:t>Job </a:t>
            </a:r>
            <a:r>
              <a:rPr lang="en-US" sz="1800" dirty="0" smtClean="0">
                <a:latin typeface="+mj-lt"/>
              </a:rPr>
              <a:t>Search: </a:t>
            </a:r>
            <a:r>
              <a:rPr lang="en-US" sz="1800" dirty="0">
                <a:latin typeface="+mj-lt"/>
              </a:rPr>
              <a:t>9</a:t>
            </a:r>
          </a:p>
          <a:p>
            <a:pPr>
              <a:lnSpc>
                <a:spcPct val="120000"/>
              </a:lnSpc>
            </a:pPr>
            <a:r>
              <a:rPr lang="en-US" sz="1800" dirty="0" smtClean="0">
                <a:latin typeface="+mj-lt"/>
              </a:rPr>
              <a:t>Advice </a:t>
            </a:r>
            <a:r>
              <a:rPr lang="en-US" sz="1800" dirty="0">
                <a:latin typeface="+mj-lt"/>
              </a:rPr>
              <a:t>on career plans: 7</a:t>
            </a:r>
          </a:p>
          <a:p>
            <a:pPr>
              <a:lnSpc>
                <a:spcPct val="120000"/>
              </a:lnSpc>
            </a:pPr>
            <a:r>
              <a:rPr lang="en-US" sz="1800" dirty="0">
                <a:latin typeface="+mj-lt"/>
              </a:rPr>
              <a:t>Information: </a:t>
            </a:r>
            <a:r>
              <a:rPr lang="en-US" sz="1800" dirty="0" smtClean="0">
                <a:latin typeface="+mj-lt"/>
              </a:rPr>
              <a:t>5</a:t>
            </a:r>
          </a:p>
          <a:p>
            <a:pPr>
              <a:lnSpc>
                <a:spcPct val="120000"/>
              </a:lnSpc>
            </a:pPr>
            <a:r>
              <a:rPr lang="en-US" sz="1800" dirty="0">
                <a:latin typeface="+mj-lt"/>
              </a:rPr>
              <a:t>Networking: </a:t>
            </a:r>
            <a:r>
              <a:rPr lang="en-US" sz="1800" dirty="0" smtClean="0">
                <a:latin typeface="+mj-lt"/>
              </a:rPr>
              <a:t>5</a:t>
            </a:r>
            <a:endParaRPr lang="en-US" sz="1800" dirty="0">
              <a:latin typeface="+mj-lt"/>
            </a:endParaRPr>
          </a:p>
          <a:p>
            <a:pPr>
              <a:lnSpc>
                <a:spcPct val="120000"/>
              </a:lnSpc>
            </a:pPr>
            <a:r>
              <a:rPr lang="en-US" sz="1800" dirty="0">
                <a:latin typeface="+mj-lt"/>
              </a:rPr>
              <a:t>Translating military experience: </a:t>
            </a:r>
            <a:r>
              <a:rPr lang="en-US" sz="1800" dirty="0" smtClean="0">
                <a:latin typeface="+mj-lt"/>
              </a:rPr>
              <a:t>3</a:t>
            </a:r>
          </a:p>
          <a:p>
            <a:pPr>
              <a:lnSpc>
                <a:spcPct val="120000"/>
              </a:lnSpc>
            </a:pPr>
            <a:r>
              <a:rPr lang="en-US" sz="1800" dirty="0" smtClean="0">
                <a:latin typeface="+mj-lt"/>
              </a:rPr>
              <a:t>Negotiation: </a:t>
            </a:r>
            <a:r>
              <a:rPr lang="en-US" sz="1800" dirty="0">
                <a:latin typeface="+mj-lt"/>
              </a:rPr>
              <a:t>3</a:t>
            </a:r>
          </a:p>
          <a:p>
            <a:pPr>
              <a:lnSpc>
                <a:spcPct val="120000"/>
              </a:lnSpc>
            </a:pPr>
            <a:r>
              <a:rPr lang="en-US" sz="1800" dirty="0" smtClean="0">
                <a:latin typeface="+mj-lt"/>
              </a:rPr>
              <a:t>Company </a:t>
            </a:r>
            <a:r>
              <a:rPr lang="en-US" sz="1800" dirty="0">
                <a:latin typeface="+mj-lt"/>
              </a:rPr>
              <a:t>contacts, military knowledge, transition into civilian life, honesty, steps to success</a:t>
            </a:r>
          </a:p>
          <a:p>
            <a:endParaRPr lang="en-US" sz="1400" dirty="0">
              <a:latin typeface="+mj-lt"/>
            </a:endParaRPr>
          </a:p>
        </p:txBody>
      </p:sp>
      <p:sp>
        <p:nvSpPr>
          <p:cNvPr id="4" name="Content Placeholder 3"/>
          <p:cNvSpPr>
            <a:spLocks noGrp="1"/>
          </p:cNvSpPr>
          <p:nvPr>
            <p:ph sz="half" idx="2"/>
          </p:nvPr>
        </p:nvSpPr>
        <p:spPr/>
        <p:txBody>
          <a:bodyPr>
            <a:noAutofit/>
          </a:bodyPr>
          <a:lstStyle/>
          <a:p>
            <a:pPr>
              <a:spcAft>
                <a:spcPts val="1200"/>
              </a:spcAft>
            </a:pPr>
            <a:r>
              <a:rPr lang="en-US" sz="2200" dirty="0">
                <a:latin typeface="+mj-lt"/>
              </a:rPr>
              <a:t>Reach out to each individual to gauge each person’s interest </a:t>
            </a:r>
            <a:r>
              <a:rPr lang="en-US" sz="2200" dirty="0" smtClean="0">
                <a:latin typeface="+mj-lt"/>
              </a:rPr>
              <a:t>level…</a:t>
            </a:r>
          </a:p>
          <a:p>
            <a:pPr>
              <a:spcAft>
                <a:spcPts val="1200"/>
              </a:spcAft>
            </a:pPr>
            <a:r>
              <a:rPr lang="en-US" sz="2200" dirty="0" smtClean="0">
                <a:latin typeface="+mj-lt"/>
              </a:rPr>
              <a:t>To </a:t>
            </a:r>
            <a:r>
              <a:rPr lang="en-US" sz="2200" dirty="0">
                <a:latin typeface="+mj-lt"/>
              </a:rPr>
              <a:t>understand that some of my needs are different because I'm a </a:t>
            </a:r>
            <a:r>
              <a:rPr lang="en-US" sz="2200" dirty="0" smtClean="0">
                <a:latin typeface="+mj-lt"/>
              </a:rPr>
              <a:t>vet…</a:t>
            </a:r>
          </a:p>
          <a:p>
            <a:pPr>
              <a:spcAft>
                <a:spcPts val="1200"/>
              </a:spcAft>
            </a:pPr>
            <a:r>
              <a:rPr lang="en-US" sz="2200" dirty="0" smtClean="0">
                <a:latin typeface="+mj-lt"/>
              </a:rPr>
              <a:t>Know </a:t>
            </a:r>
            <a:r>
              <a:rPr lang="en-US" sz="2200" dirty="0">
                <a:latin typeface="+mj-lt"/>
              </a:rPr>
              <a:t>me personally, what my goals and strengths are as well as what my </a:t>
            </a:r>
            <a:r>
              <a:rPr lang="en-US" sz="2200" dirty="0" smtClean="0">
                <a:latin typeface="+mj-lt"/>
              </a:rPr>
              <a:t>timeline/abilities…</a:t>
            </a:r>
          </a:p>
          <a:p>
            <a:pPr>
              <a:spcAft>
                <a:spcPts val="1200"/>
              </a:spcAft>
            </a:pPr>
            <a:r>
              <a:rPr lang="en-US" sz="2200" dirty="0" smtClean="0">
                <a:latin typeface="+mj-lt"/>
              </a:rPr>
              <a:t>I </a:t>
            </a:r>
            <a:r>
              <a:rPr lang="en-US" sz="2200" dirty="0">
                <a:latin typeface="+mj-lt"/>
              </a:rPr>
              <a:t>am not certain what a career coach </a:t>
            </a:r>
            <a:r>
              <a:rPr lang="en-US" sz="2200" dirty="0" smtClean="0">
                <a:latin typeface="+mj-lt"/>
              </a:rPr>
              <a:t>does</a:t>
            </a:r>
            <a:endParaRPr lang="en-US" sz="2200" dirty="0">
              <a:latin typeface="+mj-lt"/>
            </a:endParaRPr>
          </a:p>
        </p:txBody>
      </p:sp>
    </p:spTree>
    <p:extLst>
      <p:ext uri="{BB962C8B-B14F-4D97-AF65-F5344CB8AC3E}">
        <p14:creationId xmlns:p14="http://schemas.microsoft.com/office/powerpoint/2010/main" val="224269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sz="6000" b="1" cap="all" dirty="0">
                <a:solidFill>
                  <a:schemeClr val="tx1"/>
                </a:solidFill>
              </a:rPr>
              <a:t>Background </a:t>
            </a:r>
          </a:p>
        </p:txBody>
      </p:sp>
    </p:spTree>
    <p:extLst>
      <p:ext uri="{BB962C8B-B14F-4D97-AF65-F5344CB8AC3E}">
        <p14:creationId xmlns:p14="http://schemas.microsoft.com/office/powerpoint/2010/main" val="1510798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bg1"/>
                </a:solidFill>
                <a:latin typeface="+mj-lt"/>
              </a:rPr>
              <a:t>What topics would be helpful to learn?</a:t>
            </a:r>
            <a:endParaRPr lang="en-US" sz="3600" b="1" dirty="0">
              <a:solidFill>
                <a:schemeClr val="bg1"/>
              </a:solidFill>
              <a:latin typeface="+mj-lt"/>
            </a:endParaRPr>
          </a:p>
        </p:txBody>
      </p:sp>
      <p:graphicFrame>
        <p:nvGraphicFramePr>
          <p:cNvPr id="5" name="Chart 4"/>
          <p:cNvGraphicFramePr/>
          <p:nvPr>
            <p:extLst>
              <p:ext uri="{D42A27DB-BD31-4B8C-83A1-F6EECF244321}">
                <p14:modId xmlns:p14="http://schemas.microsoft.com/office/powerpoint/2010/main" val="1921409192"/>
              </p:ext>
            </p:extLst>
          </p:nvPr>
        </p:nvGraphicFramePr>
        <p:xfrm>
          <a:off x="457200" y="1396999"/>
          <a:ext cx="8229600" cy="44083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088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229600" cy="1143000"/>
          </a:xfrm>
        </p:spPr>
        <p:txBody>
          <a:bodyPr/>
          <a:lstStyle/>
          <a:p>
            <a:r>
              <a:rPr lang="en-US" sz="3500" b="1" dirty="0" smtClean="0">
                <a:solidFill>
                  <a:schemeClr val="bg1"/>
                </a:solidFill>
                <a:latin typeface="+mj-lt"/>
              </a:rPr>
              <a:t>What would make future events more appealing or accessible?</a:t>
            </a:r>
            <a:endParaRPr lang="en-US" sz="3500" b="1" dirty="0">
              <a:solidFill>
                <a:schemeClr val="bg1"/>
              </a:solidFill>
              <a:latin typeface="+mj-lt"/>
            </a:endParaRPr>
          </a:p>
        </p:txBody>
      </p:sp>
      <p:graphicFrame>
        <p:nvGraphicFramePr>
          <p:cNvPr id="6" name="Chart 5" descr="Chart showing what veterans think would make future Career events more appealing or accessible. Family friendly 25%, time of day/week 32%, location 11%, format 26%, and other 7%."/>
          <p:cNvGraphicFramePr/>
          <p:nvPr>
            <p:extLst>
              <p:ext uri="{D42A27DB-BD31-4B8C-83A1-F6EECF244321}">
                <p14:modId xmlns:p14="http://schemas.microsoft.com/office/powerpoint/2010/main" val="3355180063"/>
              </p:ext>
            </p:extLst>
          </p:nvPr>
        </p:nvGraphicFramePr>
        <p:xfrm>
          <a:off x="457200" y="1397000"/>
          <a:ext cx="8229600" cy="4432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2689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94"/>
            <a:ext cx="8229600" cy="1143000"/>
          </a:xfrm>
        </p:spPr>
        <p:txBody>
          <a:bodyPr/>
          <a:lstStyle/>
          <a:p>
            <a:r>
              <a:rPr lang="en-US" b="1" dirty="0" smtClean="0">
                <a:solidFill>
                  <a:schemeClr val="bg1"/>
                </a:solidFill>
                <a:latin typeface="+mj-lt"/>
              </a:rPr>
              <a:t>Appealing/Accessible in Detail</a:t>
            </a:r>
            <a:endParaRPr lang="en-US" b="1" dirty="0">
              <a:solidFill>
                <a:schemeClr val="bg1"/>
              </a:solidFill>
              <a:latin typeface="+mj-lt"/>
            </a:endParaRPr>
          </a:p>
        </p:txBody>
      </p:sp>
      <p:sp>
        <p:nvSpPr>
          <p:cNvPr id="3" name="Content Placeholder 2"/>
          <p:cNvSpPr>
            <a:spLocks noGrp="1"/>
          </p:cNvSpPr>
          <p:nvPr>
            <p:ph type="body" idx="1"/>
          </p:nvPr>
        </p:nvSpPr>
        <p:spPr/>
        <p:txBody>
          <a:bodyPr>
            <a:normAutofit/>
          </a:bodyPr>
          <a:lstStyle/>
          <a:p>
            <a:r>
              <a:rPr lang="en-US" dirty="0" smtClean="0">
                <a:latin typeface="+mj-lt"/>
              </a:rPr>
              <a:t>Time of Day/Week </a:t>
            </a:r>
            <a:endParaRPr lang="en-US" dirty="0">
              <a:latin typeface="+mj-lt"/>
            </a:endParaRPr>
          </a:p>
        </p:txBody>
      </p:sp>
      <p:sp>
        <p:nvSpPr>
          <p:cNvPr id="9" name="Content Placeholder 8"/>
          <p:cNvSpPr>
            <a:spLocks noGrp="1"/>
          </p:cNvSpPr>
          <p:nvPr>
            <p:ph sz="half" idx="2"/>
          </p:nvPr>
        </p:nvSpPr>
        <p:spPr/>
        <p:txBody>
          <a:bodyPr/>
          <a:lstStyle/>
          <a:p>
            <a:r>
              <a:rPr lang="en-US" dirty="0">
                <a:latin typeface="+mj-lt"/>
              </a:rPr>
              <a:t>Evenings: 7</a:t>
            </a:r>
          </a:p>
          <a:p>
            <a:r>
              <a:rPr lang="en-US" dirty="0">
                <a:latin typeface="+mj-lt"/>
              </a:rPr>
              <a:t>Weekends: 3</a:t>
            </a:r>
          </a:p>
          <a:p>
            <a:r>
              <a:rPr lang="en-US" dirty="0">
                <a:latin typeface="+mj-lt"/>
              </a:rPr>
              <a:t>Not during work: 2</a:t>
            </a:r>
          </a:p>
          <a:p>
            <a:r>
              <a:rPr lang="en-US" dirty="0">
                <a:latin typeface="+mj-lt"/>
              </a:rPr>
              <a:t>Friday afternoon: 2</a:t>
            </a:r>
          </a:p>
          <a:p>
            <a:r>
              <a:rPr lang="en-US" dirty="0">
                <a:latin typeface="+mj-lt"/>
              </a:rPr>
              <a:t>After 6 pm: 2</a:t>
            </a:r>
          </a:p>
          <a:p>
            <a:r>
              <a:rPr lang="en-US" dirty="0">
                <a:latin typeface="+mj-lt"/>
              </a:rPr>
              <a:t>Multiple times per day: 2</a:t>
            </a:r>
          </a:p>
          <a:p>
            <a:endParaRPr lang="en-US" dirty="0">
              <a:latin typeface="+mj-lt"/>
            </a:endParaRPr>
          </a:p>
        </p:txBody>
      </p:sp>
      <p:sp>
        <p:nvSpPr>
          <p:cNvPr id="10" name="Text Placeholder 9"/>
          <p:cNvSpPr>
            <a:spLocks noGrp="1"/>
          </p:cNvSpPr>
          <p:nvPr>
            <p:ph type="body" sz="quarter" idx="3"/>
          </p:nvPr>
        </p:nvSpPr>
        <p:spPr/>
        <p:txBody>
          <a:bodyPr/>
          <a:lstStyle/>
          <a:p>
            <a:r>
              <a:rPr lang="en-US" dirty="0" smtClean="0">
                <a:latin typeface="+mj-lt"/>
              </a:rPr>
              <a:t>Format </a:t>
            </a:r>
            <a:endParaRPr lang="en-US" dirty="0">
              <a:latin typeface="+mj-lt"/>
            </a:endParaRPr>
          </a:p>
        </p:txBody>
      </p:sp>
      <p:sp>
        <p:nvSpPr>
          <p:cNvPr id="11" name="Content Placeholder 10"/>
          <p:cNvSpPr>
            <a:spLocks noGrp="1"/>
          </p:cNvSpPr>
          <p:nvPr>
            <p:ph sz="quarter" idx="4"/>
          </p:nvPr>
        </p:nvSpPr>
        <p:spPr/>
        <p:txBody>
          <a:bodyPr/>
          <a:lstStyle/>
          <a:p>
            <a:pPr fontAlgn="base"/>
            <a:r>
              <a:rPr lang="en-US" dirty="0">
                <a:latin typeface="+mj-lt"/>
              </a:rPr>
              <a:t>Online: 14</a:t>
            </a:r>
          </a:p>
          <a:p>
            <a:pPr fontAlgn="base"/>
            <a:r>
              <a:rPr lang="en-US" dirty="0">
                <a:latin typeface="+mj-lt"/>
              </a:rPr>
              <a:t>Open House: 7</a:t>
            </a:r>
          </a:p>
          <a:p>
            <a:pPr fontAlgn="base"/>
            <a:r>
              <a:rPr lang="en-US" dirty="0">
                <a:latin typeface="+mj-lt"/>
              </a:rPr>
              <a:t>Panel: 1</a:t>
            </a:r>
          </a:p>
          <a:p>
            <a:pPr fontAlgn="base"/>
            <a:r>
              <a:rPr lang="en-US" dirty="0">
                <a:latin typeface="+mj-lt"/>
              </a:rPr>
              <a:t>Veterans Fair: 1</a:t>
            </a:r>
          </a:p>
          <a:p>
            <a:pPr marL="0" indent="0">
              <a:buNone/>
            </a:pPr>
            <a:endParaRPr lang="en-US" dirty="0">
              <a:latin typeface="+mj-lt"/>
            </a:endParaRPr>
          </a:p>
        </p:txBody>
      </p:sp>
    </p:spTree>
    <p:extLst>
      <p:ext uri="{BB962C8B-B14F-4D97-AF65-F5344CB8AC3E}">
        <p14:creationId xmlns:p14="http://schemas.microsoft.com/office/powerpoint/2010/main" val="3398253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bg1"/>
                </a:solidFill>
                <a:latin typeface="+mj-lt"/>
              </a:rPr>
              <a:t>Preferred Way of Learning Career Topics</a:t>
            </a:r>
            <a:endParaRPr lang="en-US" sz="3600" b="1" dirty="0">
              <a:solidFill>
                <a:schemeClr val="bg1"/>
              </a:solidFill>
              <a:latin typeface="+mj-lt"/>
            </a:endParaRPr>
          </a:p>
        </p:txBody>
      </p:sp>
      <p:graphicFrame>
        <p:nvGraphicFramePr>
          <p:cNvPr id="5" name="Chart 4" descr="A chart describing preferred way of learning career topics. One on one appointments 34%, presentations from CPDC 19%, presentations by employers 26%, handouts 18%, and other 4%."/>
          <p:cNvGraphicFramePr/>
          <p:nvPr>
            <p:extLst>
              <p:ext uri="{D42A27DB-BD31-4B8C-83A1-F6EECF244321}">
                <p14:modId xmlns:p14="http://schemas.microsoft.com/office/powerpoint/2010/main" val="2569388889"/>
              </p:ext>
            </p:extLst>
          </p:nvPr>
        </p:nvGraphicFramePr>
        <p:xfrm>
          <a:off x="457200" y="1397000"/>
          <a:ext cx="8229600" cy="44296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8038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haven’t you used the CPDC?</a:t>
            </a:r>
            <a:endParaRPr lang="en-US" dirty="0">
              <a:solidFill>
                <a:schemeClr val="bg1"/>
              </a:solidFill>
            </a:endParaRPr>
          </a:p>
        </p:txBody>
      </p:sp>
      <p:sp>
        <p:nvSpPr>
          <p:cNvPr id="5" name="Text Placeholder 4"/>
          <p:cNvSpPr>
            <a:spLocks noGrp="1"/>
          </p:cNvSpPr>
          <p:nvPr>
            <p:ph type="body" idx="1"/>
          </p:nvPr>
        </p:nvSpPr>
        <p:spPr/>
        <p:txBody>
          <a:bodyPr>
            <a:noAutofit/>
          </a:bodyPr>
          <a:lstStyle/>
          <a:p>
            <a:r>
              <a:rPr lang="en-US" sz="6000" dirty="0" smtClean="0">
                <a:solidFill>
                  <a:schemeClr val="tx1"/>
                </a:solidFill>
              </a:rPr>
              <a:t>Changes Made/Future Implementation </a:t>
            </a:r>
            <a:endParaRPr lang="en-US" sz="6000" dirty="0">
              <a:solidFill>
                <a:schemeClr val="tx1"/>
              </a:solidFill>
            </a:endParaRPr>
          </a:p>
        </p:txBody>
      </p:sp>
    </p:spTree>
    <p:extLst>
      <p:ext uri="{BB962C8B-B14F-4D97-AF65-F5344CB8AC3E}">
        <p14:creationId xmlns:p14="http://schemas.microsoft.com/office/powerpoint/2010/main" val="3934026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mj-lt"/>
              </a:rPr>
              <a:t>Career Coaching and You</a:t>
            </a:r>
            <a:endParaRPr lang="en-US" b="1" dirty="0">
              <a:solidFill>
                <a:schemeClr val="bg1"/>
              </a:solidFill>
              <a:latin typeface="+mj-lt"/>
            </a:endParaRPr>
          </a:p>
        </p:txBody>
      </p:sp>
      <p:sp>
        <p:nvSpPr>
          <p:cNvPr id="5" name="Content Placeholder 4"/>
          <p:cNvSpPr>
            <a:spLocks noGrp="1"/>
          </p:cNvSpPr>
          <p:nvPr>
            <p:ph sz="half" idx="1"/>
          </p:nvPr>
        </p:nvSpPr>
        <p:spPr>
          <a:xfrm>
            <a:off x="457199" y="1600200"/>
            <a:ext cx="4901609" cy="4525963"/>
          </a:xfrm>
        </p:spPr>
        <p:txBody>
          <a:bodyPr>
            <a:normAutofit/>
          </a:bodyPr>
          <a:lstStyle/>
          <a:p>
            <a:r>
              <a:rPr lang="en-US" sz="2400" dirty="0" smtClean="0">
                <a:latin typeface="+mj-lt"/>
              </a:rPr>
              <a:t>Infographic that answers five questions</a:t>
            </a:r>
          </a:p>
          <a:p>
            <a:pPr lvl="1">
              <a:buFont typeface="Courier New" panose="02070309020205020404" pitchFamily="49" charset="0"/>
              <a:buChar char="o"/>
            </a:pPr>
            <a:r>
              <a:rPr lang="en-US" sz="2000" dirty="0" smtClean="0">
                <a:latin typeface="+mj-lt"/>
              </a:rPr>
              <a:t>What does a Career </a:t>
            </a:r>
            <a:r>
              <a:rPr lang="en-US" sz="2000" dirty="0">
                <a:latin typeface="+mj-lt"/>
              </a:rPr>
              <a:t>C</a:t>
            </a:r>
            <a:r>
              <a:rPr lang="en-US" sz="2000" dirty="0" smtClean="0">
                <a:latin typeface="+mj-lt"/>
              </a:rPr>
              <a:t>oach do?</a:t>
            </a:r>
          </a:p>
          <a:p>
            <a:pPr lvl="1">
              <a:buFont typeface="Courier New" panose="02070309020205020404" pitchFamily="49" charset="0"/>
              <a:buChar char="o"/>
            </a:pPr>
            <a:r>
              <a:rPr lang="en-US" sz="2000" dirty="0" smtClean="0">
                <a:latin typeface="+mj-lt"/>
              </a:rPr>
              <a:t>What can a Career Coach help me with?</a:t>
            </a:r>
          </a:p>
          <a:p>
            <a:pPr lvl="1">
              <a:buFont typeface="Courier New" panose="02070309020205020404" pitchFamily="49" charset="0"/>
              <a:buChar char="o"/>
            </a:pPr>
            <a:r>
              <a:rPr lang="en-US" sz="2000" dirty="0" smtClean="0">
                <a:latin typeface="+mj-lt"/>
              </a:rPr>
              <a:t>When should I meet with a Career Coach? </a:t>
            </a:r>
          </a:p>
          <a:p>
            <a:pPr lvl="1">
              <a:buFont typeface="Courier New" panose="02070309020205020404" pitchFamily="49" charset="0"/>
              <a:buChar char="o"/>
            </a:pPr>
            <a:r>
              <a:rPr lang="en-US" sz="2000" dirty="0" smtClean="0">
                <a:latin typeface="+mj-lt"/>
              </a:rPr>
              <a:t>Where can I find the Career Coach?</a:t>
            </a:r>
          </a:p>
          <a:p>
            <a:pPr lvl="1">
              <a:buFont typeface="Courier New" panose="02070309020205020404" pitchFamily="49" charset="0"/>
              <a:buChar char="o"/>
            </a:pPr>
            <a:r>
              <a:rPr lang="en-US" sz="2000" dirty="0" smtClean="0">
                <a:latin typeface="+mj-lt"/>
              </a:rPr>
              <a:t>What if those hours don’t work for me? </a:t>
            </a:r>
            <a:endParaRPr lang="en-US" sz="2000" dirty="0">
              <a:latin typeface="+mj-lt"/>
            </a:endParaRP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78286" y="1417638"/>
            <a:ext cx="2144945" cy="4525963"/>
          </a:xfrm>
        </p:spPr>
      </p:pic>
    </p:spTree>
    <p:extLst>
      <p:ext uri="{BB962C8B-B14F-4D97-AF65-F5344CB8AC3E}">
        <p14:creationId xmlns:p14="http://schemas.microsoft.com/office/powerpoint/2010/main" val="2772182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mj-lt"/>
              </a:rPr>
              <a:t>Event Changes</a:t>
            </a:r>
            <a:endParaRPr lang="en-US" b="1" dirty="0">
              <a:solidFill>
                <a:schemeClr val="bg1"/>
              </a:solidFill>
              <a:latin typeface="+mj-lt"/>
            </a:endParaRPr>
          </a:p>
        </p:txBody>
      </p:sp>
      <p:sp>
        <p:nvSpPr>
          <p:cNvPr id="3" name="Content Placeholder 2"/>
          <p:cNvSpPr>
            <a:spLocks noGrp="1"/>
          </p:cNvSpPr>
          <p:nvPr>
            <p:ph type="body" idx="1"/>
          </p:nvPr>
        </p:nvSpPr>
        <p:spPr/>
        <p:txBody>
          <a:bodyPr>
            <a:normAutofit/>
          </a:bodyPr>
          <a:lstStyle/>
          <a:p>
            <a:r>
              <a:rPr lang="en-US" dirty="0" smtClean="0">
                <a:latin typeface="+mj-lt"/>
              </a:rPr>
              <a:t>Current Changes</a:t>
            </a:r>
            <a:endParaRPr lang="en-US" dirty="0">
              <a:latin typeface="+mj-lt"/>
            </a:endParaRPr>
          </a:p>
        </p:txBody>
      </p:sp>
      <p:sp>
        <p:nvSpPr>
          <p:cNvPr id="4" name="Content Placeholder 3"/>
          <p:cNvSpPr>
            <a:spLocks noGrp="1"/>
          </p:cNvSpPr>
          <p:nvPr>
            <p:ph sz="half" idx="2"/>
          </p:nvPr>
        </p:nvSpPr>
        <p:spPr/>
        <p:txBody>
          <a:bodyPr/>
          <a:lstStyle/>
          <a:p>
            <a:r>
              <a:rPr lang="en-US" dirty="0">
                <a:latin typeface="+mj-lt"/>
              </a:rPr>
              <a:t>Later times in the day </a:t>
            </a:r>
          </a:p>
          <a:p>
            <a:r>
              <a:rPr lang="en-US" dirty="0" smtClean="0">
                <a:latin typeface="+mj-lt"/>
              </a:rPr>
              <a:t>RSVPs </a:t>
            </a:r>
            <a:r>
              <a:rPr lang="en-US" dirty="0">
                <a:latin typeface="+mj-lt"/>
              </a:rPr>
              <a:t>with reminder emails </a:t>
            </a:r>
          </a:p>
          <a:p>
            <a:pPr marL="0" indent="0">
              <a:buNone/>
            </a:pPr>
            <a:endParaRPr lang="en-US" dirty="0">
              <a:latin typeface="+mj-lt"/>
            </a:endParaRPr>
          </a:p>
        </p:txBody>
      </p:sp>
      <p:sp>
        <p:nvSpPr>
          <p:cNvPr id="5" name="Text Placeholder 4"/>
          <p:cNvSpPr>
            <a:spLocks noGrp="1"/>
          </p:cNvSpPr>
          <p:nvPr>
            <p:ph type="body" sz="quarter" idx="3"/>
          </p:nvPr>
        </p:nvSpPr>
        <p:spPr/>
        <p:txBody>
          <a:bodyPr/>
          <a:lstStyle/>
          <a:p>
            <a:r>
              <a:rPr lang="en-US" dirty="0" smtClean="0">
                <a:latin typeface="+mj-lt"/>
              </a:rPr>
              <a:t>Potential Future Changes</a:t>
            </a:r>
            <a:endParaRPr lang="en-US" dirty="0">
              <a:latin typeface="+mj-lt"/>
            </a:endParaRPr>
          </a:p>
        </p:txBody>
      </p:sp>
      <p:sp>
        <p:nvSpPr>
          <p:cNvPr id="6" name="Content Placeholder 5"/>
          <p:cNvSpPr>
            <a:spLocks noGrp="1"/>
          </p:cNvSpPr>
          <p:nvPr>
            <p:ph sz="quarter" idx="4"/>
          </p:nvPr>
        </p:nvSpPr>
        <p:spPr/>
        <p:txBody>
          <a:bodyPr/>
          <a:lstStyle/>
          <a:p>
            <a:r>
              <a:rPr lang="en-US" dirty="0" smtClean="0">
                <a:latin typeface="+mj-lt"/>
              </a:rPr>
              <a:t>Recognition: </a:t>
            </a:r>
          </a:p>
          <a:p>
            <a:pPr lvl="1">
              <a:buFont typeface="Courier New" panose="02070309020205020404" pitchFamily="49" charset="0"/>
              <a:buChar char="o"/>
            </a:pPr>
            <a:r>
              <a:rPr lang="en-US" dirty="0" smtClean="0">
                <a:latin typeface="+mj-lt"/>
              </a:rPr>
              <a:t>Ambassador</a:t>
            </a:r>
          </a:p>
          <a:p>
            <a:pPr lvl="1">
              <a:buFont typeface="Courier New" panose="02070309020205020404" pitchFamily="49" charset="0"/>
              <a:buChar char="o"/>
            </a:pPr>
            <a:r>
              <a:rPr lang="en-US" dirty="0" smtClean="0">
                <a:latin typeface="+mj-lt"/>
              </a:rPr>
              <a:t>Scholarship</a:t>
            </a:r>
          </a:p>
          <a:p>
            <a:pPr>
              <a:buFont typeface="Arial" panose="020B0604020202020204" pitchFamily="34" charset="0"/>
              <a:buChar char="•"/>
            </a:pPr>
            <a:r>
              <a:rPr lang="en-US" dirty="0" smtClean="0">
                <a:latin typeface="+mj-lt"/>
              </a:rPr>
              <a:t>Format Changes:</a:t>
            </a:r>
          </a:p>
          <a:p>
            <a:pPr lvl="1">
              <a:buFont typeface="Courier New" panose="02070309020205020404" pitchFamily="49" charset="0"/>
              <a:buChar char="o"/>
            </a:pPr>
            <a:r>
              <a:rPr lang="en-US" dirty="0" smtClean="0">
                <a:latin typeface="+mj-lt"/>
              </a:rPr>
              <a:t>Zoom presentations </a:t>
            </a:r>
          </a:p>
          <a:p>
            <a:pPr lvl="1">
              <a:buFont typeface="Courier New" panose="02070309020205020404" pitchFamily="49" charset="0"/>
              <a:buChar char="o"/>
            </a:pPr>
            <a:r>
              <a:rPr lang="en-US" dirty="0" smtClean="0">
                <a:latin typeface="+mj-lt"/>
              </a:rPr>
              <a:t>Open house interactions </a:t>
            </a:r>
            <a:endParaRPr lang="en-US" dirty="0">
              <a:latin typeface="+mj-lt"/>
            </a:endParaRPr>
          </a:p>
        </p:txBody>
      </p:sp>
    </p:spTree>
    <p:extLst>
      <p:ext uri="{BB962C8B-B14F-4D97-AF65-F5344CB8AC3E}">
        <p14:creationId xmlns:p14="http://schemas.microsoft.com/office/powerpoint/2010/main" val="4116972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sz="6000" dirty="0">
                <a:solidFill>
                  <a:schemeClr val="tx1"/>
                </a:solidFill>
              </a:rPr>
              <a:t>Your turn!</a:t>
            </a:r>
          </a:p>
        </p:txBody>
      </p:sp>
    </p:spTree>
    <p:extLst>
      <p:ext uri="{BB962C8B-B14F-4D97-AF65-F5344CB8AC3E}">
        <p14:creationId xmlns:p14="http://schemas.microsoft.com/office/powerpoint/2010/main" val="1778771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sz="6000" dirty="0" smtClean="0">
                <a:solidFill>
                  <a:schemeClr val="tx1"/>
                </a:solidFill>
              </a:rPr>
              <a:t>Questions?</a:t>
            </a:r>
            <a:endParaRPr lang="en-US" sz="6000" dirty="0">
              <a:solidFill>
                <a:schemeClr val="tx1"/>
              </a:solidFill>
            </a:endParaRPr>
          </a:p>
        </p:txBody>
      </p:sp>
    </p:spTree>
    <p:extLst>
      <p:ext uri="{BB962C8B-B14F-4D97-AF65-F5344CB8AC3E}">
        <p14:creationId xmlns:p14="http://schemas.microsoft.com/office/powerpoint/2010/main" val="1313356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271" y="190763"/>
            <a:ext cx="8229600" cy="1143000"/>
          </a:xfrm>
        </p:spPr>
        <p:txBody>
          <a:bodyPr/>
          <a:lstStyle/>
          <a:p>
            <a:r>
              <a:rPr lang="en-US" dirty="0" smtClean="0">
                <a:latin typeface="+mj-lt"/>
              </a:rPr>
              <a:t>Contact Information</a:t>
            </a:r>
            <a:endParaRPr lang="en-US" dirty="0">
              <a:latin typeface="+mj-lt"/>
            </a:endParaRPr>
          </a:p>
        </p:txBody>
      </p:sp>
      <p:sp>
        <p:nvSpPr>
          <p:cNvPr id="3" name="Content Placeholder 2"/>
          <p:cNvSpPr>
            <a:spLocks noGrp="1"/>
          </p:cNvSpPr>
          <p:nvPr>
            <p:ph idx="1"/>
          </p:nvPr>
        </p:nvSpPr>
        <p:spPr/>
        <p:txBody>
          <a:bodyPr>
            <a:normAutofit/>
          </a:bodyPr>
          <a:lstStyle/>
          <a:p>
            <a:pPr marL="0" indent="0" algn="ctr">
              <a:buNone/>
            </a:pPr>
            <a:endParaRPr lang="en-US" dirty="0" smtClean="0">
              <a:latin typeface="+mj-lt"/>
            </a:endParaRPr>
          </a:p>
          <a:p>
            <a:pPr marL="0" indent="0" algn="ctr">
              <a:buNone/>
            </a:pPr>
            <a:r>
              <a:rPr lang="en-US" dirty="0" smtClean="0">
                <a:latin typeface="+mj-lt"/>
              </a:rPr>
              <a:t>Matt Root, Veterans Program Coordinator </a:t>
            </a:r>
          </a:p>
          <a:p>
            <a:pPr marL="0" indent="0" algn="ctr">
              <a:buNone/>
            </a:pPr>
            <a:r>
              <a:rPr lang="en-US" dirty="0" smtClean="0">
                <a:latin typeface="+mj-lt"/>
              </a:rPr>
              <a:t>mroot@sa.utah.edu | 801-581-4499</a:t>
            </a:r>
          </a:p>
          <a:p>
            <a:pPr marL="0" indent="0" algn="ctr">
              <a:buNone/>
            </a:pPr>
            <a:endParaRPr lang="en-US" dirty="0" smtClean="0">
              <a:latin typeface="+mj-lt"/>
            </a:endParaRPr>
          </a:p>
          <a:p>
            <a:pPr marL="0" indent="0" algn="ctr">
              <a:buNone/>
            </a:pPr>
            <a:r>
              <a:rPr lang="en-US" dirty="0" smtClean="0">
                <a:latin typeface="+mj-lt"/>
              </a:rPr>
              <a:t>Crystal Cory, Career Coach</a:t>
            </a:r>
          </a:p>
          <a:p>
            <a:pPr marL="0" indent="0" algn="ctr">
              <a:buNone/>
            </a:pPr>
            <a:r>
              <a:rPr lang="en-US" dirty="0" smtClean="0">
                <a:latin typeface="+mj-lt"/>
              </a:rPr>
              <a:t>cacory@sa.utah.edu | 801-581-7993</a:t>
            </a:r>
          </a:p>
          <a:p>
            <a:pPr marL="0" indent="0" algn="ctr">
              <a:buNone/>
            </a:pPr>
            <a:endParaRPr lang="en-US" dirty="0">
              <a:latin typeface="+mj-lt"/>
            </a:endParaRPr>
          </a:p>
        </p:txBody>
      </p:sp>
    </p:spTree>
    <p:extLst>
      <p:ext uri="{BB962C8B-B14F-4D97-AF65-F5344CB8AC3E}">
        <p14:creationId xmlns:p14="http://schemas.microsoft.com/office/powerpoint/2010/main" val="1595805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299"/>
            <a:ext cx="9144000" cy="1143000"/>
          </a:xfrm>
        </p:spPr>
        <p:txBody>
          <a:bodyPr/>
          <a:lstStyle/>
          <a:p>
            <a:r>
              <a:rPr lang="en-US" sz="4000" dirty="0" smtClean="0">
                <a:latin typeface="+mj-lt"/>
              </a:rPr>
              <a:t>The Growing Influx of Student Veterans</a:t>
            </a:r>
            <a:endParaRPr lang="en-US" sz="4000" dirty="0">
              <a:latin typeface="+mj-lt"/>
            </a:endParaRPr>
          </a:p>
        </p:txBody>
      </p:sp>
      <p:sp>
        <p:nvSpPr>
          <p:cNvPr id="3" name="Content Placeholder 2"/>
          <p:cNvSpPr>
            <a:spLocks noGrp="1"/>
          </p:cNvSpPr>
          <p:nvPr>
            <p:ph idx="1"/>
          </p:nvPr>
        </p:nvSpPr>
        <p:spPr>
          <a:xfrm>
            <a:off x="350271" y="2489888"/>
            <a:ext cx="8229600" cy="2335423"/>
          </a:xfrm>
        </p:spPr>
        <p:txBody>
          <a:bodyPr>
            <a:normAutofit/>
          </a:bodyPr>
          <a:lstStyle/>
          <a:p>
            <a:pPr lvl="0" defTabSz="914400">
              <a:buFont typeface="Arial" pitchFamily="34" charset="0"/>
              <a:buChar char="•"/>
              <a:defRPr/>
            </a:pPr>
            <a:r>
              <a:rPr lang="en-US" dirty="0" smtClean="0">
                <a:latin typeface="+mj-lt"/>
                <a:cs typeface="Arial" pitchFamily="34" charset="0"/>
              </a:rPr>
              <a:t>Post 9/11 GI Bill – 773,000 </a:t>
            </a:r>
          </a:p>
          <a:p>
            <a:pPr lvl="0" defTabSz="914400">
              <a:buFont typeface="Arial" pitchFamily="34" charset="0"/>
              <a:buChar char="•"/>
              <a:defRPr/>
            </a:pPr>
            <a:r>
              <a:rPr lang="en-US" dirty="0" smtClean="0">
                <a:latin typeface="+mj-lt"/>
                <a:cs typeface="Arial" pitchFamily="34" charset="0"/>
              </a:rPr>
              <a:t>Reduction in Force</a:t>
            </a:r>
          </a:p>
          <a:p>
            <a:pPr lvl="0" defTabSz="914400">
              <a:buFont typeface="Arial" pitchFamily="34" charset="0"/>
              <a:buChar char="•"/>
              <a:defRPr/>
            </a:pPr>
            <a:r>
              <a:rPr lang="en-US" dirty="0" smtClean="0">
                <a:latin typeface="+mj-lt"/>
                <a:cs typeface="Arial" pitchFamily="34" charset="0"/>
              </a:rPr>
              <a:t>National Call to Service</a:t>
            </a:r>
          </a:p>
          <a:p>
            <a:pPr lvl="1" defTabSz="914400">
              <a:buFont typeface="Arial" pitchFamily="34" charset="0"/>
              <a:buChar char="•"/>
              <a:defRPr/>
            </a:pPr>
            <a:r>
              <a:rPr lang="en-US" sz="2400" dirty="0" smtClean="0">
                <a:latin typeface="+mj-lt"/>
                <a:cs typeface="Arial" pitchFamily="34" charset="0"/>
              </a:rPr>
              <a:t>2 Year Enlistments + Education Benefits</a:t>
            </a:r>
            <a:endParaRPr lang="en-US" sz="2400" dirty="0">
              <a:latin typeface="+mj-lt"/>
              <a:cs typeface="Arial" pitchFamily="34" charset="0"/>
            </a:endParaRPr>
          </a:p>
          <a:p>
            <a:pPr marL="0" indent="0">
              <a:buNone/>
            </a:pPr>
            <a:endParaRPr lang="en-US" sz="2000" dirty="0"/>
          </a:p>
        </p:txBody>
      </p:sp>
    </p:spTree>
    <p:extLst>
      <p:ext uri="{BB962C8B-B14F-4D97-AF65-F5344CB8AC3E}">
        <p14:creationId xmlns:p14="http://schemas.microsoft.com/office/powerpoint/2010/main" val="205665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442" y="179177"/>
            <a:ext cx="8229600" cy="1143000"/>
          </a:xfrm>
        </p:spPr>
        <p:txBody>
          <a:bodyPr/>
          <a:lstStyle/>
          <a:p>
            <a:r>
              <a:rPr lang="en-US" sz="4400" dirty="0" smtClean="0">
                <a:latin typeface="+mj-lt"/>
              </a:rPr>
              <a:t>Student Veteran Statistics</a:t>
            </a:r>
            <a:endParaRPr lang="en-US" sz="4400" dirty="0">
              <a:latin typeface="+mj-lt"/>
            </a:endParaRPr>
          </a:p>
        </p:txBody>
      </p:sp>
      <p:sp>
        <p:nvSpPr>
          <p:cNvPr id="3" name="Content Placeholder 2"/>
          <p:cNvSpPr>
            <a:spLocks noGrp="1"/>
          </p:cNvSpPr>
          <p:nvPr>
            <p:ph idx="1"/>
          </p:nvPr>
        </p:nvSpPr>
        <p:spPr/>
        <p:txBody>
          <a:bodyPr>
            <a:noAutofit/>
          </a:bodyPr>
          <a:lstStyle/>
          <a:p>
            <a:pPr lvl="0" defTabSz="914400">
              <a:buFont typeface="Arial" pitchFamily="34" charset="0"/>
              <a:buChar char="•"/>
              <a:defRPr/>
            </a:pPr>
            <a:r>
              <a:rPr lang="en-US" dirty="0" smtClean="0">
                <a:latin typeface="+mj-lt"/>
              </a:rPr>
              <a:t>72% Success Rate </a:t>
            </a:r>
          </a:p>
          <a:p>
            <a:pPr lvl="0" defTabSz="914400">
              <a:buFont typeface="Arial" pitchFamily="34" charset="0"/>
              <a:buChar char="•"/>
              <a:defRPr/>
            </a:pPr>
            <a:r>
              <a:rPr lang="en-US" dirty="0" smtClean="0">
                <a:latin typeface="+mj-lt"/>
              </a:rPr>
              <a:t>96,000+ “Business, Management, and/or Marketing” Degrees</a:t>
            </a:r>
            <a:endParaRPr lang="en-US" dirty="0">
              <a:latin typeface="+mj-lt"/>
            </a:endParaRPr>
          </a:p>
          <a:p>
            <a:endParaRPr lang="en-US" sz="2000" dirty="0"/>
          </a:p>
          <a:p>
            <a:endParaRPr lang="en-US" sz="2000" dirty="0"/>
          </a:p>
        </p:txBody>
      </p:sp>
      <p:pic>
        <p:nvPicPr>
          <p:cNvPr id="1026" name="Picture 2" descr="Chart describing age of completeion of initial degrees for veterans. 21 and under: 5%; 22-24: 16%; 25-29: 38%; 30-34: 21%; 35 and older: 21%" title="Age at Completeion of Initial Deg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721" y="3585158"/>
            <a:ext cx="71247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83733" y="5446383"/>
            <a:ext cx="6162675" cy="369332"/>
          </a:xfrm>
          <a:prstGeom prst="rect">
            <a:avLst/>
          </a:prstGeom>
          <a:noFill/>
        </p:spPr>
        <p:txBody>
          <a:bodyPr wrap="square" rtlCol="0">
            <a:spAutoFit/>
          </a:bodyPr>
          <a:lstStyle/>
          <a:p>
            <a:pPr algn="ctr"/>
            <a:r>
              <a:rPr lang="en-US" dirty="0" smtClean="0"/>
              <a:t>Data and Graphic based on 2017 NVEST Fact Sheet</a:t>
            </a:r>
            <a:endParaRPr lang="en-US" dirty="0"/>
          </a:p>
        </p:txBody>
      </p:sp>
    </p:spTree>
    <p:extLst>
      <p:ext uri="{BB962C8B-B14F-4D97-AF65-F5344CB8AC3E}">
        <p14:creationId xmlns:p14="http://schemas.microsoft.com/office/powerpoint/2010/main" val="1029217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299"/>
            <a:ext cx="9144000" cy="1143000"/>
          </a:xfrm>
          <a:effectLst/>
        </p:spPr>
        <p:txBody>
          <a:bodyPr/>
          <a:lstStyle/>
          <a:p>
            <a:r>
              <a:rPr lang="en-US" sz="4400" dirty="0" smtClean="0">
                <a:latin typeface="+mj-lt"/>
              </a:rPr>
              <a:t>Engagement Challenges</a:t>
            </a:r>
            <a:endParaRPr lang="en-US" sz="4400" dirty="0">
              <a:latin typeface="+mj-lt"/>
            </a:endParaRPr>
          </a:p>
        </p:txBody>
      </p:sp>
      <p:sp>
        <p:nvSpPr>
          <p:cNvPr id="3" name="Content Placeholder 2"/>
          <p:cNvSpPr>
            <a:spLocks noGrp="1"/>
          </p:cNvSpPr>
          <p:nvPr>
            <p:ph idx="1"/>
          </p:nvPr>
        </p:nvSpPr>
        <p:spPr>
          <a:xfrm>
            <a:off x="661167" y="2047405"/>
            <a:ext cx="8229600" cy="2450167"/>
          </a:xfrm>
        </p:spPr>
        <p:txBody>
          <a:bodyPr>
            <a:normAutofit/>
          </a:bodyPr>
          <a:lstStyle/>
          <a:p>
            <a:pPr defTabSz="914400">
              <a:defRPr/>
            </a:pPr>
            <a:r>
              <a:rPr lang="en-US" sz="2800" dirty="0" smtClean="0">
                <a:latin typeface="+mj-lt"/>
              </a:rPr>
              <a:t>Military Mentality – “I can do it on my own” </a:t>
            </a:r>
          </a:p>
          <a:p>
            <a:pPr defTabSz="914400">
              <a:defRPr/>
            </a:pPr>
            <a:r>
              <a:rPr lang="en-US" sz="2800" dirty="0" smtClean="0">
                <a:latin typeface="+mj-lt"/>
              </a:rPr>
              <a:t>Campus Atmosphere </a:t>
            </a:r>
          </a:p>
          <a:p>
            <a:pPr defTabSz="914400">
              <a:defRPr/>
            </a:pPr>
            <a:r>
              <a:rPr lang="en-US" sz="2800" dirty="0" smtClean="0">
                <a:latin typeface="+mj-lt"/>
              </a:rPr>
              <a:t>Low-Priority </a:t>
            </a:r>
          </a:p>
          <a:p>
            <a:pPr defTabSz="914400">
              <a:defRPr/>
            </a:pPr>
            <a:r>
              <a:rPr lang="en-US" sz="2800" dirty="0" smtClean="0">
                <a:latin typeface="+mj-lt"/>
              </a:rPr>
              <a:t>Unaware of Resources </a:t>
            </a:r>
            <a:endParaRPr lang="en-US" sz="2800" dirty="0">
              <a:latin typeface="+mj-lt"/>
            </a:endParaRPr>
          </a:p>
        </p:txBody>
      </p:sp>
    </p:spTree>
    <p:extLst>
      <p:ext uri="{BB962C8B-B14F-4D97-AF65-F5344CB8AC3E}">
        <p14:creationId xmlns:p14="http://schemas.microsoft.com/office/powerpoint/2010/main" val="1477564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3"/>
            <a:ext cx="8229600" cy="1143000"/>
          </a:xfrm>
        </p:spPr>
        <p:txBody>
          <a:bodyPr/>
          <a:lstStyle/>
          <a:p>
            <a:r>
              <a:rPr lang="en-US" b="1" dirty="0" smtClean="0">
                <a:solidFill>
                  <a:schemeClr val="bg1"/>
                </a:solidFill>
                <a:latin typeface="+mj-lt"/>
              </a:rPr>
              <a:t>Combining Efforts</a:t>
            </a:r>
            <a:endParaRPr lang="en-US" b="1" dirty="0">
              <a:solidFill>
                <a:schemeClr val="bg1"/>
              </a:solidFill>
              <a:latin typeface="+mj-lt"/>
            </a:endParaRPr>
          </a:p>
        </p:txBody>
      </p:sp>
      <p:sp>
        <p:nvSpPr>
          <p:cNvPr id="3" name="TextBox 2"/>
          <p:cNvSpPr txBox="1"/>
          <p:nvPr/>
        </p:nvSpPr>
        <p:spPr>
          <a:xfrm>
            <a:off x="457200" y="1571625"/>
            <a:ext cx="3276600" cy="461665"/>
          </a:xfrm>
          <a:prstGeom prst="rect">
            <a:avLst/>
          </a:prstGeom>
          <a:noFill/>
        </p:spPr>
        <p:txBody>
          <a:bodyPr wrap="square" rtlCol="0">
            <a:spAutoFit/>
          </a:bodyPr>
          <a:lstStyle/>
          <a:p>
            <a:r>
              <a:rPr lang="en-US" sz="2400" b="1" dirty="0" smtClean="0"/>
              <a:t>Veteran Support Center</a:t>
            </a:r>
            <a:endParaRPr lang="en-US" sz="2400" b="1" dirty="0"/>
          </a:p>
        </p:txBody>
      </p:sp>
      <p:sp>
        <p:nvSpPr>
          <p:cNvPr id="4" name="TextBox 3"/>
          <p:cNvSpPr txBox="1"/>
          <p:nvPr/>
        </p:nvSpPr>
        <p:spPr>
          <a:xfrm>
            <a:off x="790575" y="2033290"/>
            <a:ext cx="2943225"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Community</a:t>
            </a:r>
          </a:p>
          <a:p>
            <a:pPr marL="342900" indent="-342900">
              <a:buFont typeface="Arial" panose="020B0604020202020204" pitchFamily="34" charset="0"/>
              <a:buChar char="•"/>
            </a:pPr>
            <a:r>
              <a:rPr lang="en-US" sz="2000" dirty="0" smtClean="0"/>
              <a:t>Tutoring </a:t>
            </a:r>
          </a:p>
          <a:p>
            <a:pPr marL="342900" indent="-342900">
              <a:buFont typeface="Arial" panose="020B0604020202020204" pitchFamily="34" charset="0"/>
              <a:buChar char="•"/>
            </a:pPr>
            <a:r>
              <a:rPr lang="en-US" sz="2000" dirty="0" smtClean="0"/>
              <a:t>Certifying Officials</a:t>
            </a:r>
          </a:p>
          <a:p>
            <a:pPr marL="342900" indent="-342900">
              <a:buFont typeface="Arial" panose="020B0604020202020204" pitchFamily="34" charset="0"/>
              <a:buChar char="•"/>
            </a:pPr>
            <a:r>
              <a:rPr lang="en-US" sz="2000" dirty="0" smtClean="0"/>
              <a:t>VA/Vocational Rehabilitation </a:t>
            </a:r>
          </a:p>
          <a:p>
            <a:pPr marL="342900" indent="-342900">
              <a:buFont typeface="Arial" panose="020B0604020202020204" pitchFamily="34" charset="0"/>
              <a:buChar char="•"/>
            </a:pPr>
            <a:r>
              <a:rPr lang="en-US" sz="2000" dirty="0" smtClean="0"/>
              <a:t>Textbook Loan Library</a:t>
            </a:r>
            <a:endParaRPr lang="en-US" sz="2000" dirty="0"/>
          </a:p>
        </p:txBody>
      </p:sp>
      <p:sp>
        <p:nvSpPr>
          <p:cNvPr id="5" name="TextBox 4"/>
          <p:cNvSpPr txBox="1"/>
          <p:nvPr/>
        </p:nvSpPr>
        <p:spPr>
          <a:xfrm>
            <a:off x="5410200" y="1571623"/>
            <a:ext cx="3276600" cy="830997"/>
          </a:xfrm>
          <a:prstGeom prst="rect">
            <a:avLst/>
          </a:prstGeom>
          <a:noFill/>
        </p:spPr>
        <p:txBody>
          <a:bodyPr wrap="square" rtlCol="0">
            <a:spAutoFit/>
          </a:bodyPr>
          <a:lstStyle/>
          <a:p>
            <a:r>
              <a:rPr lang="en-US" sz="2400" b="1" dirty="0" smtClean="0"/>
              <a:t>Career &amp; Professional Development Center</a:t>
            </a:r>
            <a:endParaRPr lang="en-US" sz="2400" b="1" dirty="0"/>
          </a:p>
        </p:txBody>
      </p:sp>
      <p:sp>
        <p:nvSpPr>
          <p:cNvPr id="6" name="TextBox 5"/>
          <p:cNvSpPr txBox="1"/>
          <p:nvPr/>
        </p:nvSpPr>
        <p:spPr>
          <a:xfrm>
            <a:off x="5576887" y="2402620"/>
            <a:ext cx="3109913"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Coaching Appointments</a:t>
            </a:r>
          </a:p>
          <a:p>
            <a:pPr marL="342900" indent="-342900">
              <a:buFont typeface="Arial" panose="020B0604020202020204" pitchFamily="34" charset="0"/>
              <a:buChar char="•"/>
            </a:pPr>
            <a:r>
              <a:rPr lang="en-US" sz="2000" dirty="0" smtClean="0"/>
              <a:t>Career Fairs</a:t>
            </a:r>
          </a:p>
          <a:p>
            <a:pPr marL="342900" indent="-342900">
              <a:buFont typeface="Arial" panose="020B0604020202020204" pitchFamily="34" charset="0"/>
              <a:buChar char="•"/>
            </a:pPr>
            <a:r>
              <a:rPr lang="en-US" sz="2000" dirty="0" smtClean="0"/>
              <a:t>Employer Engagement </a:t>
            </a:r>
          </a:p>
          <a:p>
            <a:pPr marL="342900" indent="-342900">
              <a:buFont typeface="Arial" panose="020B0604020202020204" pitchFamily="34" charset="0"/>
              <a:buChar char="•"/>
            </a:pPr>
            <a:r>
              <a:rPr lang="en-US" sz="2000" dirty="0" smtClean="0"/>
              <a:t>Career Studio</a:t>
            </a:r>
            <a:endParaRPr lang="en-US" sz="2000" dirty="0"/>
          </a:p>
        </p:txBody>
      </p:sp>
      <p:sp>
        <p:nvSpPr>
          <p:cNvPr id="7" name="Right Arrow 6" descr="Arrow"/>
          <p:cNvSpPr/>
          <p:nvPr/>
        </p:nvSpPr>
        <p:spPr>
          <a:xfrm rot="5400000">
            <a:off x="3913084" y="3459360"/>
            <a:ext cx="1308303"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ross 8" descr="Plus sign"/>
          <p:cNvSpPr/>
          <p:nvPr/>
        </p:nvSpPr>
        <p:spPr>
          <a:xfrm>
            <a:off x="4256603" y="1987122"/>
            <a:ext cx="621269" cy="613203"/>
          </a:xfrm>
          <a:prstGeom prst="plus">
            <a:avLst>
              <a:gd name="adj" fmla="val 405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102764" y="4390130"/>
            <a:ext cx="2928940" cy="461665"/>
          </a:xfrm>
          <a:prstGeom prst="rect">
            <a:avLst/>
          </a:prstGeom>
          <a:noFill/>
        </p:spPr>
        <p:txBody>
          <a:bodyPr wrap="square" rtlCol="0">
            <a:spAutoFit/>
          </a:bodyPr>
          <a:lstStyle/>
          <a:p>
            <a:r>
              <a:rPr lang="en-US" sz="2400" b="1" dirty="0" smtClean="0"/>
              <a:t>Veteran Career Coach</a:t>
            </a:r>
            <a:endParaRPr lang="en-US" sz="2400" b="1" dirty="0"/>
          </a:p>
        </p:txBody>
      </p:sp>
      <p:sp>
        <p:nvSpPr>
          <p:cNvPr id="11" name="TextBox 10"/>
          <p:cNvSpPr txBox="1"/>
          <p:nvPr/>
        </p:nvSpPr>
        <p:spPr>
          <a:xfrm>
            <a:off x="3362323" y="4774642"/>
            <a:ext cx="3343277"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Coaching hours</a:t>
            </a:r>
          </a:p>
          <a:p>
            <a:pPr marL="342900" indent="-342900">
              <a:buFont typeface="Arial" panose="020B0604020202020204" pitchFamily="34" charset="0"/>
              <a:buChar char="•"/>
            </a:pPr>
            <a:r>
              <a:rPr lang="en-US" sz="2000" dirty="0" smtClean="0"/>
              <a:t>Veteran-Specific programs</a:t>
            </a:r>
          </a:p>
          <a:p>
            <a:pPr marL="342900" indent="-342900">
              <a:buFont typeface="Arial" panose="020B0604020202020204" pitchFamily="34" charset="0"/>
              <a:buChar char="•"/>
            </a:pPr>
            <a:r>
              <a:rPr lang="en-US" sz="2000" dirty="0" smtClean="0"/>
              <a:t>Support of VSC Events</a:t>
            </a:r>
          </a:p>
          <a:p>
            <a:pPr marL="342900" indent="-342900">
              <a:buFont typeface="Arial" panose="020B0604020202020204" pitchFamily="34" charset="0"/>
              <a:buChar char="•"/>
            </a:pPr>
            <a:r>
              <a:rPr lang="en-US" sz="2000" dirty="0" smtClean="0"/>
              <a:t>Research of Companies</a:t>
            </a:r>
          </a:p>
        </p:txBody>
      </p:sp>
    </p:spTree>
    <p:extLst>
      <p:ext uri="{BB962C8B-B14F-4D97-AF65-F5344CB8AC3E}">
        <p14:creationId xmlns:p14="http://schemas.microsoft.com/office/powerpoint/2010/main" val="125438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500"/>
                                        <p:tgtEl>
                                          <p:spTgt spid="10">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9"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mj-lt"/>
              </a:rPr>
              <a:t>Programs Hosted by CPDC &amp; VSC</a:t>
            </a:r>
            <a:endParaRPr lang="en-US" sz="4400" dirty="0">
              <a:latin typeface="+mj-lt"/>
            </a:endParaRPr>
          </a:p>
        </p:txBody>
      </p:sp>
      <p:sp>
        <p:nvSpPr>
          <p:cNvPr id="3" name="Content Placeholder 2"/>
          <p:cNvSpPr>
            <a:spLocks noGrp="1"/>
          </p:cNvSpPr>
          <p:nvPr>
            <p:ph idx="1"/>
          </p:nvPr>
        </p:nvSpPr>
        <p:spPr/>
        <p:txBody>
          <a:bodyPr/>
          <a:lstStyle/>
          <a:p>
            <a:r>
              <a:rPr lang="en-US" dirty="0" smtClean="0">
                <a:latin typeface="+mj-lt"/>
              </a:rPr>
              <a:t>Brown Bag Series </a:t>
            </a:r>
          </a:p>
          <a:p>
            <a:r>
              <a:rPr lang="en-US" dirty="0" smtClean="0">
                <a:latin typeface="+mj-lt"/>
              </a:rPr>
              <a:t>Spring Site Visit </a:t>
            </a:r>
          </a:p>
          <a:p>
            <a:r>
              <a:rPr lang="en-US" dirty="0" smtClean="0">
                <a:latin typeface="+mj-lt"/>
              </a:rPr>
              <a:t>Career Fair Networking Lunches </a:t>
            </a:r>
          </a:p>
          <a:p>
            <a:r>
              <a:rPr lang="en-US" dirty="0" smtClean="0">
                <a:latin typeface="+mj-lt"/>
              </a:rPr>
              <a:t>Networking Nights</a:t>
            </a:r>
          </a:p>
          <a:p>
            <a:r>
              <a:rPr lang="en-US" dirty="0" smtClean="0">
                <a:latin typeface="+mj-lt"/>
              </a:rPr>
              <a:t>Workshops</a:t>
            </a:r>
          </a:p>
        </p:txBody>
      </p:sp>
      <p:sp>
        <p:nvSpPr>
          <p:cNvPr id="5" name="TextBox 4"/>
          <p:cNvSpPr txBox="1"/>
          <p:nvPr/>
        </p:nvSpPr>
        <p:spPr>
          <a:xfrm rot="20872503">
            <a:off x="2505680" y="3860044"/>
            <a:ext cx="6496955" cy="646331"/>
          </a:xfrm>
          <a:prstGeom prst="rect">
            <a:avLst/>
          </a:prstGeom>
          <a:noFill/>
        </p:spPr>
        <p:txBody>
          <a:bodyPr wrap="square" rtlCol="0">
            <a:spAutoFit/>
          </a:bodyPr>
          <a:lstStyle/>
          <a:p>
            <a:r>
              <a:rPr lang="en-US" sz="3600" dirty="0" smtClean="0">
                <a:solidFill>
                  <a:srgbClr val="FF0000"/>
                </a:solidFill>
              </a:rPr>
              <a:t>But still very low engagement!</a:t>
            </a:r>
            <a:endParaRPr lang="en-US" sz="3600" dirty="0">
              <a:solidFill>
                <a:srgbClr val="FF0000"/>
              </a:solidFill>
            </a:endParaRPr>
          </a:p>
        </p:txBody>
      </p:sp>
    </p:spTree>
    <p:extLst>
      <p:ext uri="{BB962C8B-B14F-4D97-AF65-F5344CB8AC3E}">
        <p14:creationId xmlns:p14="http://schemas.microsoft.com/office/powerpoint/2010/main" val="379213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Why is Career Development Important?</a:t>
            </a:r>
            <a:endParaRPr lang="en-US" dirty="0">
              <a:latin typeface="+mj-lt"/>
            </a:endParaRPr>
          </a:p>
        </p:txBody>
      </p:sp>
      <p:sp>
        <p:nvSpPr>
          <p:cNvPr id="3" name="Content Placeholder 2"/>
          <p:cNvSpPr>
            <a:spLocks noGrp="1"/>
          </p:cNvSpPr>
          <p:nvPr>
            <p:ph idx="1"/>
          </p:nvPr>
        </p:nvSpPr>
        <p:spPr/>
        <p:txBody>
          <a:bodyPr>
            <a:normAutofit fontScale="92500" lnSpcReduction="20000"/>
          </a:bodyPr>
          <a:lstStyle/>
          <a:p>
            <a:pPr>
              <a:spcAft>
                <a:spcPts val="600"/>
              </a:spcAft>
            </a:pPr>
            <a:r>
              <a:rPr lang="en-US" dirty="0" smtClean="0">
                <a:latin typeface="+mj-lt"/>
              </a:rPr>
              <a:t>Graduates who visited career centers at least once were more likely to be employed full time after graduation than those who didn’t</a:t>
            </a:r>
          </a:p>
          <a:p>
            <a:pPr lvl="1">
              <a:spcAft>
                <a:spcPts val="600"/>
              </a:spcAft>
              <a:buFont typeface="Courier New" panose="02070309020205020404" pitchFamily="49" charset="0"/>
              <a:buChar char="o"/>
            </a:pPr>
            <a:r>
              <a:rPr lang="en-US" dirty="0" smtClean="0">
                <a:latin typeface="+mj-lt"/>
              </a:rPr>
              <a:t>These graduates also found more likely to find a job they found fulfilling </a:t>
            </a:r>
          </a:p>
          <a:p>
            <a:pPr>
              <a:spcAft>
                <a:spcPts val="600"/>
              </a:spcAft>
            </a:pPr>
            <a:r>
              <a:rPr lang="en-US" dirty="0" smtClean="0">
                <a:latin typeface="+mj-lt"/>
              </a:rPr>
              <a:t>Graduates who visited a career center and found the experience to be helpful were 5.8 TIMES as likely to say they were prepared for life outside of college</a:t>
            </a:r>
          </a:p>
          <a:p>
            <a:pPr lvl="1">
              <a:buFont typeface="Courier New" panose="02070309020205020404" pitchFamily="49" charset="0"/>
              <a:buChar char="o"/>
            </a:pPr>
            <a:r>
              <a:rPr lang="en-US" dirty="0" smtClean="0">
                <a:latin typeface="+mj-lt"/>
              </a:rPr>
              <a:t>Nearly half of these graduates also said they had a good job waiting when they graduated </a:t>
            </a:r>
          </a:p>
        </p:txBody>
      </p:sp>
    </p:spTree>
    <p:extLst>
      <p:ext uri="{BB962C8B-B14F-4D97-AF65-F5344CB8AC3E}">
        <p14:creationId xmlns:p14="http://schemas.microsoft.com/office/powerpoint/2010/main" val="3323457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mj-lt"/>
              </a:rPr>
              <a:t>Needs Assessment</a:t>
            </a:r>
            <a:endParaRPr lang="en-US" sz="4800" dirty="0">
              <a:latin typeface="+mj-lt"/>
            </a:endParaRPr>
          </a:p>
        </p:txBody>
      </p:sp>
      <p:sp>
        <p:nvSpPr>
          <p:cNvPr id="3" name="Content Placeholder 2"/>
          <p:cNvSpPr>
            <a:spLocks noGrp="1"/>
          </p:cNvSpPr>
          <p:nvPr>
            <p:ph idx="1"/>
          </p:nvPr>
        </p:nvSpPr>
        <p:spPr/>
        <p:txBody>
          <a:bodyPr/>
          <a:lstStyle/>
          <a:p>
            <a:r>
              <a:rPr lang="en-US" dirty="0" smtClean="0">
                <a:latin typeface="+mj-lt"/>
              </a:rPr>
              <a:t>Rate proficiency in a variety of areas</a:t>
            </a:r>
          </a:p>
          <a:p>
            <a:r>
              <a:rPr lang="en-US" dirty="0" smtClean="0">
                <a:latin typeface="+mj-lt"/>
              </a:rPr>
              <a:t>Choosing events they are most interested in </a:t>
            </a:r>
          </a:p>
          <a:p>
            <a:r>
              <a:rPr lang="en-US" dirty="0" smtClean="0">
                <a:latin typeface="+mj-lt"/>
              </a:rPr>
              <a:t>Choosing the most helpful topics to learn </a:t>
            </a:r>
          </a:p>
          <a:p>
            <a:r>
              <a:rPr lang="en-US" dirty="0" smtClean="0">
                <a:latin typeface="+mj-lt"/>
              </a:rPr>
              <a:t>Open-ended questions: </a:t>
            </a:r>
          </a:p>
          <a:p>
            <a:pPr lvl="1">
              <a:buFont typeface="Courier New" panose="02070309020205020404" pitchFamily="49" charset="0"/>
              <a:buChar char="o"/>
            </a:pPr>
            <a:r>
              <a:rPr lang="en-US" dirty="0" smtClean="0">
                <a:latin typeface="+mj-lt"/>
              </a:rPr>
              <a:t>Overall confidence in career topics </a:t>
            </a:r>
          </a:p>
          <a:p>
            <a:pPr lvl="1">
              <a:buFont typeface="Courier New" panose="02070309020205020404" pitchFamily="49" charset="0"/>
              <a:buChar char="o"/>
            </a:pPr>
            <a:r>
              <a:rPr lang="en-US" dirty="0" smtClean="0">
                <a:latin typeface="+mj-lt"/>
              </a:rPr>
              <a:t>Usage of CPDC – why or why not </a:t>
            </a:r>
          </a:p>
          <a:p>
            <a:pPr lvl="1">
              <a:buFont typeface="Courier New" panose="02070309020205020404" pitchFamily="49" charset="0"/>
              <a:buChar char="o"/>
            </a:pPr>
            <a:r>
              <a:rPr lang="en-US" dirty="0" smtClean="0">
                <a:latin typeface="+mj-lt"/>
              </a:rPr>
              <a:t>Expectations of a Career Coach</a:t>
            </a:r>
          </a:p>
        </p:txBody>
      </p:sp>
    </p:spTree>
    <p:extLst>
      <p:ext uri="{BB962C8B-B14F-4D97-AF65-F5344CB8AC3E}">
        <p14:creationId xmlns:p14="http://schemas.microsoft.com/office/powerpoint/2010/main" val="1255487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8505</TotalTime>
  <Words>1228</Words>
  <Application>Microsoft Office PowerPoint</Application>
  <PresentationFormat>On-screen Show (4:3)</PresentationFormat>
  <Paragraphs>209</Paragraphs>
  <Slides>29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Courier New</vt:lpstr>
      <vt:lpstr>Open Sans</vt:lpstr>
      <vt:lpstr>Office Theme</vt:lpstr>
      <vt:lpstr>PowerPoint Presentation</vt:lpstr>
      <vt:lpstr>PowerPoint Presentation</vt:lpstr>
      <vt:lpstr>The Growing Influx of Student Veterans</vt:lpstr>
      <vt:lpstr>Student Veteran Statistics</vt:lpstr>
      <vt:lpstr>Engagement Challenges</vt:lpstr>
      <vt:lpstr>Combining Efforts</vt:lpstr>
      <vt:lpstr>Programs Hosted by CPDC &amp; VSC</vt:lpstr>
      <vt:lpstr>Why is Career Development Important?</vt:lpstr>
      <vt:lpstr>Needs Assessment</vt:lpstr>
      <vt:lpstr>Assessment results</vt:lpstr>
      <vt:lpstr>Use of SA Offices on Campus</vt:lpstr>
      <vt:lpstr>How can the University of Utah improve their support of veterans?</vt:lpstr>
      <vt:lpstr>How long is your typical visit to the VSC?</vt:lpstr>
      <vt:lpstr>Purpose(s) for Visiting VSC</vt:lpstr>
      <vt:lpstr>How would you describe your overall confidence related to career topics?</vt:lpstr>
      <vt:lpstr>Mean times respondents had used the CPDC</vt:lpstr>
      <vt:lpstr>Why haven’t you used the CPDC?</vt:lpstr>
      <vt:lpstr>What Career Center events have you attended in the past?</vt:lpstr>
      <vt:lpstr>Expectations of a Career Coach</vt:lpstr>
      <vt:lpstr>What topics would be helpful to learn?</vt:lpstr>
      <vt:lpstr>What would make future events more appealing or accessible?</vt:lpstr>
      <vt:lpstr>Appealing/Accessible in Detail</vt:lpstr>
      <vt:lpstr>Preferred Way of Learning Career Topics</vt:lpstr>
      <vt:lpstr>Why haven’t you used the CPDC?</vt:lpstr>
      <vt:lpstr>Career Coaching and You</vt:lpstr>
      <vt:lpstr>Event Changes</vt:lpstr>
      <vt:lpstr>PowerPoint Presentation</vt:lpstr>
      <vt:lpstr>PowerPoint Presentation</vt:lpstr>
      <vt:lpstr>Contact Information</vt:lpstr>
    </vt:vector>
  </TitlesOfParts>
  <Company>NASPA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NASPA NASPA</dc:creator>
  <cp:lastModifiedBy>Stoddard, James</cp:lastModifiedBy>
  <cp:revision>151</cp:revision>
  <cp:lastPrinted>2014-12-03T20:52:52Z</cp:lastPrinted>
  <dcterms:created xsi:type="dcterms:W3CDTF">2014-12-03T20:08:28Z</dcterms:created>
  <dcterms:modified xsi:type="dcterms:W3CDTF">2020-02-10T20:22:10Z</dcterms:modified>
</cp:coreProperties>
</file>