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7"/>
  </p:notesMasterIdLst>
  <p:sldIdLst>
    <p:sldId id="256" r:id="rId2"/>
    <p:sldId id="311" r:id="rId3"/>
    <p:sldId id="257" r:id="rId4"/>
    <p:sldId id="258" r:id="rId5"/>
    <p:sldId id="261" r:id="rId6"/>
    <p:sldId id="260" r:id="rId7"/>
    <p:sldId id="268" r:id="rId8"/>
    <p:sldId id="271" r:id="rId9"/>
    <p:sldId id="277" r:id="rId10"/>
    <p:sldId id="262" r:id="rId11"/>
    <p:sldId id="283" r:id="rId12"/>
    <p:sldId id="284" r:id="rId13"/>
    <p:sldId id="281" r:id="rId14"/>
    <p:sldId id="282" r:id="rId15"/>
    <p:sldId id="285" r:id="rId16"/>
    <p:sldId id="304" r:id="rId17"/>
    <p:sldId id="293" r:id="rId18"/>
    <p:sldId id="294" r:id="rId19"/>
    <p:sldId id="295" r:id="rId20"/>
    <p:sldId id="308" r:id="rId21"/>
    <p:sldId id="296" r:id="rId22"/>
    <p:sldId id="297" r:id="rId23"/>
    <p:sldId id="298" r:id="rId24"/>
    <p:sldId id="309" r:id="rId25"/>
    <p:sldId id="305" r:id="rId26"/>
    <p:sldId id="306" r:id="rId27"/>
    <p:sldId id="307" r:id="rId28"/>
    <p:sldId id="310" r:id="rId29"/>
    <p:sldId id="299" r:id="rId30"/>
    <p:sldId id="301" r:id="rId31"/>
    <p:sldId id="302" r:id="rId32"/>
    <p:sldId id="286" r:id="rId33"/>
    <p:sldId id="300" r:id="rId34"/>
    <p:sldId id="292" r:id="rId35"/>
    <p:sldId id="303" r:id="rId36"/>
  </p:sldIdLst>
  <p:sldSz cx="12192000" cy="6858000"/>
  <p:notesSz cx="9388475" cy="7102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60"/>
  </p:normalViewPr>
  <p:slideViewPr>
    <p:cSldViewPr snapToGrid="0">
      <p:cViewPr varScale="1">
        <p:scale>
          <a:sx n="84" d="100"/>
          <a:sy n="84" d="100"/>
        </p:scale>
        <p:origin x="18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069190" cy="356466"/>
          </a:xfrm>
          <a:prstGeom prst="rect">
            <a:avLst/>
          </a:prstGeom>
        </p:spPr>
        <p:txBody>
          <a:bodyPr vert="horz" lIns="92812" tIns="46406" rIns="92812" bIns="46406" rtlCol="0"/>
          <a:lstStyle>
            <a:lvl1pPr algn="l">
              <a:defRPr sz="1200"/>
            </a:lvl1pPr>
          </a:lstStyle>
          <a:p>
            <a:endParaRPr lang="en-US" dirty="0"/>
          </a:p>
        </p:txBody>
      </p:sp>
      <p:sp>
        <p:nvSpPr>
          <p:cNvPr id="3" name="Date Placeholder 2"/>
          <p:cNvSpPr>
            <a:spLocks noGrp="1"/>
          </p:cNvSpPr>
          <p:nvPr>
            <p:ph type="dt" idx="1"/>
          </p:nvPr>
        </p:nvSpPr>
        <p:spPr>
          <a:xfrm>
            <a:off x="5317161" y="1"/>
            <a:ext cx="4069190" cy="356466"/>
          </a:xfrm>
          <a:prstGeom prst="rect">
            <a:avLst/>
          </a:prstGeom>
        </p:spPr>
        <p:txBody>
          <a:bodyPr vert="horz" lIns="92812" tIns="46406" rIns="92812" bIns="46406" rtlCol="0"/>
          <a:lstStyle>
            <a:lvl1pPr algn="r">
              <a:defRPr sz="1200"/>
            </a:lvl1pPr>
          </a:lstStyle>
          <a:p>
            <a:fld id="{EBDCDE7C-0FC8-4434-B884-D152E7C49E6E}" type="datetimeFigureOut">
              <a:rPr lang="en-US" smtClean="0"/>
              <a:t>2/23/2022</a:t>
            </a:fld>
            <a:endParaRPr lang="en-US" dirty="0"/>
          </a:p>
        </p:txBody>
      </p:sp>
      <p:sp>
        <p:nvSpPr>
          <p:cNvPr id="4" name="Slide Image Placeholder 3"/>
          <p:cNvSpPr>
            <a:spLocks noGrp="1" noRot="1" noChangeAspect="1"/>
          </p:cNvSpPr>
          <p:nvPr>
            <p:ph type="sldImg" idx="2"/>
          </p:nvPr>
        </p:nvSpPr>
        <p:spPr>
          <a:xfrm>
            <a:off x="2562225" y="887413"/>
            <a:ext cx="4264025" cy="2398712"/>
          </a:xfrm>
          <a:prstGeom prst="rect">
            <a:avLst/>
          </a:prstGeom>
          <a:noFill/>
          <a:ln w="12700">
            <a:solidFill>
              <a:prstClr val="black"/>
            </a:solidFill>
          </a:ln>
        </p:spPr>
        <p:txBody>
          <a:bodyPr vert="horz" lIns="92812" tIns="46406" rIns="92812" bIns="46406" rtlCol="0" anchor="ctr"/>
          <a:lstStyle/>
          <a:p>
            <a:endParaRPr lang="en-US" dirty="0"/>
          </a:p>
        </p:txBody>
      </p:sp>
      <p:sp>
        <p:nvSpPr>
          <p:cNvPr id="5" name="Notes Placeholder 4"/>
          <p:cNvSpPr>
            <a:spLocks noGrp="1"/>
          </p:cNvSpPr>
          <p:nvPr>
            <p:ph type="body" sz="quarter" idx="3"/>
          </p:nvPr>
        </p:nvSpPr>
        <p:spPr>
          <a:xfrm>
            <a:off x="939699" y="3418174"/>
            <a:ext cx="7509079" cy="2796798"/>
          </a:xfrm>
          <a:prstGeom prst="rect">
            <a:avLst/>
          </a:prstGeom>
        </p:spPr>
        <p:txBody>
          <a:bodyPr vert="horz" lIns="92812" tIns="46406" rIns="92812" bIns="4640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746009"/>
            <a:ext cx="4069190" cy="356466"/>
          </a:xfrm>
          <a:prstGeom prst="rect">
            <a:avLst/>
          </a:prstGeom>
        </p:spPr>
        <p:txBody>
          <a:bodyPr vert="horz" lIns="92812" tIns="46406" rIns="92812" bIns="46406" rtlCol="0" anchor="b"/>
          <a:lstStyle>
            <a:lvl1pPr algn="l">
              <a:defRPr sz="1200"/>
            </a:lvl1pPr>
          </a:lstStyle>
          <a:p>
            <a:endParaRPr lang="en-US" dirty="0"/>
          </a:p>
        </p:txBody>
      </p:sp>
      <p:sp>
        <p:nvSpPr>
          <p:cNvPr id="7" name="Slide Number Placeholder 6"/>
          <p:cNvSpPr>
            <a:spLocks noGrp="1"/>
          </p:cNvSpPr>
          <p:nvPr>
            <p:ph type="sldNum" sz="quarter" idx="5"/>
          </p:nvPr>
        </p:nvSpPr>
        <p:spPr>
          <a:xfrm>
            <a:off x="5317161" y="6746009"/>
            <a:ext cx="4069190" cy="356466"/>
          </a:xfrm>
          <a:prstGeom prst="rect">
            <a:avLst/>
          </a:prstGeom>
        </p:spPr>
        <p:txBody>
          <a:bodyPr vert="horz" lIns="92812" tIns="46406" rIns="92812" bIns="46406" rtlCol="0" anchor="b"/>
          <a:lstStyle>
            <a:lvl1pPr algn="r">
              <a:defRPr sz="1200"/>
            </a:lvl1pPr>
          </a:lstStyle>
          <a:p>
            <a:fld id="{FE874744-0B42-4573-B8B3-589FAE7B566D}" type="slidenum">
              <a:rPr lang="en-US" smtClean="0"/>
              <a:t>‹#›</a:t>
            </a:fld>
            <a:endParaRPr lang="en-US" dirty="0"/>
          </a:p>
        </p:txBody>
      </p:sp>
    </p:spTree>
    <p:extLst>
      <p:ext uri="{BB962C8B-B14F-4D97-AF65-F5344CB8AC3E}">
        <p14:creationId xmlns:p14="http://schemas.microsoft.com/office/powerpoint/2010/main" val="17955205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Years working with MCS</a:t>
            </a:r>
            <a:r>
              <a:rPr lang="en-US" baseline="0" dirty="0"/>
              <a:t> and KAVECO</a:t>
            </a:r>
            <a:endParaRPr lang="en-US" dirty="0"/>
          </a:p>
        </p:txBody>
      </p:sp>
      <p:sp>
        <p:nvSpPr>
          <p:cNvPr id="4" name="Slide Number Placeholder 3"/>
          <p:cNvSpPr>
            <a:spLocks noGrp="1"/>
          </p:cNvSpPr>
          <p:nvPr>
            <p:ph type="sldNum" sz="quarter" idx="10"/>
          </p:nvPr>
        </p:nvSpPr>
        <p:spPr/>
        <p:txBody>
          <a:bodyPr/>
          <a:lstStyle/>
          <a:p>
            <a:fld id="{FE874744-0B42-4573-B8B3-589FAE7B566D}" type="slidenum">
              <a:rPr lang="en-US" smtClean="0"/>
              <a:t>1</a:t>
            </a:fld>
            <a:endParaRPr lang="en-US" dirty="0"/>
          </a:p>
        </p:txBody>
      </p:sp>
    </p:spTree>
    <p:extLst>
      <p:ext uri="{BB962C8B-B14F-4D97-AF65-F5344CB8AC3E}">
        <p14:creationId xmlns:p14="http://schemas.microsoft.com/office/powerpoint/2010/main" val="26573071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Total number of questions</a:t>
            </a:r>
          </a:p>
        </p:txBody>
      </p:sp>
      <p:sp>
        <p:nvSpPr>
          <p:cNvPr id="4" name="Slide Number Placeholder 3"/>
          <p:cNvSpPr>
            <a:spLocks noGrp="1"/>
          </p:cNvSpPr>
          <p:nvPr>
            <p:ph type="sldNum" sz="quarter" idx="10"/>
          </p:nvPr>
        </p:nvSpPr>
        <p:spPr/>
        <p:txBody>
          <a:bodyPr/>
          <a:lstStyle/>
          <a:p>
            <a:fld id="{FE874744-0B42-4573-B8B3-589FAE7B566D}" type="slidenum">
              <a:rPr lang="en-US" smtClean="0"/>
              <a:t>10</a:t>
            </a:fld>
            <a:endParaRPr lang="en-US" dirty="0"/>
          </a:p>
        </p:txBody>
      </p:sp>
    </p:spTree>
    <p:extLst>
      <p:ext uri="{BB962C8B-B14F-4D97-AF65-F5344CB8AC3E}">
        <p14:creationId xmlns:p14="http://schemas.microsoft.com/office/powerpoint/2010/main" val="42087413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874744-0B42-4573-B8B3-589FAE7B566D}" type="slidenum">
              <a:rPr lang="en-US" smtClean="0"/>
              <a:t>11</a:t>
            </a:fld>
            <a:endParaRPr lang="en-US" dirty="0"/>
          </a:p>
        </p:txBody>
      </p:sp>
    </p:spTree>
    <p:extLst>
      <p:ext uri="{BB962C8B-B14F-4D97-AF65-F5344CB8AC3E}">
        <p14:creationId xmlns:p14="http://schemas.microsoft.com/office/powerpoint/2010/main" val="35955754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874744-0B42-4573-B8B3-589FAE7B566D}" type="slidenum">
              <a:rPr lang="en-US" smtClean="0"/>
              <a:t>12</a:t>
            </a:fld>
            <a:endParaRPr lang="en-US" dirty="0"/>
          </a:p>
        </p:txBody>
      </p:sp>
    </p:spTree>
    <p:extLst>
      <p:ext uri="{BB962C8B-B14F-4D97-AF65-F5344CB8AC3E}">
        <p14:creationId xmlns:p14="http://schemas.microsoft.com/office/powerpoint/2010/main" val="9363219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POE and</a:t>
            </a:r>
            <a:r>
              <a:rPr lang="en-US" baseline="0" dirty="0"/>
              <a:t> 8 keys – next slide</a:t>
            </a:r>
            <a:endParaRPr lang="en-US" dirty="0"/>
          </a:p>
        </p:txBody>
      </p:sp>
      <p:sp>
        <p:nvSpPr>
          <p:cNvPr id="4" name="Slide Number Placeholder 3"/>
          <p:cNvSpPr>
            <a:spLocks noGrp="1"/>
          </p:cNvSpPr>
          <p:nvPr>
            <p:ph type="sldNum" sz="quarter" idx="10"/>
          </p:nvPr>
        </p:nvSpPr>
        <p:spPr/>
        <p:txBody>
          <a:bodyPr/>
          <a:lstStyle/>
          <a:p>
            <a:fld id="{FE874744-0B42-4573-B8B3-589FAE7B566D}" type="slidenum">
              <a:rPr lang="en-US" smtClean="0"/>
              <a:t>13</a:t>
            </a:fld>
            <a:endParaRPr lang="en-US" dirty="0"/>
          </a:p>
        </p:txBody>
      </p:sp>
    </p:spTree>
    <p:extLst>
      <p:ext uri="{BB962C8B-B14F-4D97-AF65-F5344CB8AC3E}">
        <p14:creationId xmlns:p14="http://schemas.microsoft.com/office/powerpoint/2010/main" val="16282209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874744-0B42-4573-B8B3-589FAE7B566D}" type="slidenum">
              <a:rPr lang="en-US" smtClean="0"/>
              <a:t>14</a:t>
            </a:fld>
            <a:endParaRPr lang="en-US" dirty="0"/>
          </a:p>
        </p:txBody>
      </p:sp>
    </p:spTree>
    <p:extLst>
      <p:ext uri="{BB962C8B-B14F-4D97-AF65-F5344CB8AC3E}">
        <p14:creationId xmlns:p14="http://schemas.microsoft.com/office/powerpoint/2010/main" val="39706160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874744-0B42-4573-B8B3-589FAE7B566D}" type="slidenum">
              <a:rPr lang="en-US" smtClean="0"/>
              <a:t>15</a:t>
            </a:fld>
            <a:endParaRPr lang="en-US" dirty="0"/>
          </a:p>
        </p:txBody>
      </p:sp>
    </p:spTree>
    <p:extLst>
      <p:ext uri="{BB962C8B-B14F-4D97-AF65-F5344CB8AC3E}">
        <p14:creationId xmlns:p14="http://schemas.microsoft.com/office/powerpoint/2010/main" val="14946220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874744-0B42-4573-B8B3-589FAE7B566D}" type="slidenum">
              <a:rPr lang="en-US" smtClean="0"/>
              <a:t>16</a:t>
            </a:fld>
            <a:endParaRPr lang="en-US" dirty="0"/>
          </a:p>
        </p:txBody>
      </p:sp>
    </p:spTree>
    <p:extLst>
      <p:ext uri="{BB962C8B-B14F-4D97-AF65-F5344CB8AC3E}">
        <p14:creationId xmlns:p14="http://schemas.microsoft.com/office/powerpoint/2010/main" val="20439567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874744-0B42-4573-B8B3-589FAE7B566D}" type="slidenum">
              <a:rPr lang="en-US" smtClean="0"/>
              <a:t>17</a:t>
            </a:fld>
            <a:endParaRPr lang="en-US" dirty="0"/>
          </a:p>
        </p:txBody>
      </p:sp>
    </p:spTree>
    <p:extLst>
      <p:ext uri="{BB962C8B-B14F-4D97-AF65-F5344CB8AC3E}">
        <p14:creationId xmlns:p14="http://schemas.microsoft.com/office/powerpoint/2010/main" val="7414016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874744-0B42-4573-B8B3-589FAE7B566D}" type="slidenum">
              <a:rPr lang="en-US" smtClean="0"/>
              <a:t>18</a:t>
            </a:fld>
            <a:endParaRPr lang="en-US" dirty="0"/>
          </a:p>
        </p:txBody>
      </p:sp>
    </p:spTree>
    <p:extLst>
      <p:ext uri="{BB962C8B-B14F-4D97-AF65-F5344CB8AC3E}">
        <p14:creationId xmlns:p14="http://schemas.microsoft.com/office/powerpoint/2010/main" val="29849367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H1</a:t>
            </a:r>
            <a:r>
              <a:rPr lang="en-US" baseline="0" dirty="0"/>
              <a:t> Structural position of an SCO has an impact on boundary-spanning activities. retained</a:t>
            </a:r>
          </a:p>
          <a:p>
            <a:r>
              <a:rPr lang="en-US" baseline="0" dirty="0"/>
              <a:t>H1A Structural position of an SCO will have a positive impact on learning boundary spanning activities. retained</a:t>
            </a:r>
          </a:p>
          <a:p>
            <a:r>
              <a:rPr lang="en-US" baseline="0" dirty="0"/>
              <a:t>H1B Structural position of an SCO will have a positive impact on learning boundary spanning activities. retained</a:t>
            </a:r>
            <a:endParaRPr lang="en-US" dirty="0"/>
          </a:p>
        </p:txBody>
      </p:sp>
      <p:sp>
        <p:nvSpPr>
          <p:cNvPr id="4" name="Slide Number Placeholder 3"/>
          <p:cNvSpPr>
            <a:spLocks noGrp="1"/>
          </p:cNvSpPr>
          <p:nvPr>
            <p:ph type="sldNum" sz="quarter" idx="10"/>
          </p:nvPr>
        </p:nvSpPr>
        <p:spPr/>
        <p:txBody>
          <a:bodyPr/>
          <a:lstStyle/>
          <a:p>
            <a:fld id="{FE874744-0B42-4573-B8B3-589FAE7B566D}" type="slidenum">
              <a:rPr lang="en-US" smtClean="0"/>
              <a:t>19</a:t>
            </a:fld>
            <a:endParaRPr lang="en-US" dirty="0"/>
          </a:p>
        </p:txBody>
      </p:sp>
    </p:spTree>
    <p:extLst>
      <p:ext uri="{BB962C8B-B14F-4D97-AF65-F5344CB8AC3E}">
        <p14:creationId xmlns:p14="http://schemas.microsoft.com/office/powerpoint/2010/main" val="906822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874744-0B42-4573-B8B3-589FAE7B566D}" type="slidenum">
              <a:rPr lang="en-US" smtClean="0"/>
              <a:t>2</a:t>
            </a:fld>
            <a:endParaRPr lang="en-US" dirty="0"/>
          </a:p>
        </p:txBody>
      </p:sp>
    </p:spTree>
    <p:extLst>
      <p:ext uri="{BB962C8B-B14F-4D97-AF65-F5344CB8AC3E}">
        <p14:creationId xmlns:p14="http://schemas.microsoft.com/office/powerpoint/2010/main" val="31618585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H2:</a:t>
            </a:r>
            <a:r>
              <a:rPr lang="en-US" baseline="0" dirty="0"/>
              <a:t> knowledge acquisition of an SCO plays a mediating role between LBS activities and employee’s JS and AC. retained</a:t>
            </a:r>
            <a:endParaRPr lang="en-US" dirty="0"/>
          </a:p>
          <a:p>
            <a:r>
              <a:rPr lang="en-US" dirty="0"/>
              <a:t>Z is greater</a:t>
            </a:r>
            <a:r>
              <a:rPr lang="en-US" baseline="0" dirty="0"/>
              <a:t> than +/- 1.96, larger difference than standard</a:t>
            </a:r>
            <a:endParaRPr lang="en-US" dirty="0"/>
          </a:p>
        </p:txBody>
      </p:sp>
      <p:sp>
        <p:nvSpPr>
          <p:cNvPr id="4" name="Slide Number Placeholder 3"/>
          <p:cNvSpPr>
            <a:spLocks noGrp="1"/>
          </p:cNvSpPr>
          <p:nvPr>
            <p:ph type="sldNum" sz="quarter" idx="10"/>
          </p:nvPr>
        </p:nvSpPr>
        <p:spPr/>
        <p:txBody>
          <a:bodyPr/>
          <a:lstStyle/>
          <a:p>
            <a:fld id="{FE874744-0B42-4573-B8B3-589FAE7B566D}" type="slidenum">
              <a:rPr lang="en-US" smtClean="0"/>
              <a:t>20</a:t>
            </a:fld>
            <a:endParaRPr lang="en-US" dirty="0"/>
          </a:p>
        </p:txBody>
      </p:sp>
    </p:spTree>
    <p:extLst>
      <p:ext uri="{BB962C8B-B14F-4D97-AF65-F5344CB8AC3E}">
        <p14:creationId xmlns:p14="http://schemas.microsoft.com/office/powerpoint/2010/main" val="3837694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H2A  LBS activates have a positive</a:t>
            </a:r>
            <a:r>
              <a:rPr lang="en-US" baseline="0" dirty="0"/>
              <a:t> impact on Knowledge acquisition. retained</a:t>
            </a:r>
            <a:endParaRPr lang="en-US" dirty="0"/>
          </a:p>
        </p:txBody>
      </p:sp>
      <p:sp>
        <p:nvSpPr>
          <p:cNvPr id="4" name="Slide Number Placeholder 3"/>
          <p:cNvSpPr>
            <a:spLocks noGrp="1"/>
          </p:cNvSpPr>
          <p:nvPr>
            <p:ph type="sldNum" sz="quarter" idx="10"/>
          </p:nvPr>
        </p:nvSpPr>
        <p:spPr/>
        <p:txBody>
          <a:bodyPr/>
          <a:lstStyle/>
          <a:p>
            <a:fld id="{FE874744-0B42-4573-B8B3-589FAE7B566D}" type="slidenum">
              <a:rPr lang="en-US" smtClean="0"/>
              <a:t>21</a:t>
            </a:fld>
            <a:endParaRPr lang="en-US" dirty="0"/>
          </a:p>
        </p:txBody>
      </p:sp>
    </p:spTree>
    <p:extLst>
      <p:ext uri="{BB962C8B-B14F-4D97-AF65-F5344CB8AC3E}">
        <p14:creationId xmlns:p14="http://schemas.microsoft.com/office/powerpoint/2010/main" val="16970202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H2B: Knowledge acquisition has a positive impact on job satisfaction. retained</a:t>
            </a:r>
          </a:p>
        </p:txBody>
      </p:sp>
      <p:sp>
        <p:nvSpPr>
          <p:cNvPr id="4" name="Slide Number Placeholder 3"/>
          <p:cNvSpPr>
            <a:spLocks noGrp="1"/>
          </p:cNvSpPr>
          <p:nvPr>
            <p:ph type="sldNum" sz="quarter" idx="10"/>
          </p:nvPr>
        </p:nvSpPr>
        <p:spPr/>
        <p:txBody>
          <a:bodyPr/>
          <a:lstStyle/>
          <a:p>
            <a:fld id="{FE874744-0B42-4573-B8B3-589FAE7B566D}" type="slidenum">
              <a:rPr lang="en-US" smtClean="0"/>
              <a:t>22</a:t>
            </a:fld>
            <a:endParaRPr lang="en-US" dirty="0"/>
          </a:p>
        </p:txBody>
      </p:sp>
    </p:spTree>
    <p:extLst>
      <p:ext uri="{BB962C8B-B14F-4D97-AF65-F5344CB8AC3E}">
        <p14:creationId xmlns:p14="http://schemas.microsoft.com/office/powerpoint/2010/main" val="10619198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Knowledge</a:t>
            </a:r>
            <a:r>
              <a:rPr lang="en-US" baseline="0" dirty="0"/>
              <a:t> acquisition has a positive impact on affective commitment. retained</a:t>
            </a:r>
            <a:endParaRPr lang="en-US" dirty="0"/>
          </a:p>
        </p:txBody>
      </p:sp>
      <p:sp>
        <p:nvSpPr>
          <p:cNvPr id="4" name="Slide Number Placeholder 3"/>
          <p:cNvSpPr>
            <a:spLocks noGrp="1"/>
          </p:cNvSpPr>
          <p:nvPr>
            <p:ph type="sldNum" sz="quarter" idx="10"/>
          </p:nvPr>
        </p:nvSpPr>
        <p:spPr/>
        <p:txBody>
          <a:bodyPr/>
          <a:lstStyle/>
          <a:p>
            <a:fld id="{FE874744-0B42-4573-B8B3-589FAE7B566D}" type="slidenum">
              <a:rPr lang="en-US" smtClean="0"/>
              <a:t>23</a:t>
            </a:fld>
            <a:endParaRPr lang="en-US" dirty="0"/>
          </a:p>
        </p:txBody>
      </p:sp>
    </p:spTree>
    <p:extLst>
      <p:ext uri="{BB962C8B-B14F-4D97-AF65-F5344CB8AC3E}">
        <p14:creationId xmlns:p14="http://schemas.microsoft.com/office/powerpoint/2010/main" val="40373395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H3 The role overload</a:t>
            </a:r>
            <a:r>
              <a:rPr lang="en-US" baseline="0" dirty="0"/>
              <a:t> that an SCO perceives plays a mediating role between transactional boundary-spanning activities and employee’s job satisfaction and affective commitment. rejected</a:t>
            </a:r>
            <a:endParaRPr lang="en-US" dirty="0"/>
          </a:p>
        </p:txBody>
      </p:sp>
      <p:sp>
        <p:nvSpPr>
          <p:cNvPr id="4" name="Slide Number Placeholder 3"/>
          <p:cNvSpPr>
            <a:spLocks noGrp="1"/>
          </p:cNvSpPr>
          <p:nvPr>
            <p:ph type="sldNum" sz="quarter" idx="10"/>
          </p:nvPr>
        </p:nvSpPr>
        <p:spPr/>
        <p:txBody>
          <a:bodyPr/>
          <a:lstStyle/>
          <a:p>
            <a:fld id="{FE874744-0B42-4573-B8B3-589FAE7B566D}" type="slidenum">
              <a:rPr lang="en-US" smtClean="0"/>
              <a:t>24</a:t>
            </a:fld>
            <a:endParaRPr lang="en-US" dirty="0"/>
          </a:p>
        </p:txBody>
      </p:sp>
    </p:spTree>
    <p:extLst>
      <p:ext uri="{BB962C8B-B14F-4D97-AF65-F5344CB8AC3E}">
        <p14:creationId xmlns:p14="http://schemas.microsoft.com/office/powerpoint/2010/main" val="20749620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TBS activities have a positive impact on role overload. rejected</a:t>
            </a:r>
          </a:p>
        </p:txBody>
      </p:sp>
      <p:sp>
        <p:nvSpPr>
          <p:cNvPr id="4" name="Slide Number Placeholder 3"/>
          <p:cNvSpPr>
            <a:spLocks noGrp="1"/>
          </p:cNvSpPr>
          <p:nvPr>
            <p:ph type="sldNum" sz="quarter" idx="10"/>
          </p:nvPr>
        </p:nvSpPr>
        <p:spPr/>
        <p:txBody>
          <a:bodyPr/>
          <a:lstStyle/>
          <a:p>
            <a:fld id="{FE874744-0B42-4573-B8B3-589FAE7B566D}" type="slidenum">
              <a:rPr lang="en-US" smtClean="0"/>
              <a:t>25</a:t>
            </a:fld>
            <a:endParaRPr lang="en-US" dirty="0"/>
          </a:p>
        </p:txBody>
      </p:sp>
    </p:spTree>
    <p:extLst>
      <p:ext uri="{BB962C8B-B14F-4D97-AF65-F5344CB8AC3E}">
        <p14:creationId xmlns:p14="http://schemas.microsoft.com/office/powerpoint/2010/main" val="395823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Role overload has a negative impact on job satisfaction. retained</a:t>
            </a:r>
          </a:p>
        </p:txBody>
      </p:sp>
      <p:sp>
        <p:nvSpPr>
          <p:cNvPr id="4" name="Slide Number Placeholder 3"/>
          <p:cNvSpPr>
            <a:spLocks noGrp="1"/>
          </p:cNvSpPr>
          <p:nvPr>
            <p:ph type="sldNum" sz="quarter" idx="10"/>
          </p:nvPr>
        </p:nvSpPr>
        <p:spPr/>
        <p:txBody>
          <a:bodyPr/>
          <a:lstStyle/>
          <a:p>
            <a:fld id="{FE874744-0B42-4573-B8B3-589FAE7B566D}" type="slidenum">
              <a:rPr lang="en-US" smtClean="0"/>
              <a:t>26</a:t>
            </a:fld>
            <a:endParaRPr lang="en-US" dirty="0"/>
          </a:p>
        </p:txBody>
      </p:sp>
    </p:spTree>
    <p:extLst>
      <p:ext uri="{BB962C8B-B14F-4D97-AF65-F5344CB8AC3E}">
        <p14:creationId xmlns:p14="http://schemas.microsoft.com/office/powerpoint/2010/main" val="23687713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Role overload has a negative impact on affective commitment. rejected</a:t>
            </a:r>
          </a:p>
        </p:txBody>
      </p:sp>
      <p:sp>
        <p:nvSpPr>
          <p:cNvPr id="4" name="Slide Number Placeholder 3"/>
          <p:cNvSpPr>
            <a:spLocks noGrp="1"/>
          </p:cNvSpPr>
          <p:nvPr>
            <p:ph type="sldNum" sz="quarter" idx="10"/>
          </p:nvPr>
        </p:nvSpPr>
        <p:spPr/>
        <p:txBody>
          <a:bodyPr/>
          <a:lstStyle/>
          <a:p>
            <a:fld id="{FE874744-0B42-4573-B8B3-589FAE7B566D}" type="slidenum">
              <a:rPr lang="en-US" smtClean="0"/>
              <a:t>27</a:t>
            </a:fld>
            <a:endParaRPr lang="en-US" dirty="0"/>
          </a:p>
        </p:txBody>
      </p:sp>
    </p:spTree>
    <p:extLst>
      <p:ext uri="{BB962C8B-B14F-4D97-AF65-F5344CB8AC3E}">
        <p14:creationId xmlns:p14="http://schemas.microsoft.com/office/powerpoint/2010/main" val="3135149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High achievement motivation and learning goal orientation moderate the positive effect</a:t>
            </a:r>
            <a:r>
              <a:rPr lang="en-US" baseline="0" dirty="0"/>
              <a:t> of learning boundary-spanning activities on JS. rejected</a:t>
            </a:r>
            <a:endParaRPr lang="en-US" dirty="0"/>
          </a:p>
        </p:txBody>
      </p:sp>
      <p:sp>
        <p:nvSpPr>
          <p:cNvPr id="4" name="Slide Number Placeholder 3"/>
          <p:cNvSpPr>
            <a:spLocks noGrp="1"/>
          </p:cNvSpPr>
          <p:nvPr>
            <p:ph type="sldNum" sz="quarter" idx="10"/>
          </p:nvPr>
        </p:nvSpPr>
        <p:spPr/>
        <p:txBody>
          <a:bodyPr/>
          <a:lstStyle/>
          <a:p>
            <a:fld id="{FE874744-0B42-4573-B8B3-589FAE7B566D}" type="slidenum">
              <a:rPr lang="en-US" smtClean="0"/>
              <a:t>28</a:t>
            </a:fld>
            <a:endParaRPr lang="en-US" dirty="0"/>
          </a:p>
        </p:txBody>
      </p:sp>
    </p:spTree>
    <p:extLst>
      <p:ext uri="{BB962C8B-B14F-4D97-AF65-F5344CB8AC3E}">
        <p14:creationId xmlns:p14="http://schemas.microsoft.com/office/powerpoint/2010/main" val="15920849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874744-0B42-4573-B8B3-589FAE7B566D}" type="slidenum">
              <a:rPr lang="en-US" smtClean="0"/>
              <a:t>29</a:t>
            </a:fld>
            <a:endParaRPr lang="en-US" dirty="0"/>
          </a:p>
        </p:txBody>
      </p:sp>
    </p:spTree>
    <p:extLst>
      <p:ext uri="{BB962C8B-B14F-4D97-AF65-F5344CB8AC3E}">
        <p14:creationId xmlns:p14="http://schemas.microsoft.com/office/powerpoint/2010/main" val="2569709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Daily</a:t>
            </a:r>
            <a:r>
              <a:rPr lang="en-US" baseline="0" dirty="0"/>
              <a:t> &amp; Fox </a:t>
            </a:r>
            <a:r>
              <a:rPr lang="en-US" baseline="0" dirty="0" err="1"/>
              <a:t>Garritty</a:t>
            </a:r>
            <a:r>
              <a:rPr lang="en-US" baseline="0" dirty="0"/>
              <a:t> (2013)</a:t>
            </a:r>
          </a:p>
          <a:p>
            <a:r>
              <a:rPr lang="en-US" baseline="0" dirty="0"/>
              <a:t>SCO handbook</a:t>
            </a:r>
          </a:p>
          <a:p>
            <a:endParaRPr lang="en-US" dirty="0"/>
          </a:p>
        </p:txBody>
      </p:sp>
      <p:sp>
        <p:nvSpPr>
          <p:cNvPr id="4" name="Slide Number Placeholder 3"/>
          <p:cNvSpPr>
            <a:spLocks noGrp="1"/>
          </p:cNvSpPr>
          <p:nvPr>
            <p:ph type="sldNum" sz="quarter" idx="10"/>
          </p:nvPr>
        </p:nvSpPr>
        <p:spPr/>
        <p:txBody>
          <a:bodyPr/>
          <a:lstStyle/>
          <a:p>
            <a:fld id="{FE874744-0B42-4573-B8B3-589FAE7B566D}" type="slidenum">
              <a:rPr lang="en-US" smtClean="0"/>
              <a:t>3</a:t>
            </a:fld>
            <a:endParaRPr lang="en-US" dirty="0"/>
          </a:p>
        </p:txBody>
      </p:sp>
    </p:spTree>
    <p:extLst>
      <p:ext uri="{BB962C8B-B14F-4D97-AF65-F5344CB8AC3E}">
        <p14:creationId xmlns:p14="http://schemas.microsoft.com/office/powerpoint/2010/main" val="23770946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874744-0B42-4573-B8B3-589FAE7B566D}" type="slidenum">
              <a:rPr lang="en-US" smtClean="0"/>
              <a:t>30</a:t>
            </a:fld>
            <a:endParaRPr lang="en-US" dirty="0"/>
          </a:p>
        </p:txBody>
      </p:sp>
    </p:spTree>
    <p:extLst>
      <p:ext uri="{BB962C8B-B14F-4D97-AF65-F5344CB8AC3E}">
        <p14:creationId xmlns:p14="http://schemas.microsoft.com/office/powerpoint/2010/main" val="225648634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874744-0B42-4573-B8B3-589FAE7B566D}" type="slidenum">
              <a:rPr lang="en-US" smtClean="0"/>
              <a:t>31</a:t>
            </a:fld>
            <a:endParaRPr lang="en-US" dirty="0"/>
          </a:p>
        </p:txBody>
      </p:sp>
    </p:spTree>
    <p:extLst>
      <p:ext uri="{BB962C8B-B14F-4D97-AF65-F5344CB8AC3E}">
        <p14:creationId xmlns:p14="http://schemas.microsoft.com/office/powerpoint/2010/main" val="22757154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874744-0B42-4573-B8B3-589FAE7B566D}" type="slidenum">
              <a:rPr lang="en-US" smtClean="0"/>
              <a:t>32</a:t>
            </a:fld>
            <a:endParaRPr lang="en-US" dirty="0"/>
          </a:p>
        </p:txBody>
      </p:sp>
    </p:spTree>
    <p:extLst>
      <p:ext uri="{BB962C8B-B14F-4D97-AF65-F5344CB8AC3E}">
        <p14:creationId xmlns:p14="http://schemas.microsoft.com/office/powerpoint/2010/main" val="426181222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874744-0B42-4573-B8B3-589FAE7B566D}" type="slidenum">
              <a:rPr lang="en-US" smtClean="0"/>
              <a:t>33</a:t>
            </a:fld>
            <a:endParaRPr lang="en-US" dirty="0"/>
          </a:p>
        </p:txBody>
      </p:sp>
    </p:spTree>
    <p:extLst>
      <p:ext uri="{BB962C8B-B14F-4D97-AF65-F5344CB8AC3E}">
        <p14:creationId xmlns:p14="http://schemas.microsoft.com/office/powerpoint/2010/main" val="202800635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874744-0B42-4573-B8B3-589FAE7B566D}" type="slidenum">
              <a:rPr lang="en-US" smtClean="0"/>
              <a:t>34</a:t>
            </a:fld>
            <a:endParaRPr lang="en-US" dirty="0"/>
          </a:p>
        </p:txBody>
      </p:sp>
    </p:spTree>
    <p:extLst>
      <p:ext uri="{BB962C8B-B14F-4D97-AF65-F5344CB8AC3E}">
        <p14:creationId xmlns:p14="http://schemas.microsoft.com/office/powerpoint/2010/main" val="75193229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874744-0B42-4573-B8B3-589FAE7B566D}" type="slidenum">
              <a:rPr lang="en-US" smtClean="0"/>
              <a:t>35</a:t>
            </a:fld>
            <a:endParaRPr lang="en-US" dirty="0"/>
          </a:p>
        </p:txBody>
      </p:sp>
    </p:spTree>
    <p:extLst>
      <p:ext uri="{BB962C8B-B14F-4D97-AF65-F5344CB8AC3E}">
        <p14:creationId xmlns:p14="http://schemas.microsoft.com/office/powerpoint/2010/main" val="3520299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874744-0B42-4573-B8B3-589FAE7B566D}" type="slidenum">
              <a:rPr lang="en-US" smtClean="0"/>
              <a:t>4</a:t>
            </a:fld>
            <a:endParaRPr lang="en-US" dirty="0"/>
          </a:p>
        </p:txBody>
      </p:sp>
    </p:spTree>
    <p:extLst>
      <p:ext uri="{BB962C8B-B14F-4D97-AF65-F5344CB8AC3E}">
        <p14:creationId xmlns:p14="http://schemas.microsoft.com/office/powerpoint/2010/main" val="788784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 of hands? Is that possible with virtual? Where people are within an organization</a:t>
            </a:r>
          </a:p>
        </p:txBody>
      </p:sp>
      <p:sp>
        <p:nvSpPr>
          <p:cNvPr id="4" name="Slide Number Placeholder 3"/>
          <p:cNvSpPr>
            <a:spLocks noGrp="1"/>
          </p:cNvSpPr>
          <p:nvPr>
            <p:ph type="sldNum" sz="quarter" idx="10"/>
          </p:nvPr>
        </p:nvSpPr>
        <p:spPr/>
        <p:txBody>
          <a:bodyPr/>
          <a:lstStyle/>
          <a:p>
            <a:fld id="{FE874744-0B42-4573-B8B3-589FAE7B566D}" type="slidenum">
              <a:rPr lang="en-US" smtClean="0"/>
              <a:t>5</a:t>
            </a:fld>
            <a:endParaRPr lang="en-US" dirty="0"/>
          </a:p>
        </p:txBody>
      </p:sp>
    </p:spTree>
    <p:extLst>
      <p:ext uri="{BB962C8B-B14F-4D97-AF65-F5344CB8AC3E}">
        <p14:creationId xmlns:p14="http://schemas.microsoft.com/office/powerpoint/2010/main" val="331763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874744-0B42-4573-B8B3-589FAE7B566D}" type="slidenum">
              <a:rPr lang="en-US" smtClean="0"/>
              <a:t>6</a:t>
            </a:fld>
            <a:endParaRPr lang="en-US" dirty="0"/>
          </a:p>
        </p:txBody>
      </p:sp>
    </p:spTree>
    <p:extLst>
      <p:ext uri="{BB962C8B-B14F-4D97-AF65-F5344CB8AC3E}">
        <p14:creationId xmlns:p14="http://schemas.microsoft.com/office/powerpoint/2010/main" val="41745762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Take the time to discuss each department and how an SCO fits</a:t>
            </a:r>
          </a:p>
        </p:txBody>
      </p:sp>
      <p:sp>
        <p:nvSpPr>
          <p:cNvPr id="4" name="Slide Number Placeholder 3"/>
          <p:cNvSpPr>
            <a:spLocks noGrp="1"/>
          </p:cNvSpPr>
          <p:nvPr>
            <p:ph type="sldNum" sz="quarter" idx="10"/>
          </p:nvPr>
        </p:nvSpPr>
        <p:spPr/>
        <p:txBody>
          <a:bodyPr/>
          <a:lstStyle/>
          <a:p>
            <a:fld id="{FE874744-0B42-4573-B8B3-589FAE7B566D}" type="slidenum">
              <a:rPr lang="en-US" smtClean="0"/>
              <a:t>7</a:t>
            </a:fld>
            <a:endParaRPr lang="en-US" dirty="0"/>
          </a:p>
        </p:txBody>
      </p:sp>
    </p:spTree>
    <p:extLst>
      <p:ext uri="{BB962C8B-B14F-4D97-AF65-F5344CB8AC3E}">
        <p14:creationId xmlns:p14="http://schemas.microsoft.com/office/powerpoint/2010/main" val="35377357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874744-0B42-4573-B8B3-589FAE7B566D}" type="slidenum">
              <a:rPr lang="en-US" smtClean="0"/>
              <a:t>8</a:t>
            </a:fld>
            <a:endParaRPr lang="en-US" dirty="0"/>
          </a:p>
        </p:txBody>
      </p:sp>
    </p:spTree>
    <p:extLst>
      <p:ext uri="{BB962C8B-B14F-4D97-AF65-F5344CB8AC3E}">
        <p14:creationId xmlns:p14="http://schemas.microsoft.com/office/powerpoint/2010/main" val="19279289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874744-0B42-4573-B8B3-589FAE7B566D}" type="slidenum">
              <a:rPr lang="en-US" smtClean="0"/>
              <a:t>9</a:t>
            </a:fld>
            <a:endParaRPr lang="en-US" dirty="0"/>
          </a:p>
        </p:txBody>
      </p:sp>
    </p:spTree>
    <p:extLst>
      <p:ext uri="{BB962C8B-B14F-4D97-AF65-F5344CB8AC3E}">
        <p14:creationId xmlns:p14="http://schemas.microsoft.com/office/powerpoint/2010/main" val="2015366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345137F-844B-418B-ADC5-FF5EE20D0F06}" type="datetimeFigureOut">
              <a:rPr lang="en-US" smtClean="0"/>
              <a:t>2/23/2022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C27075-719E-44C4-8F9C-399F3242F83A}"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1886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45137F-844B-418B-ADC5-FF5EE20D0F06}" type="datetimeFigureOut">
              <a:rPr lang="en-US" smtClean="0"/>
              <a:t>2/23/2022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C27075-719E-44C4-8F9C-399F3242F83A}" type="slidenum">
              <a:rPr lang="en-US" smtClean="0"/>
              <a:t>‹#›</a:t>
            </a:fld>
            <a:endParaRPr lang="en-US" dirty="0"/>
          </a:p>
        </p:txBody>
      </p:sp>
    </p:spTree>
    <p:extLst>
      <p:ext uri="{BB962C8B-B14F-4D97-AF65-F5344CB8AC3E}">
        <p14:creationId xmlns:p14="http://schemas.microsoft.com/office/powerpoint/2010/main" val="2332943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45137F-844B-418B-ADC5-FF5EE20D0F06}" type="datetimeFigureOut">
              <a:rPr lang="en-US" smtClean="0"/>
              <a:t>2/23/2022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C27075-719E-44C4-8F9C-399F3242F83A}" type="slidenum">
              <a:rPr lang="en-US" smtClean="0"/>
              <a:t>‹#›</a:t>
            </a:fld>
            <a:endParaRPr lang="en-US" dirty="0"/>
          </a:p>
        </p:txBody>
      </p:sp>
    </p:spTree>
    <p:extLst>
      <p:ext uri="{BB962C8B-B14F-4D97-AF65-F5344CB8AC3E}">
        <p14:creationId xmlns:p14="http://schemas.microsoft.com/office/powerpoint/2010/main" val="2778404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45137F-844B-418B-ADC5-FF5EE20D0F06}" type="datetimeFigureOut">
              <a:rPr lang="en-US" smtClean="0"/>
              <a:t>2/23/2022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C27075-719E-44C4-8F9C-399F3242F83A}" type="slidenum">
              <a:rPr lang="en-US" smtClean="0"/>
              <a:t>‹#›</a:t>
            </a:fld>
            <a:endParaRPr lang="en-US" dirty="0"/>
          </a:p>
        </p:txBody>
      </p:sp>
    </p:spTree>
    <p:extLst>
      <p:ext uri="{BB962C8B-B14F-4D97-AF65-F5344CB8AC3E}">
        <p14:creationId xmlns:p14="http://schemas.microsoft.com/office/powerpoint/2010/main" val="56775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45137F-844B-418B-ADC5-FF5EE20D0F06}" type="datetimeFigureOut">
              <a:rPr lang="en-US" smtClean="0"/>
              <a:t>2/23/2022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C27075-719E-44C4-8F9C-399F3242F83A}"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6976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45137F-844B-418B-ADC5-FF5EE20D0F06}" type="datetimeFigureOut">
              <a:rPr lang="en-US" smtClean="0"/>
              <a:t>2/23/2022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C27075-719E-44C4-8F9C-399F3242F83A}" type="slidenum">
              <a:rPr lang="en-US" smtClean="0"/>
              <a:t>‹#›</a:t>
            </a:fld>
            <a:endParaRPr lang="en-US" dirty="0"/>
          </a:p>
        </p:txBody>
      </p:sp>
    </p:spTree>
    <p:extLst>
      <p:ext uri="{BB962C8B-B14F-4D97-AF65-F5344CB8AC3E}">
        <p14:creationId xmlns:p14="http://schemas.microsoft.com/office/powerpoint/2010/main" val="4125521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45137F-844B-418B-ADC5-FF5EE20D0F06}" type="datetimeFigureOut">
              <a:rPr lang="en-US" smtClean="0"/>
              <a:t>2/23/2022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0C27075-719E-44C4-8F9C-399F3242F83A}" type="slidenum">
              <a:rPr lang="en-US" smtClean="0"/>
              <a:t>‹#›</a:t>
            </a:fld>
            <a:endParaRPr lang="en-US" dirty="0"/>
          </a:p>
        </p:txBody>
      </p:sp>
    </p:spTree>
    <p:extLst>
      <p:ext uri="{BB962C8B-B14F-4D97-AF65-F5344CB8AC3E}">
        <p14:creationId xmlns:p14="http://schemas.microsoft.com/office/powerpoint/2010/main" val="1404910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45137F-844B-418B-ADC5-FF5EE20D0F06}" type="datetimeFigureOut">
              <a:rPr lang="en-US" smtClean="0"/>
              <a:t>2/23/2022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0C27075-719E-44C4-8F9C-399F3242F83A}" type="slidenum">
              <a:rPr lang="en-US" smtClean="0"/>
              <a:t>‹#›</a:t>
            </a:fld>
            <a:endParaRPr lang="en-US" dirty="0"/>
          </a:p>
        </p:txBody>
      </p:sp>
    </p:spTree>
    <p:extLst>
      <p:ext uri="{BB962C8B-B14F-4D97-AF65-F5344CB8AC3E}">
        <p14:creationId xmlns:p14="http://schemas.microsoft.com/office/powerpoint/2010/main" val="2348518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345137F-844B-418B-ADC5-FF5EE20D0F06}" type="datetimeFigureOut">
              <a:rPr lang="en-US" smtClean="0"/>
              <a:t>2/23/2022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70C27075-719E-44C4-8F9C-399F3242F83A}" type="slidenum">
              <a:rPr lang="en-US" smtClean="0"/>
              <a:t>‹#›</a:t>
            </a:fld>
            <a:endParaRPr lang="en-US" dirty="0"/>
          </a:p>
        </p:txBody>
      </p:sp>
    </p:spTree>
    <p:extLst>
      <p:ext uri="{BB962C8B-B14F-4D97-AF65-F5344CB8AC3E}">
        <p14:creationId xmlns:p14="http://schemas.microsoft.com/office/powerpoint/2010/main" val="1531047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345137F-844B-418B-ADC5-FF5EE20D0F06}" type="datetimeFigureOut">
              <a:rPr lang="en-US" smtClean="0"/>
              <a:t>2/23/2022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0C27075-719E-44C4-8F9C-399F3242F83A}" type="slidenum">
              <a:rPr lang="en-US" smtClean="0"/>
              <a:t>‹#›</a:t>
            </a:fld>
            <a:endParaRPr lang="en-US" dirty="0"/>
          </a:p>
        </p:txBody>
      </p:sp>
    </p:spTree>
    <p:extLst>
      <p:ext uri="{BB962C8B-B14F-4D97-AF65-F5344CB8AC3E}">
        <p14:creationId xmlns:p14="http://schemas.microsoft.com/office/powerpoint/2010/main" val="746533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345137F-844B-418B-ADC5-FF5EE20D0F06}" type="datetimeFigureOut">
              <a:rPr lang="en-US" smtClean="0"/>
              <a:t>2/23/2022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C27075-719E-44C4-8F9C-399F3242F83A}" type="slidenum">
              <a:rPr lang="en-US" smtClean="0"/>
              <a:t>‹#›</a:t>
            </a:fld>
            <a:endParaRPr lang="en-US" dirty="0"/>
          </a:p>
        </p:txBody>
      </p:sp>
    </p:spTree>
    <p:extLst>
      <p:ext uri="{BB962C8B-B14F-4D97-AF65-F5344CB8AC3E}">
        <p14:creationId xmlns:p14="http://schemas.microsoft.com/office/powerpoint/2010/main" val="2910518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345137F-844B-418B-ADC5-FF5EE20D0F06}" type="datetimeFigureOut">
              <a:rPr lang="en-US" smtClean="0"/>
              <a:t>2/23/2022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0C27075-719E-44C4-8F9C-399F3242F83A}"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2538972"/>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mailto:mlabaun@Sullivan.edu"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6000" dirty="0"/>
              <a:t>Placement of a School Certifying Official and its Impact on Employee Satisfaction and Commitment</a:t>
            </a:r>
          </a:p>
        </p:txBody>
      </p:sp>
      <p:sp>
        <p:nvSpPr>
          <p:cNvPr id="3" name="Subtitle 2"/>
          <p:cNvSpPr>
            <a:spLocks noGrp="1"/>
          </p:cNvSpPr>
          <p:nvPr>
            <p:ph type="subTitle" idx="1"/>
          </p:nvPr>
        </p:nvSpPr>
        <p:spPr/>
        <p:txBody>
          <a:bodyPr>
            <a:normAutofit fontScale="85000" lnSpcReduction="20000"/>
          </a:bodyPr>
          <a:lstStyle/>
          <a:p>
            <a:pPr algn="ctr"/>
            <a:r>
              <a:rPr lang="en-US" dirty="0"/>
              <a:t>Meshell LaBaun, ABD</a:t>
            </a:r>
          </a:p>
          <a:p>
            <a:pPr algn="ctr"/>
            <a:r>
              <a:rPr lang="en-US" dirty="0"/>
              <a:t>Military Benefit Specialist</a:t>
            </a:r>
          </a:p>
          <a:p>
            <a:pPr algn="ctr"/>
            <a:r>
              <a:rPr lang="en-US" dirty="0"/>
              <a:t>Sullivan University</a:t>
            </a:r>
          </a:p>
        </p:txBody>
      </p:sp>
    </p:spTree>
    <p:extLst>
      <p:ext uri="{BB962C8B-B14F-4D97-AF65-F5344CB8AC3E}">
        <p14:creationId xmlns:p14="http://schemas.microsoft.com/office/powerpoint/2010/main" val="2702692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Design</a:t>
            </a:r>
          </a:p>
        </p:txBody>
      </p:sp>
      <p:sp>
        <p:nvSpPr>
          <p:cNvPr id="3" name="Content Placeholder 2"/>
          <p:cNvSpPr>
            <a:spLocks noGrp="1"/>
          </p:cNvSpPr>
          <p:nvPr>
            <p:ph idx="1"/>
          </p:nvPr>
        </p:nvSpPr>
        <p:spPr/>
        <p:txBody>
          <a:bodyPr/>
          <a:lstStyle/>
          <a:p>
            <a:pPr marL="365760" indent="-274320">
              <a:buFont typeface="Wingdings" panose="05000000000000000000" pitchFamily="2" charset="2"/>
              <a:buChar char="§"/>
            </a:pPr>
            <a:r>
              <a:rPr lang="en-US" dirty="0"/>
              <a:t>Survey Research methodology</a:t>
            </a:r>
          </a:p>
          <a:p>
            <a:pPr marL="365760" indent="-274320">
              <a:buFont typeface="Wingdings" panose="05000000000000000000" pitchFamily="2" charset="2"/>
              <a:buChar char="§"/>
            </a:pPr>
            <a:r>
              <a:rPr lang="en-US" dirty="0"/>
              <a:t>Survey is a partial replication of instrument created by Wang, Liu, &amp; Liu (2019) along with TCM Commitment Model (Meyer &amp; Allen, 2004) </a:t>
            </a:r>
          </a:p>
          <a:p>
            <a:pPr marL="658368" lvl="1" indent="-274320">
              <a:buFont typeface="Wingdings" panose="05000000000000000000" pitchFamily="2" charset="2"/>
              <a:buChar char="§"/>
            </a:pPr>
            <a:r>
              <a:rPr lang="en-US" dirty="0"/>
              <a:t>Wang et al survey was adjusted to apply to IHL instead of IT industry</a:t>
            </a:r>
          </a:p>
          <a:p>
            <a:pPr marL="658368" lvl="1" indent="-274320">
              <a:buFont typeface="Wingdings" panose="05000000000000000000" pitchFamily="2" charset="2"/>
              <a:buChar char="§"/>
            </a:pPr>
            <a:r>
              <a:rPr lang="en-US" dirty="0"/>
              <a:t>TCM Commitment Model only utilized affective commitment section</a:t>
            </a:r>
          </a:p>
          <a:p>
            <a:pPr marL="365760" indent="-274320">
              <a:buFont typeface="Wingdings" panose="05000000000000000000" pitchFamily="2" charset="2"/>
              <a:buChar char="§"/>
            </a:pPr>
            <a:r>
              <a:rPr lang="en-US" dirty="0"/>
              <a:t>Questionnaire was administered electronically via Survey Monkey</a:t>
            </a:r>
          </a:p>
          <a:p>
            <a:pPr marL="658368" lvl="1" indent="-274320">
              <a:buFont typeface="Wingdings" panose="05000000000000000000" pitchFamily="2" charset="2"/>
              <a:buChar char="§"/>
            </a:pPr>
            <a:r>
              <a:rPr lang="en-US" dirty="0"/>
              <a:t>Choice selection and Likert-scale rating questions</a:t>
            </a:r>
          </a:p>
          <a:p>
            <a:pPr marL="365760" indent="-274320">
              <a:buFont typeface="Wingdings" panose="05000000000000000000" pitchFamily="2" charset="2"/>
              <a:buChar char="§"/>
            </a:pPr>
            <a:endParaRPr lang="en-US" dirty="0"/>
          </a:p>
        </p:txBody>
      </p:sp>
    </p:spTree>
    <p:extLst>
      <p:ext uri="{BB962C8B-B14F-4D97-AF65-F5344CB8AC3E}">
        <p14:creationId xmlns:p14="http://schemas.microsoft.com/office/powerpoint/2010/main" val="1194691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Survey Instrument</a:t>
            </a:r>
          </a:p>
        </p:txBody>
      </p:sp>
      <p:sp>
        <p:nvSpPr>
          <p:cNvPr id="3" name="Content Placeholder 2"/>
          <p:cNvSpPr>
            <a:spLocks noGrp="1"/>
          </p:cNvSpPr>
          <p:nvPr>
            <p:ph idx="1"/>
          </p:nvPr>
        </p:nvSpPr>
        <p:spPr/>
        <p:txBody>
          <a:bodyPr>
            <a:normAutofit/>
          </a:bodyPr>
          <a:lstStyle/>
          <a:p>
            <a:pPr marL="365760" indent="-274320">
              <a:buFont typeface="Wingdings" panose="05000000000000000000" pitchFamily="2" charset="2"/>
              <a:buChar char="§"/>
            </a:pPr>
            <a:r>
              <a:rPr lang="en-US" dirty="0"/>
              <a:t>Demographic questions</a:t>
            </a:r>
          </a:p>
          <a:p>
            <a:pPr marL="365760" indent="-274320">
              <a:buFont typeface="Wingdings" panose="05000000000000000000" pitchFamily="2" charset="2"/>
              <a:buChar char="§"/>
            </a:pPr>
            <a:r>
              <a:rPr lang="en-US" dirty="0"/>
              <a:t>Statements regarding constructs of </a:t>
            </a:r>
          </a:p>
          <a:p>
            <a:pPr marL="658368" lvl="1" indent="-274320">
              <a:buFont typeface="Wingdings" panose="05000000000000000000" pitchFamily="2" charset="2"/>
              <a:buChar char="§"/>
            </a:pPr>
            <a:r>
              <a:rPr lang="en-US" dirty="0"/>
              <a:t>Boundary spanning activities</a:t>
            </a:r>
          </a:p>
          <a:p>
            <a:pPr marL="658368" lvl="1" indent="-274320">
              <a:buFont typeface="Wingdings" panose="05000000000000000000" pitchFamily="2" charset="2"/>
              <a:buChar char="§"/>
            </a:pPr>
            <a:r>
              <a:rPr lang="en-US" dirty="0"/>
              <a:t>Role overload</a:t>
            </a:r>
          </a:p>
          <a:p>
            <a:pPr marL="658368" lvl="1" indent="-274320">
              <a:buFont typeface="Wingdings" panose="05000000000000000000" pitchFamily="2" charset="2"/>
              <a:buChar char="§"/>
            </a:pPr>
            <a:r>
              <a:rPr lang="en-US" dirty="0"/>
              <a:t>Knowledge acquisition</a:t>
            </a:r>
          </a:p>
          <a:p>
            <a:pPr marL="658368" lvl="1" indent="-274320">
              <a:buFont typeface="Wingdings" panose="05000000000000000000" pitchFamily="2" charset="2"/>
              <a:buChar char="§"/>
            </a:pPr>
            <a:r>
              <a:rPr lang="en-US" dirty="0"/>
              <a:t>Achievement motivation </a:t>
            </a:r>
          </a:p>
          <a:p>
            <a:pPr marL="658368" lvl="1" indent="-274320">
              <a:buFont typeface="Wingdings" panose="05000000000000000000" pitchFamily="2" charset="2"/>
              <a:buChar char="§"/>
            </a:pPr>
            <a:r>
              <a:rPr lang="en-US" dirty="0"/>
              <a:t>Learning goal orientation</a:t>
            </a:r>
          </a:p>
          <a:p>
            <a:pPr marL="658368" lvl="1" indent="-274320">
              <a:buFont typeface="Wingdings" panose="05000000000000000000" pitchFamily="2" charset="2"/>
              <a:buChar char="§"/>
            </a:pPr>
            <a:r>
              <a:rPr lang="en-US" dirty="0"/>
              <a:t>Satisfaction</a:t>
            </a:r>
          </a:p>
          <a:p>
            <a:pPr marL="658368" lvl="1" indent="-274320">
              <a:buFont typeface="Wingdings" panose="05000000000000000000" pitchFamily="2" charset="2"/>
              <a:buChar char="§"/>
            </a:pPr>
            <a:r>
              <a:rPr lang="en-US" dirty="0"/>
              <a:t>Affective commitment</a:t>
            </a:r>
          </a:p>
        </p:txBody>
      </p:sp>
    </p:spTree>
    <p:extLst>
      <p:ext uri="{BB962C8B-B14F-4D97-AF65-F5344CB8AC3E}">
        <p14:creationId xmlns:p14="http://schemas.microsoft.com/office/powerpoint/2010/main" val="1622424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Variables</a:t>
            </a:r>
          </a:p>
        </p:txBody>
      </p:sp>
      <p:sp>
        <p:nvSpPr>
          <p:cNvPr id="3" name="Content Placeholder 2"/>
          <p:cNvSpPr>
            <a:spLocks noGrp="1"/>
          </p:cNvSpPr>
          <p:nvPr>
            <p:ph idx="1"/>
          </p:nvPr>
        </p:nvSpPr>
        <p:spPr/>
        <p:txBody>
          <a:bodyPr>
            <a:normAutofit/>
          </a:bodyPr>
          <a:lstStyle/>
          <a:p>
            <a:pPr marL="365760" indent="-274320">
              <a:buFont typeface="Wingdings" panose="05000000000000000000" pitchFamily="2" charset="2"/>
              <a:buChar char="§"/>
            </a:pPr>
            <a:r>
              <a:rPr lang="en-US" dirty="0"/>
              <a:t>15 total variables</a:t>
            </a:r>
          </a:p>
          <a:p>
            <a:pPr marL="365760" indent="-274320">
              <a:buFont typeface="Wingdings" panose="05000000000000000000" pitchFamily="2" charset="2"/>
              <a:buChar char="§"/>
            </a:pPr>
            <a:r>
              <a:rPr lang="en-US" dirty="0"/>
              <a:t>Control: department interactions, veteran population percent, age, gender, veteran status, percent time with military students, and years in higher education</a:t>
            </a:r>
          </a:p>
          <a:p>
            <a:pPr marL="365760" indent="-274320">
              <a:buFont typeface="Wingdings" panose="05000000000000000000" pitchFamily="2" charset="2"/>
              <a:buChar char="§"/>
            </a:pPr>
            <a:r>
              <a:rPr lang="en-US" dirty="0"/>
              <a:t>Independent: location, learning boundary-spanning activities, and transactional boundary spanning activities</a:t>
            </a:r>
          </a:p>
          <a:p>
            <a:pPr marL="365760" indent="-274320">
              <a:buFont typeface="Wingdings" panose="05000000000000000000" pitchFamily="2" charset="2"/>
              <a:buChar char="§"/>
            </a:pPr>
            <a:r>
              <a:rPr lang="en-US" dirty="0"/>
              <a:t>Mediating: knowledge acquisition, role overload</a:t>
            </a:r>
          </a:p>
          <a:p>
            <a:pPr marL="365760" indent="-274320">
              <a:buFont typeface="Wingdings" panose="05000000000000000000" pitchFamily="2" charset="2"/>
              <a:buChar char="§"/>
            </a:pPr>
            <a:r>
              <a:rPr lang="en-US" dirty="0"/>
              <a:t>Moderating: achievement motivation, and learning goal orientation</a:t>
            </a:r>
          </a:p>
          <a:p>
            <a:pPr marL="365760" indent="-274320">
              <a:buFont typeface="Wingdings" panose="05000000000000000000" pitchFamily="2" charset="2"/>
              <a:buChar char="§"/>
            </a:pPr>
            <a:r>
              <a:rPr lang="en-US" dirty="0"/>
              <a:t>Dependent: job satisfaction and affective commitment</a:t>
            </a:r>
          </a:p>
        </p:txBody>
      </p:sp>
    </p:spTree>
    <p:extLst>
      <p:ext uri="{BB962C8B-B14F-4D97-AF65-F5344CB8AC3E}">
        <p14:creationId xmlns:p14="http://schemas.microsoft.com/office/powerpoint/2010/main" val="3228001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Population</a:t>
            </a:r>
          </a:p>
        </p:txBody>
      </p:sp>
      <p:sp>
        <p:nvSpPr>
          <p:cNvPr id="3" name="Content Placeholder 2"/>
          <p:cNvSpPr>
            <a:spLocks noGrp="1"/>
          </p:cNvSpPr>
          <p:nvPr>
            <p:ph idx="1"/>
          </p:nvPr>
        </p:nvSpPr>
        <p:spPr/>
        <p:txBody>
          <a:bodyPr>
            <a:normAutofit/>
          </a:bodyPr>
          <a:lstStyle/>
          <a:p>
            <a:pPr marL="365760" indent="-274320">
              <a:buFont typeface="Wingdings" panose="05000000000000000000" pitchFamily="2" charset="2"/>
              <a:buChar char="§"/>
            </a:pPr>
            <a:r>
              <a:rPr lang="en-US" dirty="0"/>
              <a:t>Must have</a:t>
            </a:r>
          </a:p>
          <a:p>
            <a:pPr marL="658368" lvl="1" indent="-274320">
              <a:buFont typeface="Wingdings" panose="05000000000000000000" pitchFamily="2" charset="2"/>
              <a:buChar char="§"/>
            </a:pPr>
            <a:r>
              <a:rPr lang="en-US" dirty="0"/>
              <a:t>2 or 4 year degrees</a:t>
            </a:r>
          </a:p>
          <a:p>
            <a:pPr marL="658368" lvl="1" indent="-274320">
              <a:buFont typeface="Wingdings" panose="05000000000000000000" pitchFamily="2" charset="2"/>
              <a:buChar char="§"/>
            </a:pPr>
            <a:r>
              <a:rPr lang="en-US" dirty="0"/>
              <a:t>Regional accreditation</a:t>
            </a:r>
          </a:p>
          <a:p>
            <a:pPr marL="365760" indent="-274320">
              <a:buFont typeface="Wingdings" panose="05000000000000000000" pitchFamily="2" charset="2"/>
              <a:buChar char="§"/>
            </a:pPr>
            <a:r>
              <a:rPr lang="en-US" dirty="0"/>
              <a:t>SCOs within IHLs of the USA and DC, 1865 IHL facilities meet criteria with an estimated 5035 SCOs</a:t>
            </a:r>
          </a:p>
        </p:txBody>
      </p:sp>
    </p:spTree>
    <p:extLst>
      <p:ext uri="{BB962C8B-B14F-4D97-AF65-F5344CB8AC3E}">
        <p14:creationId xmlns:p14="http://schemas.microsoft.com/office/powerpoint/2010/main" val="35109474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Size</a:t>
            </a:r>
          </a:p>
        </p:txBody>
      </p:sp>
      <p:sp>
        <p:nvSpPr>
          <p:cNvPr id="3" name="Content Placeholder 2"/>
          <p:cNvSpPr>
            <a:spLocks noGrp="1"/>
          </p:cNvSpPr>
          <p:nvPr>
            <p:ph idx="1"/>
          </p:nvPr>
        </p:nvSpPr>
        <p:spPr/>
        <p:txBody>
          <a:bodyPr/>
          <a:lstStyle/>
          <a:p>
            <a:pPr marL="365760" indent="-274320">
              <a:buFont typeface="Wingdings" panose="05000000000000000000" pitchFamily="2" charset="2"/>
              <a:buChar char="§"/>
            </a:pPr>
            <a:r>
              <a:rPr lang="en-US" dirty="0"/>
              <a:t>Samples sizes of 107 using G*Power 3.1.9.7; 220 for </a:t>
            </a:r>
            <a:r>
              <a:rPr lang="el-GR" dirty="0"/>
              <a:t>χ</a:t>
            </a:r>
            <a:r>
              <a:rPr lang="en-US" baseline="30000" dirty="0"/>
              <a:t>2</a:t>
            </a:r>
            <a:r>
              <a:rPr lang="en-US" dirty="0"/>
              <a:t>; 240 as a simple sample size; 184 using a-priori for CFA</a:t>
            </a:r>
          </a:p>
          <a:p>
            <a:pPr marL="365760" indent="-274320">
              <a:buFont typeface="Wingdings" panose="05000000000000000000" pitchFamily="2" charset="2"/>
              <a:buChar char="§"/>
            </a:pPr>
            <a:r>
              <a:rPr lang="en-US" dirty="0"/>
              <a:t>492 responses were received, only 422 responded to answers after demographics</a:t>
            </a:r>
          </a:p>
          <a:p>
            <a:pPr marL="365760" indent="-274320">
              <a:buFont typeface="Wingdings" panose="05000000000000000000" pitchFamily="2" charset="2"/>
              <a:buChar char="§"/>
            </a:pPr>
            <a:r>
              <a:rPr lang="en-US" dirty="0"/>
              <a:t>After data clean up N = 371</a:t>
            </a:r>
          </a:p>
        </p:txBody>
      </p:sp>
    </p:spTree>
    <p:extLst>
      <p:ext uri="{BB962C8B-B14F-4D97-AF65-F5344CB8AC3E}">
        <p14:creationId xmlns:p14="http://schemas.microsoft.com/office/powerpoint/2010/main" val="6557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Analysis</a:t>
            </a:r>
          </a:p>
        </p:txBody>
      </p:sp>
      <p:sp>
        <p:nvSpPr>
          <p:cNvPr id="3" name="Content Placeholder 2"/>
          <p:cNvSpPr>
            <a:spLocks noGrp="1"/>
          </p:cNvSpPr>
          <p:nvPr>
            <p:ph idx="1"/>
          </p:nvPr>
        </p:nvSpPr>
        <p:spPr/>
        <p:txBody>
          <a:bodyPr/>
          <a:lstStyle/>
          <a:p>
            <a:pPr marL="365760" indent="-274320">
              <a:buFont typeface="Wingdings" panose="05000000000000000000" pitchFamily="2" charset="2"/>
              <a:buChar char="§"/>
            </a:pPr>
            <a:r>
              <a:rPr lang="en-US" dirty="0"/>
              <a:t>Descriptive Statistics:</a:t>
            </a:r>
          </a:p>
          <a:p>
            <a:pPr marL="658368" lvl="1" indent="-274320">
              <a:buFont typeface="Wingdings" panose="05000000000000000000" pitchFamily="2" charset="2"/>
              <a:buChar char="§"/>
            </a:pPr>
            <a:r>
              <a:rPr lang="en-US" dirty="0"/>
              <a:t>34.5% work in registrar, 22.9% military services, 21.8% financial aid, 11.9% student services, 1.9% admissions, 1.6% bursar, 0.3% faculty, 5.1% other</a:t>
            </a:r>
          </a:p>
          <a:p>
            <a:pPr marL="658368" lvl="1" indent="-274320">
              <a:buFont typeface="Wingdings" panose="05000000000000000000" pitchFamily="2" charset="2"/>
              <a:buChar char="§"/>
            </a:pPr>
            <a:r>
              <a:rPr lang="en-US" dirty="0"/>
              <a:t>43.2% over 50 years of age, 24% 40-49, 25.3% 30-29, 7.5% 18-29</a:t>
            </a:r>
          </a:p>
          <a:p>
            <a:pPr marL="658368" lvl="1" indent="-274320">
              <a:buFont typeface="Wingdings" panose="05000000000000000000" pitchFamily="2" charset="2"/>
              <a:buChar char="§"/>
            </a:pPr>
            <a:r>
              <a:rPr lang="en-US" dirty="0"/>
              <a:t>64.2% working in higher </a:t>
            </a:r>
            <a:r>
              <a:rPr lang="en-US" dirty="0" err="1"/>
              <a:t>ed</a:t>
            </a:r>
            <a:r>
              <a:rPr lang="en-US" dirty="0"/>
              <a:t> over 10 years </a:t>
            </a:r>
          </a:p>
          <a:p>
            <a:pPr marL="658368" lvl="1" indent="-274320">
              <a:buFont typeface="Wingdings" panose="05000000000000000000" pitchFamily="2" charset="2"/>
              <a:buChar char="§"/>
            </a:pPr>
            <a:r>
              <a:rPr lang="en-US" dirty="0"/>
              <a:t>41.8% working in military higher </a:t>
            </a:r>
            <a:r>
              <a:rPr lang="en-US" dirty="0" err="1"/>
              <a:t>ed</a:t>
            </a:r>
            <a:r>
              <a:rPr lang="en-US" dirty="0"/>
              <a:t> over 10 years</a:t>
            </a:r>
          </a:p>
          <a:p>
            <a:pPr marL="658368" lvl="1" indent="-274320">
              <a:buFont typeface="Wingdings" panose="05000000000000000000" pitchFamily="2" charset="2"/>
              <a:buChar char="§"/>
            </a:pPr>
            <a:r>
              <a:rPr lang="en-US" dirty="0"/>
              <a:t>76% are not veterans</a:t>
            </a:r>
          </a:p>
          <a:p>
            <a:pPr marL="658368" lvl="1" indent="-274320">
              <a:buFont typeface="Wingdings" panose="05000000000000000000" pitchFamily="2" charset="2"/>
              <a:buChar char="§"/>
            </a:pPr>
            <a:r>
              <a:rPr lang="en-US" dirty="0"/>
              <a:t>67.1% female</a:t>
            </a:r>
          </a:p>
          <a:p>
            <a:pPr marL="658368" lvl="1" indent="-274320">
              <a:buFont typeface="Wingdings" panose="05000000000000000000" pitchFamily="2" charset="2"/>
              <a:buChar char="§"/>
            </a:pPr>
            <a:r>
              <a:rPr lang="en-US" dirty="0"/>
              <a:t>39.9%  have a school population of 1501-5000</a:t>
            </a:r>
          </a:p>
          <a:p>
            <a:pPr marL="658368" lvl="1" indent="-274320">
              <a:buFont typeface="Wingdings" panose="05000000000000000000" pitchFamily="2" charset="2"/>
              <a:buChar char="§"/>
            </a:pPr>
            <a:r>
              <a:rPr lang="en-US" dirty="0"/>
              <a:t>27.2% have a veteran population of 151-500</a:t>
            </a:r>
          </a:p>
        </p:txBody>
      </p:sp>
    </p:spTree>
    <p:extLst>
      <p:ext uri="{BB962C8B-B14F-4D97-AF65-F5344CB8AC3E}">
        <p14:creationId xmlns:p14="http://schemas.microsoft.com/office/powerpoint/2010/main" val="4087632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Correlations</a:t>
            </a:r>
          </a:p>
        </p:txBody>
      </p:sp>
      <p:pic>
        <p:nvPicPr>
          <p:cNvPr id="4" name="Content Placeholder 3"/>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097280" y="1856721"/>
            <a:ext cx="9952301" cy="4125269"/>
          </a:xfrm>
          <a:prstGeom prst="rect">
            <a:avLst/>
          </a:prstGeom>
          <a:noFill/>
          <a:ln>
            <a:noFill/>
          </a:ln>
        </p:spPr>
      </p:pic>
    </p:spTree>
    <p:extLst>
      <p:ext uri="{BB962C8B-B14F-4D97-AF65-F5344CB8AC3E}">
        <p14:creationId xmlns:p14="http://schemas.microsoft.com/office/powerpoint/2010/main" val="9554963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Cronbach’s Alpha</a:t>
            </a:r>
          </a:p>
        </p:txBody>
      </p:sp>
      <p:sp>
        <p:nvSpPr>
          <p:cNvPr id="3" name="Content Placeholder 2"/>
          <p:cNvSpPr>
            <a:spLocks noGrp="1"/>
          </p:cNvSpPr>
          <p:nvPr>
            <p:ph idx="1"/>
          </p:nvPr>
        </p:nvSpPr>
        <p:spPr/>
        <p:txBody>
          <a:bodyPr/>
          <a:lstStyle/>
          <a:p>
            <a:pPr marL="0" indent="0">
              <a:buNone/>
            </a:pPr>
            <a:endParaRPr lang="en-US" dirty="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2352311" y="1905582"/>
            <a:ext cx="6673026" cy="3963512"/>
          </a:xfrm>
          <a:prstGeom prst="rect">
            <a:avLst/>
          </a:prstGeom>
          <a:noFill/>
          <a:ln>
            <a:noFill/>
          </a:ln>
        </p:spPr>
      </p:pic>
    </p:spTree>
    <p:extLst>
      <p:ext uri="{BB962C8B-B14F-4D97-AF65-F5344CB8AC3E}">
        <p14:creationId xmlns:p14="http://schemas.microsoft.com/office/powerpoint/2010/main" val="3723047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Confirmatory Factor Analysis</a:t>
            </a:r>
          </a:p>
        </p:txBody>
      </p:sp>
      <p:sp>
        <p:nvSpPr>
          <p:cNvPr id="3" name="Content Placeholder 2"/>
          <p:cNvSpPr>
            <a:spLocks noGrp="1"/>
          </p:cNvSpPr>
          <p:nvPr>
            <p:ph idx="1"/>
          </p:nvPr>
        </p:nvSpPr>
        <p:spPr/>
        <p:txBody>
          <a:bodyPr/>
          <a:lstStyle/>
          <a:p>
            <a:r>
              <a:rPr lang="en-US" dirty="0"/>
              <a:t>Determined the model was a good fit with the reduced variables</a:t>
            </a:r>
          </a:p>
          <a:p>
            <a:r>
              <a:rPr lang="en-US" dirty="0"/>
              <a:t>CMIN/DF = 1.513</a:t>
            </a:r>
          </a:p>
          <a:p>
            <a:r>
              <a:rPr lang="en-US" dirty="0"/>
              <a:t>GFI = 0.992</a:t>
            </a:r>
          </a:p>
          <a:p>
            <a:r>
              <a:rPr lang="en-US" dirty="0"/>
              <a:t>CFI = 0.994</a:t>
            </a:r>
          </a:p>
          <a:p>
            <a:r>
              <a:rPr lang="en-US" dirty="0"/>
              <a:t>RMSEA = 0.07</a:t>
            </a:r>
          </a:p>
          <a:p>
            <a:r>
              <a:rPr lang="en-US" dirty="0"/>
              <a:t>Boundary-spanning was the only variable which did not show to have significant AVE or CR</a:t>
            </a:r>
          </a:p>
        </p:txBody>
      </p:sp>
    </p:spTree>
    <p:extLst>
      <p:ext uri="{BB962C8B-B14F-4D97-AF65-F5344CB8AC3E}">
        <p14:creationId xmlns:p14="http://schemas.microsoft.com/office/powerpoint/2010/main" val="3273336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Hypothesis Testing H1, H1A, H1B</a:t>
            </a:r>
          </a:p>
        </p:txBody>
      </p:sp>
      <p:pic>
        <p:nvPicPr>
          <p:cNvPr id="4" name="Content Placeholder 3"/>
          <p:cNvPicPr>
            <a:picLocks noGrp="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1982363" y="1786919"/>
            <a:ext cx="8278461" cy="4411457"/>
          </a:xfrm>
          <a:prstGeom prst="rect">
            <a:avLst/>
          </a:prstGeom>
          <a:noFill/>
          <a:ln>
            <a:noFill/>
          </a:ln>
        </p:spPr>
      </p:pic>
      <p:cxnSp>
        <p:nvCxnSpPr>
          <p:cNvPr id="6" name="Straight Arrow Connector 5"/>
          <p:cNvCxnSpPr/>
          <p:nvPr/>
        </p:nvCxnSpPr>
        <p:spPr>
          <a:xfrm>
            <a:off x="3538937" y="4355615"/>
            <a:ext cx="991182" cy="698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5807520" y="4348635"/>
            <a:ext cx="991182" cy="698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8076103" y="4341655"/>
            <a:ext cx="991182" cy="698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1217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am I?</a:t>
            </a:r>
          </a:p>
        </p:txBody>
      </p:sp>
      <p:sp>
        <p:nvSpPr>
          <p:cNvPr id="3" name="Content Placeholder 2"/>
          <p:cNvSpPr>
            <a:spLocks noGrp="1"/>
          </p:cNvSpPr>
          <p:nvPr>
            <p:ph idx="1"/>
          </p:nvPr>
        </p:nvSpPr>
        <p:spPr/>
        <p:txBody>
          <a:bodyPr/>
          <a:lstStyle/>
          <a:p>
            <a:r>
              <a:rPr lang="en-US" dirty="0"/>
              <a:t>Started working in higher education in 2001 (1997 if you count work-study)</a:t>
            </a:r>
          </a:p>
          <a:p>
            <a:r>
              <a:rPr lang="en-US" dirty="0"/>
              <a:t>Treasurer and founding board member of KAVECO</a:t>
            </a:r>
          </a:p>
          <a:p>
            <a:r>
              <a:rPr lang="en-US" dirty="0"/>
              <a:t>Currently have approximately 300 military-connected students I assist students using</a:t>
            </a:r>
          </a:p>
          <a:p>
            <a:pPr lvl="1"/>
            <a:r>
              <a:rPr lang="en-US" dirty="0" err="1"/>
              <a:t>ArmyIgnitED</a:t>
            </a:r>
            <a:endParaRPr lang="en-US" dirty="0"/>
          </a:p>
          <a:p>
            <a:pPr lvl="1"/>
            <a:r>
              <a:rPr lang="en-US" dirty="0" err="1"/>
              <a:t>VAOnce</a:t>
            </a:r>
            <a:endParaRPr lang="en-US" dirty="0"/>
          </a:p>
          <a:p>
            <a:pPr lvl="1"/>
            <a:r>
              <a:rPr lang="en-US" dirty="0"/>
              <a:t>WAWF</a:t>
            </a:r>
          </a:p>
          <a:p>
            <a:pPr lvl="1"/>
            <a:r>
              <a:rPr lang="en-US" dirty="0"/>
              <a:t>AI Portal</a:t>
            </a:r>
          </a:p>
          <a:p>
            <a:pPr lvl="1"/>
            <a:r>
              <a:rPr lang="en-US" dirty="0" err="1"/>
              <a:t>MyCAA</a:t>
            </a:r>
            <a:endParaRPr lang="en-US" dirty="0"/>
          </a:p>
          <a:p>
            <a:pPr lvl="1"/>
            <a:r>
              <a:rPr lang="en-US" dirty="0"/>
              <a:t>KY National Guard</a:t>
            </a:r>
          </a:p>
          <a:p>
            <a:pPr marL="201168" lvl="1" indent="0">
              <a:buNone/>
            </a:pPr>
            <a:endParaRPr lang="en-US" dirty="0"/>
          </a:p>
          <a:p>
            <a:pPr marL="201168" lvl="1" indent="0">
              <a:buNone/>
            </a:pPr>
            <a:endParaRPr lang="en-US" dirty="0"/>
          </a:p>
          <a:p>
            <a:endParaRPr lang="en-US" dirty="0"/>
          </a:p>
        </p:txBody>
      </p:sp>
    </p:spTree>
    <p:extLst>
      <p:ext uri="{BB962C8B-B14F-4D97-AF65-F5344CB8AC3E}">
        <p14:creationId xmlns:p14="http://schemas.microsoft.com/office/powerpoint/2010/main" val="37843543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Hypothesis Testing H2</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a:buFont typeface="Courier New" panose="02070309020205020404" pitchFamily="49" charset="0"/>
                  <a:buChar char="o"/>
                </a:pPr>
                <a:r>
                  <a:rPr lang="en-US" dirty="0"/>
                  <a:t> learning </a:t>
                </a:r>
                <a:r>
                  <a:rPr lang="en-US" dirty="0" err="1"/>
                  <a:t>boundary-spanning</a:t>
                </a:r>
                <a:r>
                  <a:rPr lang="en-US" dirty="0" err="1">
                    <a:sym typeface="Wingdings" panose="05000000000000000000" pitchFamily="2" charset="2"/>
                  </a:rPr>
                  <a:t></a:t>
                </a:r>
                <a:r>
                  <a:rPr lang="en-US" dirty="0" err="1"/>
                  <a:t>knowledge</a:t>
                </a:r>
                <a:r>
                  <a:rPr lang="en-US" dirty="0"/>
                  <a:t> </a:t>
                </a:r>
                <a:r>
                  <a:rPr lang="en-US" dirty="0" err="1"/>
                  <a:t>acquisition</a:t>
                </a:r>
                <a:r>
                  <a:rPr lang="en-US" dirty="0" err="1">
                    <a:sym typeface="Wingdings" panose="05000000000000000000" pitchFamily="2" charset="2"/>
                  </a:rPr>
                  <a:t></a:t>
                </a:r>
                <a:r>
                  <a:rPr lang="en-US" dirty="0" err="1"/>
                  <a:t>job</a:t>
                </a:r>
                <a:r>
                  <a:rPr lang="en-US" dirty="0"/>
                  <a:t> satisfaction (a = 0.679, b = 2.801, </a:t>
                </a:r>
                <a:r>
                  <a:rPr lang="en-US" dirty="0" err="1"/>
                  <a:t>s</a:t>
                </a:r>
                <a:r>
                  <a:rPr lang="en-US" baseline="-25000" dirty="0" err="1"/>
                  <a:t>a</a:t>
                </a:r>
                <a:r>
                  <a:rPr lang="en-US" dirty="0"/>
                  <a:t> = 0.088, and </a:t>
                </a:r>
                <a:r>
                  <a:rPr lang="en-US" dirty="0" err="1"/>
                  <a:t>s</a:t>
                </a:r>
                <a:r>
                  <a:rPr lang="en-US" baseline="-25000" dirty="0" err="1"/>
                  <a:t>b</a:t>
                </a:r>
                <a:r>
                  <a:rPr lang="en-US" baseline="-25000" dirty="0"/>
                  <a:t> </a:t>
                </a:r>
                <a:r>
                  <a:rPr lang="en-US" dirty="0"/>
                  <a:t>= 0.031</a:t>
                </a:r>
              </a:p>
              <a:p>
                <a:pPr marL="384048" lvl="2" indent="0">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𝑧</m:t>
                      </m:r>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𝑎</m:t>
                          </m:r>
                          <m:r>
                            <a:rPr lang="en-US" i="1">
                              <a:latin typeface="Cambria Math" panose="02040503050406030204" pitchFamily="18" charset="0"/>
                            </a:rPr>
                            <m:t>∗</m:t>
                          </m:r>
                          <m:r>
                            <a:rPr lang="en-US" i="1">
                              <a:latin typeface="Cambria Math" panose="02040503050406030204" pitchFamily="18" charset="0"/>
                            </a:rPr>
                            <m:t>𝑏</m:t>
                          </m:r>
                        </m:num>
                        <m:den>
                          <m:sSup>
                            <m:sSupPr>
                              <m:ctrlPr>
                                <a:rPr lang="en-US" i="1">
                                  <a:latin typeface="Cambria Math" panose="02040503050406030204" pitchFamily="18" charset="0"/>
                                </a:rPr>
                              </m:ctrlPr>
                            </m:sSupPr>
                            <m:e>
                              <m:r>
                                <a:rPr lang="en-US" i="1">
                                  <a:latin typeface="Cambria Math" panose="02040503050406030204" pitchFamily="18" charset="0"/>
                                </a:rPr>
                                <m:t>𝑏</m:t>
                              </m:r>
                            </m:e>
                            <m:sup>
                              <m:r>
                                <a:rPr lang="en-US" i="1">
                                  <a:latin typeface="Cambria Math" panose="02040503050406030204" pitchFamily="18" charset="0"/>
                                </a:rPr>
                                <m:t>2</m:t>
                              </m:r>
                            </m:sup>
                          </m:sSup>
                          <m:sSubSup>
                            <m:sSubSupPr>
                              <m:ctrlPr>
                                <a:rPr lang="en-US" i="1">
                                  <a:latin typeface="Cambria Math" panose="02040503050406030204" pitchFamily="18" charset="0"/>
                                </a:rPr>
                              </m:ctrlPr>
                            </m:sSubSupPr>
                            <m:e>
                              <m:r>
                                <a:rPr lang="en-US" i="1">
                                  <a:latin typeface="Cambria Math" panose="02040503050406030204" pitchFamily="18" charset="0"/>
                                </a:rPr>
                                <m:t>𝑠</m:t>
                              </m:r>
                            </m:e>
                            <m:sub>
                              <m:r>
                                <a:rPr lang="en-US" i="1">
                                  <a:latin typeface="Cambria Math" panose="02040503050406030204" pitchFamily="18" charset="0"/>
                                </a:rPr>
                                <m:t>𝑎</m:t>
                              </m:r>
                            </m:sub>
                            <m:sup>
                              <m:r>
                                <a:rPr lang="en-US" i="1">
                                  <a:latin typeface="Cambria Math" panose="02040503050406030204" pitchFamily="18" charset="0"/>
                                </a:rPr>
                                <m:t>2</m:t>
                              </m:r>
                            </m:sup>
                          </m:sSubSup>
                          <m:r>
                            <a:rPr lang="en-US" i="1">
                              <a:latin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𝑎</m:t>
                              </m:r>
                            </m:e>
                            <m:sup>
                              <m:r>
                                <a:rPr lang="en-US" i="1">
                                  <a:latin typeface="Cambria Math" panose="02040503050406030204" pitchFamily="18" charset="0"/>
                                </a:rPr>
                                <m:t>2</m:t>
                              </m:r>
                            </m:sup>
                          </m:sSup>
                          <m:sSubSup>
                            <m:sSubSupPr>
                              <m:ctrlPr>
                                <a:rPr lang="en-US" i="1">
                                  <a:latin typeface="Cambria Math" panose="02040503050406030204" pitchFamily="18" charset="0"/>
                                </a:rPr>
                              </m:ctrlPr>
                            </m:sSubSupPr>
                            <m:e>
                              <m:r>
                                <a:rPr lang="en-US" i="1">
                                  <a:latin typeface="Cambria Math" panose="02040503050406030204" pitchFamily="18" charset="0"/>
                                </a:rPr>
                                <m:t>𝑠</m:t>
                              </m:r>
                            </m:e>
                            <m:sub>
                              <m:r>
                                <a:rPr lang="en-US" i="1">
                                  <a:latin typeface="Cambria Math" panose="02040503050406030204" pitchFamily="18" charset="0"/>
                                </a:rPr>
                                <m:t>𝑏</m:t>
                              </m:r>
                            </m:sub>
                            <m:sup>
                              <m:r>
                                <a:rPr lang="en-US" i="1">
                                  <a:latin typeface="Cambria Math" panose="02040503050406030204" pitchFamily="18" charset="0"/>
                                </a:rPr>
                                <m:t>2</m:t>
                              </m:r>
                            </m:sup>
                          </m:sSubSup>
                        </m:den>
                      </m:f>
                    </m:oMath>
                  </m:oMathPara>
                </a14:m>
                <a:endParaRPr lang="en-US" dirty="0"/>
              </a:p>
              <a:p>
                <a:pPr marL="384048" lvl="2" indent="0">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𝑧</m:t>
                      </m:r>
                      <m:r>
                        <a:rPr lang="en-US" i="1">
                          <a:latin typeface="Cambria Math" panose="02040503050406030204" pitchFamily="18" charset="0"/>
                        </a:rPr>
                        <m:t>=7.688</m:t>
                      </m:r>
                    </m:oMath>
                  </m:oMathPara>
                </a14:m>
                <a:endParaRPr lang="en-US" dirty="0"/>
              </a:p>
              <a:p>
                <a:pPr>
                  <a:buFont typeface="Courier New" panose="02070309020205020404" pitchFamily="49" charset="0"/>
                  <a:buChar char="o"/>
                </a:pPr>
                <a:r>
                  <a:rPr lang="en-US" dirty="0"/>
                  <a:t>learning </a:t>
                </a:r>
                <a:r>
                  <a:rPr lang="en-US" dirty="0" err="1"/>
                  <a:t>boundary-spanning</a:t>
                </a:r>
                <a:r>
                  <a:rPr lang="en-US" dirty="0" err="1">
                    <a:sym typeface="Wingdings" panose="05000000000000000000" pitchFamily="2" charset="2"/>
                  </a:rPr>
                  <a:t></a:t>
                </a:r>
                <a:r>
                  <a:rPr lang="en-US" dirty="0" err="1"/>
                  <a:t>knowledge</a:t>
                </a:r>
                <a:r>
                  <a:rPr lang="en-US" dirty="0"/>
                  <a:t> </a:t>
                </a:r>
                <a:r>
                  <a:rPr lang="en-US" dirty="0" err="1"/>
                  <a:t>acquisition</a:t>
                </a:r>
                <a:r>
                  <a:rPr lang="en-US" dirty="0" err="1">
                    <a:sym typeface="Wingdings" panose="05000000000000000000" pitchFamily="2" charset="2"/>
                  </a:rPr>
                  <a:t></a:t>
                </a:r>
                <a:r>
                  <a:rPr lang="en-US" dirty="0" err="1"/>
                  <a:t>affective</a:t>
                </a:r>
                <a:r>
                  <a:rPr lang="en-US" dirty="0"/>
                  <a:t> commitment (a = 0.679, b = 2.497, </a:t>
                </a:r>
                <a:r>
                  <a:rPr lang="en-US" dirty="0" err="1"/>
                  <a:t>s</a:t>
                </a:r>
                <a:r>
                  <a:rPr lang="en-US" baseline="-25000" dirty="0" err="1"/>
                  <a:t>a</a:t>
                </a:r>
                <a:r>
                  <a:rPr lang="en-US" dirty="0"/>
                  <a:t> = 0.088, and </a:t>
                </a:r>
                <a:r>
                  <a:rPr lang="en-US" dirty="0" err="1"/>
                  <a:t>s</a:t>
                </a:r>
                <a:r>
                  <a:rPr lang="en-US" baseline="-25000" dirty="0" err="1"/>
                  <a:t>b</a:t>
                </a:r>
                <a:r>
                  <a:rPr lang="en-US" baseline="-25000" dirty="0"/>
                  <a:t> </a:t>
                </a:r>
                <a:r>
                  <a:rPr lang="en-US" dirty="0"/>
                  <a:t>= 0.257).</a:t>
                </a:r>
              </a:p>
              <a:p>
                <a:pPr marL="384048" lvl="2" indent="0">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𝑧</m:t>
                      </m:r>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𝑎</m:t>
                          </m:r>
                          <m:r>
                            <a:rPr lang="en-US" i="1">
                              <a:latin typeface="Cambria Math" panose="02040503050406030204" pitchFamily="18" charset="0"/>
                            </a:rPr>
                            <m:t>∗</m:t>
                          </m:r>
                          <m:r>
                            <a:rPr lang="en-US" i="1">
                              <a:latin typeface="Cambria Math" panose="02040503050406030204" pitchFamily="18" charset="0"/>
                            </a:rPr>
                            <m:t>𝑏</m:t>
                          </m:r>
                        </m:num>
                        <m:den>
                          <m:sSup>
                            <m:sSupPr>
                              <m:ctrlPr>
                                <a:rPr lang="en-US" i="1">
                                  <a:latin typeface="Cambria Math" panose="02040503050406030204" pitchFamily="18" charset="0"/>
                                </a:rPr>
                              </m:ctrlPr>
                            </m:sSupPr>
                            <m:e>
                              <m:r>
                                <a:rPr lang="en-US" i="1">
                                  <a:latin typeface="Cambria Math" panose="02040503050406030204" pitchFamily="18" charset="0"/>
                                </a:rPr>
                                <m:t>𝑏</m:t>
                              </m:r>
                            </m:e>
                            <m:sup>
                              <m:r>
                                <a:rPr lang="en-US" i="1">
                                  <a:latin typeface="Cambria Math" panose="02040503050406030204" pitchFamily="18" charset="0"/>
                                </a:rPr>
                                <m:t>2</m:t>
                              </m:r>
                            </m:sup>
                          </m:sSup>
                          <m:sSubSup>
                            <m:sSubSupPr>
                              <m:ctrlPr>
                                <a:rPr lang="en-US" i="1">
                                  <a:latin typeface="Cambria Math" panose="02040503050406030204" pitchFamily="18" charset="0"/>
                                </a:rPr>
                              </m:ctrlPr>
                            </m:sSubSupPr>
                            <m:e>
                              <m:r>
                                <a:rPr lang="en-US" i="1">
                                  <a:latin typeface="Cambria Math" panose="02040503050406030204" pitchFamily="18" charset="0"/>
                                </a:rPr>
                                <m:t>𝑠</m:t>
                              </m:r>
                            </m:e>
                            <m:sub>
                              <m:r>
                                <a:rPr lang="en-US" i="1">
                                  <a:latin typeface="Cambria Math" panose="02040503050406030204" pitchFamily="18" charset="0"/>
                                </a:rPr>
                                <m:t>𝑎</m:t>
                              </m:r>
                            </m:sub>
                            <m:sup>
                              <m:r>
                                <a:rPr lang="en-US" i="1">
                                  <a:latin typeface="Cambria Math" panose="02040503050406030204" pitchFamily="18" charset="0"/>
                                </a:rPr>
                                <m:t>2</m:t>
                              </m:r>
                            </m:sup>
                          </m:sSubSup>
                          <m:r>
                            <a:rPr lang="en-US" i="1">
                              <a:latin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𝑎</m:t>
                              </m:r>
                            </m:e>
                            <m:sup>
                              <m:r>
                                <a:rPr lang="en-US" i="1">
                                  <a:latin typeface="Cambria Math" panose="02040503050406030204" pitchFamily="18" charset="0"/>
                                </a:rPr>
                                <m:t>2</m:t>
                              </m:r>
                            </m:sup>
                          </m:sSup>
                          <m:sSubSup>
                            <m:sSubSupPr>
                              <m:ctrlPr>
                                <a:rPr lang="en-US" i="1">
                                  <a:latin typeface="Cambria Math" panose="02040503050406030204" pitchFamily="18" charset="0"/>
                                </a:rPr>
                              </m:ctrlPr>
                            </m:sSubSupPr>
                            <m:e>
                              <m:r>
                                <a:rPr lang="en-US" i="1">
                                  <a:latin typeface="Cambria Math" panose="02040503050406030204" pitchFamily="18" charset="0"/>
                                </a:rPr>
                                <m:t>𝑠</m:t>
                              </m:r>
                            </m:e>
                            <m:sub>
                              <m:r>
                                <a:rPr lang="en-US" i="1">
                                  <a:latin typeface="Cambria Math" panose="02040503050406030204" pitchFamily="18" charset="0"/>
                                </a:rPr>
                                <m:t>𝑏</m:t>
                              </m:r>
                            </m:sub>
                            <m:sup>
                              <m:r>
                                <a:rPr lang="en-US" i="1">
                                  <a:latin typeface="Cambria Math" panose="02040503050406030204" pitchFamily="18" charset="0"/>
                                </a:rPr>
                                <m:t>2</m:t>
                              </m:r>
                            </m:sup>
                          </m:sSubSup>
                        </m:den>
                      </m:f>
                    </m:oMath>
                  </m:oMathPara>
                </a14:m>
                <a:endParaRPr lang="en-US" dirty="0"/>
              </a:p>
              <a:p>
                <a:pPr marL="384048" lvl="2" indent="0">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𝑧</m:t>
                      </m:r>
                      <m:r>
                        <a:rPr lang="en-US" i="1">
                          <a:latin typeface="Cambria Math" panose="02040503050406030204" pitchFamily="18" charset="0"/>
                        </a:rPr>
                        <m:t>=6.042</m:t>
                      </m:r>
                    </m:oMath>
                  </m:oMathPara>
                </a14:m>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3"/>
                <a:stretch>
                  <a:fillRect l="-1455" t="-1818"/>
                </a:stretch>
              </a:blipFill>
            </p:spPr>
            <p:txBody>
              <a:bodyPr/>
              <a:lstStyle/>
              <a:p>
                <a:r>
                  <a:rPr lang="en-US">
                    <a:noFill/>
                  </a:rPr>
                  <a:t> </a:t>
                </a:r>
              </a:p>
            </p:txBody>
          </p:sp>
        </mc:Fallback>
      </mc:AlternateContent>
    </p:spTree>
    <p:extLst>
      <p:ext uri="{BB962C8B-B14F-4D97-AF65-F5344CB8AC3E}">
        <p14:creationId xmlns:p14="http://schemas.microsoft.com/office/powerpoint/2010/main" val="7202934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Hypothesis Testing H2A </a:t>
            </a:r>
          </a:p>
        </p:txBody>
      </p:sp>
      <p:pic>
        <p:nvPicPr>
          <p:cNvPr id="4" name="Content Placeholder 3"/>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700877" y="1938753"/>
            <a:ext cx="4648782" cy="4167151"/>
          </a:xfrm>
          <a:prstGeom prst="rect">
            <a:avLst/>
          </a:prstGeom>
          <a:noFill/>
          <a:ln>
            <a:noFill/>
          </a:ln>
        </p:spPr>
      </p:pic>
      <p:cxnSp>
        <p:nvCxnSpPr>
          <p:cNvPr id="5" name="Straight Arrow Connector 4"/>
          <p:cNvCxnSpPr/>
          <p:nvPr/>
        </p:nvCxnSpPr>
        <p:spPr>
          <a:xfrm>
            <a:off x="6126480" y="4548932"/>
            <a:ext cx="991182" cy="698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04074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Hypothesis Testing H2B </a:t>
            </a:r>
          </a:p>
        </p:txBody>
      </p:sp>
      <p:pic>
        <p:nvPicPr>
          <p:cNvPr id="4" name="Content Placeholder 3"/>
          <p:cNvPicPr>
            <a:picLocks noGrp="1" noChangeAspect="1"/>
          </p:cNvPicPr>
          <p:nvPr>
            <p:ph idx="1"/>
          </p:nvPr>
        </p:nvPicPr>
        <p:blipFill>
          <a:blip r:embed="rId3"/>
          <a:stretch>
            <a:fillRect/>
          </a:stretch>
        </p:blipFill>
        <p:spPr>
          <a:xfrm>
            <a:off x="3583151" y="1846263"/>
            <a:ext cx="5086023" cy="4022725"/>
          </a:xfrm>
          <a:prstGeom prst="rect">
            <a:avLst/>
          </a:prstGeom>
        </p:spPr>
      </p:pic>
      <p:cxnSp>
        <p:nvCxnSpPr>
          <p:cNvPr id="5" name="Straight Arrow Connector 4"/>
          <p:cNvCxnSpPr/>
          <p:nvPr/>
        </p:nvCxnSpPr>
        <p:spPr>
          <a:xfrm>
            <a:off x="5293714" y="4122212"/>
            <a:ext cx="991182" cy="698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5903315" y="4775355"/>
            <a:ext cx="991182" cy="698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43575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Hypothesis Testing H2C</a:t>
            </a:r>
          </a:p>
        </p:txBody>
      </p:sp>
      <p:pic>
        <p:nvPicPr>
          <p:cNvPr id="4" name="Content Placeholder 3"/>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577737" y="1811383"/>
            <a:ext cx="7010400" cy="4389119"/>
          </a:xfrm>
          <a:prstGeom prst="rect">
            <a:avLst/>
          </a:prstGeom>
          <a:noFill/>
          <a:ln>
            <a:noFill/>
          </a:ln>
        </p:spPr>
      </p:pic>
      <p:cxnSp>
        <p:nvCxnSpPr>
          <p:cNvPr id="5" name="Straight Arrow Connector 4"/>
          <p:cNvCxnSpPr/>
          <p:nvPr/>
        </p:nvCxnSpPr>
        <p:spPr>
          <a:xfrm>
            <a:off x="5135298" y="4313801"/>
            <a:ext cx="991182" cy="698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6126480" y="5001778"/>
            <a:ext cx="991182" cy="698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7768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Hypothesis Testing H3</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201168" lvl="1" indent="0">
                  <a:buNone/>
                </a:pPr>
                <a:r>
                  <a:rPr lang="en-US" dirty="0"/>
                  <a:t>transactional </a:t>
                </a:r>
                <a:r>
                  <a:rPr lang="en-US" dirty="0" err="1"/>
                  <a:t>boundary-spanning</a:t>
                </a:r>
                <a:r>
                  <a:rPr lang="en-US" dirty="0" err="1">
                    <a:sym typeface="Wingdings" panose="05000000000000000000" pitchFamily="2" charset="2"/>
                  </a:rPr>
                  <a:t></a:t>
                </a:r>
                <a:r>
                  <a:rPr lang="en-US" dirty="0" err="1"/>
                  <a:t>role</a:t>
                </a:r>
                <a:r>
                  <a:rPr lang="en-US" dirty="0"/>
                  <a:t> </a:t>
                </a:r>
                <a:r>
                  <a:rPr lang="en-US" dirty="0" err="1"/>
                  <a:t>overload</a:t>
                </a:r>
                <a:r>
                  <a:rPr lang="en-US" dirty="0" err="1">
                    <a:sym typeface="Wingdings" panose="05000000000000000000" pitchFamily="2" charset="2"/>
                  </a:rPr>
                  <a:t></a:t>
                </a:r>
                <a:r>
                  <a:rPr lang="en-US" dirty="0" err="1"/>
                  <a:t>job</a:t>
                </a:r>
                <a:r>
                  <a:rPr lang="en-US" dirty="0"/>
                  <a:t> satisfaction (a = 0.285, b = 0.092, </a:t>
                </a:r>
                <a:r>
                  <a:rPr lang="en-US" dirty="0" err="1"/>
                  <a:t>s</a:t>
                </a:r>
                <a:r>
                  <a:rPr lang="en-US" baseline="-25000" dirty="0" err="1"/>
                  <a:t>a</a:t>
                </a:r>
                <a:r>
                  <a:rPr lang="en-US" dirty="0"/>
                  <a:t> = 0.037, and </a:t>
                </a:r>
                <a:r>
                  <a:rPr lang="en-US" dirty="0" err="1"/>
                  <a:t>s</a:t>
                </a:r>
                <a:r>
                  <a:rPr lang="en-US" baseline="-25000" dirty="0" err="1"/>
                  <a:t>b</a:t>
                </a:r>
                <a:r>
                  <a:rPr lang="en-US" baseline="-25000" dirty="0"/>
                  <a:t> </a:t>
                </a:r>
                <a:r>
                  <a:rPr lang="en-US" dirty="0"/>
                  <a:t>= 0.109</a:t>
                </a:r>
              </a:p>
              <a:p>
                <a:pPr marL="384048" lvl="2" indent="0">
                  <a:buNone/>
                </a:pPr>
                <a14:m>
                  <m:oMathPara xmlns:m="http://schemas.openxmlformats.org/officeDocument/2006/math">
                    <m:oMathParaPr>
                      <m:jc m:val="centerGroup"/>
                    </m:oMathParaPr>
                    <m:oMath xmlns:m="http://schemas.openxmlformats.org/officeDocument/2006/math">
                      <m:r>
                        <a:rPr lang="en-US" sz="1800" i="1">
                          <a:latin typeface="Cambria Math" panose="02040503050406030204" pitchFamily="18" charset="0"/>
                        </a:rPr>
                        <m:t>𝑧</m:t>
                      </m:r>
                      <m:r>
                        <a:rPr lang="en-US" sz="1800" i="1">
                          <a:latin typeface="Cambria Math" panose="02040503050406030204" pitchFamily="18" charset="0"/>
                        </a:rPr>
                        <m:t>=</m:t>
                      </m:r>
                      <m:f>
                        <m:fPr>
                          <m:ctrlPr>
                            <a:rPr lang="en-US" sz="1800" i="1">
                              <a:latin typeface="Cambria Math" panose="02040503050406030204" pitchFamily="18" charset="0"/>
                            </a:rPr>
                          </m:ctrlPr>
                        </m:fPr>
                        <m:num>
                          <m:r>
                            <a:rPr lang="en-US" sz="1800" i="1">
                              <a:latin typeface="Cambria Math" panose="02040503050406030204" pitchFamily="18" charset="0"/>
                            </a:rPr>
                            <m:t>𝑎</m:t>
                          </m:r>
                          <m:r>
                            <a:rPr lang="en-US" sz="1800" i="1">
                              <a:latin typeface="Cambria Math" panose="02040503050406030204" pitchFamily="18" charset="0"/>
                            </a:rPr>
                            <m:t>∗</m:t>
                          </m:r>
                          <m:r>
                            <a:rPr lang="en-US" sz="1800" i="1">
                              <a:latin typeface="Cambria Math" panose="02040503050406030204" pitchFamily="18" charset="0"/>
                            </a:rPr>
                            <m:t>𝑏</m:t>
                          </m:r>
                        </m:num>
                        <m:den>
                          <m:sSup>
                            <m:sSupPr>
                              <m:ctrlPr>
                                <a:rPr lang="en-US" sz="1800" i="1">
                                  <a:latin typeface="Cambria Math" panose="02040503050406030204" pitchFamily="18" charset="0"/>
                                </a:rPr>
                              </m:ctrlPr>
                            </m:sSupPr>
                            <m:e>
                              <m:r>
                                <a:rPr lang="en-US" sz="1800" i="1">
                                  <a:latin typeface="Cambria Math" panose="02040503050406030204" pitchFamily="18" charset="0"/>
                                </a:rPr>
                                <m:t>𝑏</m:t>
                              </m:r>
                            </m:e>
                            <m:sup>
                              <m:r>
                                <a:rPr lang="en-US" sz="1800" i="1">
                                  <a:latin typeface="Cambria Math" panose="02040503050406030204" pitchFamily="18" charset="0"/>
                                </a:rPr>
                                <m:t>2</m:t>
                              </m:r>
                            </m:sup>
                          </m:sSup>
                          <m:sSubSup>
                            <m:sSubSupPr>
                              <m:ctrlPr>
                                <a:rPr lang="en-US" sz="1800" i="1">
                                  <a:latin typeface="Cambria Math" panose="02040503050406030204" pitchFamily="18" charset="0"/>
                                </a:rPr>
                              </m:ctrlPr>
                            </m:sSubSupPr>
                            <m:e>
                              <m:r>
                                <a:rPr lang="en-US" sz="1800" i="1">
                                  <a:latin typeface="Cambria Math" panose="02040503050406030204" pitchFamily="18" charset="0"/>
                                </a:rPr>
                                <m:t>𝑠</m:t>
                              </m:r>
                            </m:e>
                            <m:sub>
                              <m:r>
                                <a:rPr lang="en-US" sz="1800" i="1">
                                  <a:latin typeface="Cambria Math" panose="02040503050406030204" pitchFamily="18" charset="0"/>
                                </a:rPr>
                                <m:t>𝑎</m:t>
                              </m:r>
                            </m:sub>
                            <m:sup>
                              <m:r>
                                <a:rPr lang="en-US" sz="1800" i="1">
                                  <a:latin typeface="Cambria Math" panose="02040503050406030204" pitchFamily="18" charset="0"/>
                                </a:rPr>
                                <m:t>2</m:t>
                              </m:r>
                            </m:sup>
                          </m:sSubSup>
                          <m:r>
                            <a:rPr lang="en-US" sz="1800" i="1">
                              <a:latin typeface="Cambria Math" panose="02040503050406030204" pitchFamily="18" charset="0"/>
                            </a:rPr>
                            <m:t>+</m:t>
                          </m:r>
                          <m:sSup>
                            <m:sSupPr>
                              <m:ctrlPr>
                                <a:rPr lang="en-US" sz="1800" i="1">
                                  <a:latin typeface="Cambria Math" panose="02040503050406030204" pitchFamily="18" charset="0"/>
                                </a:rPr>
                              </m:ctrlPr>
                            </m:sSupPr>
                            <m:e>
                              <m:r>
                                <a:rPr lang="en-US" sz="1800" i="1">
                                  <a:latin typeface="Cambria Math" panose="02040503050406030204" pitchFamily="18" charset="0"/>
                                </a:rPr>
                                <m:t>𝑎</m:t>
                              </m:r>
                            </m:e>
                            <m:sup>
                              <m:r>
                                <a:rPr lang="en-US" sz="1800" i="1">
                                  <a:latin typeface="Cambria Math" panose="02040503050406030204" pitchFamily="18" charset="0"/>
                                </a:rPr>
                                <m:t>2</m:t>
                              </m:r>
                            </m:sup>
                          </m:sSup>
                          <m:sSubSup>
                            <m:sSubSupPr>
                              <m:ctrlPr>
                                <a:rPr lang="en-US" sz="1800" i="1">
                                  <a:latin typeface="Cambria Math" panose="02040503050406030204" pitchFamily="18" charset="0"/>
                                </a:rPr>
                              </m:ctrlPr>
                            </m:sSubSupPr>
                            <m:e>
                              <m:r>
                                <a:rPr lang="en-US" sz="1800" i="1">
                                  <a:latin typeface="Cambria Math" panose="02040503050406030204" pitchFamily="18" charset="0"/>
                                </a:rPr>
                                <m:t>𝑠</m:t>
                              </m:r>
                            </m:e>
                            <m:sub>
                              <m:r>
                                <a:rPr lang="en-US" sz="1800" i="1">
                                  <a:latin typeface="Cambria Math" panose="02040503050406030204" pitchFamily="18" charset="0"/>
                                </a:rPr>
                                <m:t>𝑏</m:t>
                              </m:r>
                            </m:sub>
                            <m:sup>
                              <m:r>
                                <a:rPr lang="en-US" sz="1800" i="1">
                                  <a:latin typeface="Cambria Math" panose="02040503050406030204" pitchFamily="18" charset="0"/>
                                </a:rPr>
                                <m:t>2</m:t>
                              </m:r>
                            </m:sup>
                          </m:sSubSup>
                        </m:den>
                      </m:f>
                    </m:oMath>
                  </m:oMathPara>
                </a14:m>
                <a:endParaRPr lang="en-US" sz="1800" dirty="0"/>
              </a:p>
              <a:p>
                <a:pPr marL="384048" lvl="2" indent="0">
                  <a:buNone/>
                </a:pPr>
                <a14:m>
                  <m:oMathPara xmlns:m="http://schemas.openxmlformats.org/officeDocument/2006/math">
                    <m:oMathParaPr>
                      <m:jc m:val="centerGroup"/>
                    </m:oMathParaPr>
                    <m:oMath xmlns:m="http://schemas.openxmlformats.org/officeDocument/2006/math">
                      <m:r>
                        <a:rPr lang="en-US" sz="1800" i="1">
                          <a:latin typeface="Cambria Math" panose="02040503050406030204" pitchFamily="18" charset="0"/>
                        </a:rPr>
                        <m:t>𝑧</m:t>
                      </m:r>
                      <m:r>
                        <a:rPr lang="en-US" sz="1800" i="1">
                          <a:latin typeface="Cambria Math" panose="02040503050406030204" pitchFamily="18" charset="0"/>
                        </a:rPr>
                        <m:t>=0.839</m:t>
                      </m:r>
                    </m:oMath>
                  </m:oMathPara>
                </a14:m>
                <a:endParaRPr lang="en-US" sz="1800" dirty="0"/>
              </a:p>
              <a:p>
                <a:pPr marL="384048" lvl="2" indent="0">
                  <a:buNone/>
                </a:pPr>
                <a:endParaRPr lang="en-US" sz="1800" dirty="0"/>
              </a:p>
              <a:p>
                <a:pPr marL="201168" lvl="1" indent="0">
                  <a:buNone/>
                </a:pPr>
                <a:r>
                  <a:rPr lang="en-US" dirty="0"/>
                  <a:t>transactional </a:t>
                </a:r>
                <a:r>
                  <a:rPr lang="en-US" dirty="0" err="1"/>
                  <a:t>boundary-spanning</a:t>
                </a:r>
                <a:r>
                  <a:rPr lang="en-US" dirty="0" err="1">
                    <a:sym typeface="Wingdings" panose="05000000000000000000" pitchFamily="2" charset="2"/>
                  </a:rPr>
                  <a:t></a:t>
                </a:r>
                <a:r>
                  <a:rPr lang="en-US" dirty="0" err="1"/>
                  <a:t>role</a:t>
                </a:r>
                <a:r>
                  <a:rPr lang="en-US" dirty="0"/>
                  <a:t> </a:t>
                </a:r>
                <a:r>
                  <a:rPr lang="en-US" dirty="0" err="1"/>
                  <a:t>overload</a:t>
                </a:r>
                <a:r>
                  <a:rPr lang="en-US" dirty="0" err="1">
                    <a:sym typeface="Wingdings" panose="05000000000000000000" pitchFamily="2" charset="2"/>
                  </a:rPr>
                  <a:t></a:t>
                </a:r>
                <a:r>
                  <a:rPr lang="en-US" dirty="0" err="1"/>
                  <a:t>affective</a:t>
                </a:r>
                <a:r>
                  <a:rPr lang="en-US" dirty="0"/>
                  <a:t> commitment (a = 0.285, b = 0.107, </a:t>
                </a:r>
                <a:r>
                  <a:rPr lang="en-US" dirty="0" err="1"/>
                  <a:t>s</a:t>
                </a:r>
                <a:r>
                  <a:rPr lang="en-US" baseline="-25000" dirty="0" err="1"/>
                  <a:t>a</a:t>
                </a:r>
                <a:r>
                  <a:rPr lang="en-US" dirty="0"/>
                  <a:t> = 0.037, and </a:t>
                </a:r>
                <a:r>
                  <a:rPr lang="en-US" dirty="0" err="1"/>
                  <a:t>s</a:t>
                </a:r>
                <a:r>
                  <a:rPr lang="en-US" baseline="-25000" dirty="0" err="1"/>
                  <a:t>b</a:t>
                </a:r>
                <a:r>
                  <a:rPr lang="en-US" baseline="-25000" dirty="0"/>
                  <a:t> </a:t>
                </a:r>
                <a:r>
                  <a:rPr lang="en-US" dirty="0"/>
                  <a:t>= 0.101).</a:t>
                </a:r>
              </a:p>
              <a:p>
                <a:pPr marL="384048" lvl="2" indent="0">
                  <a:buNone/>
                </a:pPr>
                <a14:m>
                  <m:oMathPara xmlns:m="http://schemas.openxmlformats.org/officeDocument/2006/math">
                    <m:oMathParaPr>
                      <m:jc m:val="centerGroup"/>
                    </m:oMathParaPr>
                    <m:oMath xmlns:m="http://schemas.openxmlformats.org/officeDocument/2006/math">
                      <m:r>
                        <a:rPr lang="en-US" sz="1800" i="1">
                          <a:latin typeface="Cambria Math" panose="02040503050406030204" pitchFamily="18" charset="0"/>
                        </a:rPr>
                        <m:t>𝑧</m:t>
                      </m:r>
                      <m:r>
                        <a:rPr lang="en-US" sz="1800" i="1">
                          <a:latin typeface="Cambria Math" panose="02040503050406030204" pitchFamily="18" charset="0"/>
                        </a:rPr>
                        <m:t>=</m:t>
                      </m:r>
                      <m:f>
                        <m:fPr>
                          <m:ctrlPr>
                            <a:rPr lang="en-US" sz="1800" i="1">
                              <a:latin typeface="Cambria Math" panose="02040503050406030204" pitchFamily="18" charset="0"/>
                            </a:rPr>
                          </m:ctrlPr>
                        </m:fPr>
                        <m:num>
                          <m:r>
                            <a:rPr lang="en-US" sz="1800" i="1">
                              <a:latin typeface="Cambria Math" panose="02040503050406030204" pitchFamily="18" charset="0"/>
                            </a:rPr>
                            <m:t>𝑎</m:t>
                          </m:r>
                          <m:r>
                            <a:rPr lang="en-US" sz="1800" i="1">
                              <a:latin typeface="Cambria Math" panose="02040503050406030204" pitchFamily="18" charset="0"/>
                            </a:rPr>
                            <m:t>∗</m:t>
                          </m:r>
                          <m:r>
                            <a:rPr lang="en-US" sz="1800" i="1">
                              <a:latin typeface="Cambria Math" panose="02040503050406030204" pitchFamily="18" charset="0"/>
                            </a:rPr>
                            <m:t>𝑏</m:t>
                          </m:r>
                        </m:num>
                        <m:den>
                          <m:sSup>
                            <m:sSupPr>
                              <m:ctrlPr>
                                <a:rPr lang="en-US" sz="1800" i="1">
                                  <a:latin typeface="Cambria Math" panose="02040503050406030204" pitchFamily="18" charset="0"/>
                                </a:rPr>
                              </m:ctrlPr>
                            </m:sSupPr>
                            <m:e>
                              <m:r>
                                <a:rPr lang="en-US" sz="1800" i="1">
                                  <a:latin typeface="Cambria Math" panose="02040503050406030204" pitchFamily="18" charset="0"/>
                                </a:rPr>
                                <m:t>𝑏</m:t>
                              </m:r>
                            </m:e>
                            <m:sup>
                              <m:r>
                                <a:rPr lang="en-US" sz="1800" i="1">
                                  <a:latin typeface="Cambria Math" panose="02040503050406030204" pitchFamily="18" charset="0"/>
                                </a:rPr>
                                <m:t>2</m:t>
                              </m:r>
                            </m:sup>
                          </m:sSup>
                          <m:sSubSup>
                            <m:sSubSupPr>
                              <m:ctrlPr>
                                <a:rPr lang="en-US" sz="1800" i="1">
                                  <a:latin typeface="Cambria Math" panose="02040503050406030204" pitchFamily="18" charset="0"/>
                                </a:rPr>
                              </m:ctrlPr>
                            </m:sSubSupPr>
                            <m:e>
                              <m:r>
                                <a:rPr lang="en-US" sz="1800" i="1">
                                  <a:latin typeface="Cambria Math" panose="02040503050406030204" pitchFamily="18" charset="0"/>
                                </a:rPr>
                                <m:t>𝑠</m:t>
                              </m:r>
                            </m:e>
                            <m:sub>
                              <m:r>
                                <a:rPr lang="en-US" sz="1800" i="1">
                                  <a:latin typeface="Cambria Math" panose="02040503050406030204" pitchFamily="18" charset="0"/>
                                </a:rPr>
                                <m:t>𝑎</m:t>
                              </m:r>
                            </m:sub>
                            <m:sup>
                              <m:r>
                                <a:rPr lang="en-US" sz="1800" i="1">
                                  <a:latin typeface="Cambria Math" panose="02040503050406030204" pitchFamily="18" charset="0"/>
                                </a:rPr>
                                <m:t>2</m:t>
                              </m:r>
                            </m:sup>
                          </m:sSubSup>
                          <m:r>
                            <a:rPr lang="en-US" sz="1800" i="1">
                              <a:latin typeface="Cambria Math" panose="02040503050406030204" pitchFamily="18" charset="0"/>
                            </a:rPr>
                            <m:t>+</m:t>
                          </m:r>
                          <m:sSup>
                            <m:sSupPr>
                              <m:ctrlPr>
                                <a:rPr lang="en-US" sz="1800" i="1">
                                  <a:latin typeface="Cambria Math" panose="02040503050406030204" pitchFamily="18" charset="0"/>
                                </a:rPr>
                              </m:ctrlPr>
                            </m:sSupPr>
                            <m:e>
                              <m:r>
                                <a:rPr lang="en-US" sz="1800" i="1">
                                  <a:latin typeface="Cambria Math" panose="02040503050406030204" pitchFamily="18" charset="0"/>
                                </a:rPr>
                                <m:t>𝑎</m:t>
                              </m:r>
                            </m:e>
                            <m:sup>
                              <m:r>
                                <a:rPr lang="en-US" sz="1800" i="1">
                                  <a:latin typeface="Cambria Math" panose="02040503050406030204" pitchFamily="18" charset="0"/>
                                </a:rPr>
                                <m:t>2</m:t>
                              </m:r>
                            </m:sup>
                          </m:sSup>
                          <m:sSubSup>
                            <m:sSubSupPr>
                              <m:ctrlPr>
                                <a:rPr lang="en-US" sz="1800" i="1">
                                  <a:latin typeface="Cambria Math" panose="02040503050406030204" pitchFamily="18" charset="0"/>
                                </a:rPr>
                              </m:ctrlPr>
                            </m:sSubSupPr>
                            <m:e>
                              <m:r>
                                <a:rPr lang="en-US" sz="1800" i="1">
                                  <a:latin typeface="Cambria Math" panose="02040503050406030204" pitchFamily="18" charset="0"/>
                                </a:rPr>
                                <m:t>𝑠</m:t>
                              </m:r>
                            </m:e>
                            <m:sub>
                              <m:r>
                                <a:rPr lang="en-US" sz="1800" i="1">
                                  <a:latin typeface="Cambria Math" panose="02040503050406030204" pitchFamily="18" charset="0"/>
                                </a:rPr>
                                <m:t>𝑏</m:t>
                              </m:r>
                            </m:sub>
                            <m:sup>
                              <m:r>
                                <a:rPr lang="en-US" sz="1800" i="1">
                                  <a:latin typeface="Cambria Math" panose="02040503050406030204" pitchFamily="18" charset="0"/>
                                </a:rPr>
                                <m:t>2</m:t>
                              </m:r>
                            </m:sup>
                          </m:sSubSup>
                        </m:den>
                      </m:f>
                    </m:oMath>
                  </m:oMathPara>
                </a14:m>
                <a:endParaRPr lang="en-US" sz="1800" dirty="0"/>
              </a:p>
              <a:p>
                <a:pPr marL="384048" lvl="2" indent="0">
                  <a:buNone/>
                </a:pPr>
                <a14:m>
                  <m:oMathPara xmlns:m="http://schemas.openxmlformats.org/officeDocument/2006/math">
                    <m:oMathParaPr>
                      <m:jc m:val="centerGroup"/>
                    </m:oMathParaPr>
                    <m:oMath xmlns:m="http://schemas.openxmlformats.org/officeDocument/2006/math">
                      <m:r>
                        <a:rPr lang="en-US" sz="1800" i="1">
                          <a:latin typeface="Cambria Math" panose="02040503050406030204" pitchFamily="18" charset="0"/>
                        </a:rPr>
                        <m:t>𝑧</m:t>
                      </m:r>
                      <m:r>
                        <a:rPr lang="en-US" sz="1800" i="1">
                          <a:latin typeface="Cambria Math" panose="02040503050406030204" pitchFamily="18" charset="0"/>
                        </a:rPr>
                        <m:t>=1.050</m:t>
                      </m:r>
                    </m:oMath>
                  </m:oMathPara>
                </a14:m>
                <a:endParaRPr lang="en-US" sz="1800"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3"/>
                <a:stretch>
                  <a:fillRect t="-1667" r="-1394"/>
                </a:stretch>
              </a:blipFill>
            </p:spPr>
            <p:txBody>
              <a:bodyPr/>
              <a:lstStyle/>
              <a:p>
                <a:r>
                  <a:rPr lang="en-US">
                    <a:noFill/>
                  </a:rPr>
                  <a:t> </a:t>
                </a:r>
              </a:p>
            </p:txBody>
          </p:sp>
        </mc:Fallback>
      </mc:AlternateContent>
    </p:spTree>
    <p:extLst>
      <p:ext uri="{BB962C8B-B14F-4D97-AF65-F5344CB8AC3E}">
        <p14:creationId xmlns:p14="http://schemas.microsoft.com/office/powerpoint/2010/main" val="26883489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Hypothesis H3A</a:t>
            </a:r>
          </a:p>
        </p:txBody>
      </p:sp>
      <p:pic>
        <p:nvPicPr>
          <p:cNvPr id="6" name="Content Placeholder 3"/>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656113" y="1854925"/>
            <a:ext cx="7053943" cy="4293325"/>
          </a:xfrm>
          <a:prstGeom prst="rect">
            <a:avLst/>
          </a:prstGeom>
          <a:noFill/>
          <a:ln>
            <a:noFill/>
          </a:ln>
        </p:spPr>
      </p:pic>
      <p:cxnSp>
        <p:nvCxnSpPr>
          <p:cNvPr id="4" name="Straight Arrow Connector 3"/>
          <p:cNvCxnSpPr/>
          <p:nvPr/>
        </p:nvCxnSpPr>
        <p:spPr>
          <a:xfrm>
            <a:off x="6373578" y="5271744"/>
            <a:ext cx="1333508" cy="1435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74778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Hypothesis H3B</a:t>
            </a:r>
          </a:p>
        </p:txBody>
      </p:sp>
      <p:pic>
        <p:nvPicPr>
          <p:cNvPr id="6" name="Content Placeholder 5"/>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447109" y="1889759"/>
            <a:ext cx="7114901" cy="4336869"/>
          </a:xfrm>
          <a:prstGeom prst="rect">
            <a:avLst/>
          </a:prstGeom>
          <a:noFill/>
          <a:ln>
            <a:noFill/>
          </a:ln>
        </p:spPr>
      </p:pic>
      <p:cxnSp>
        <p:nvCxnSpPr>
          <p:cNvPr id="4" name="Straight Arrow Connector 3"/>
          <p:cNvCxnSpPr/>
          <p:nvPr/>
        </p:nvCxnSpPr>
        <p:spPr>
          <a:xfrm flipV="1">
            <a:off x="3910149" y="4563291"/>
            <a:ext cx="2577737" cy="870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5199017" y="4955177"/>
            <a:ext cx="2525486" cy="870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35354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Hypothesis H3C</a:t>
            </a:r>
          </a:p>
        </p:txBody>
      </p:sp>
      <p:pic>
        <p:nvPicPr>
          <p:cNvPr id="4" name="Content Placeholder 3"/>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786744" y="1820091"/>
            <a:ext cx="7454536" cy="4423955"/>
          </a:xfrm>
          <a:prstGeom prst="rect">
            <a:avLst/>
          </a:prstGeom>
          <a:noFill/>
          <a:ln>
            <a:noFill/>
          </a:ln>
        </p:spPr>
      </p:pic>
      <p:cxnSp>
        <p:nvCxnSpPr>
          <p:cNvPr id="5" name="Straight Arrow Connector 4"/>
          <p:cNvCxnSpPr/>
          <p:nvPr/>
        </p:nvCxnSpPr>
        <p:spPr>
          <a:xfrm>
            <a:off x="4466400" y="4522806"/>
            <a:ext cx="2535291" cy="565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5734045" y="4958235"/>
            <a:ext cx="2930984" cy="565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15835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Hypothesis Testing H4</a:t>
            </a:r>
          </a:p>
        </p:txBody>
      </p:sp>
      <p:pic>
        <p:nvPicPr>
          <p:cNvPr id="4" name="Content Placeholder 3"/>
          <p:cNvPicPr>
            <a:picLocks noGrp="1" noChangeAspect="1"/>
          </p:cNvPicPr>
          <p:nvPr>
            <p:ph idx="1"/>
          </p:nvPr>
        </p:nvPicPr>
        <p:blipFill>
          <a:blip r:embed="rId3"/>
          <a:stretch>
            <a:fillRect/>
          </a:stretch>
        </p:blipFill>
        <p:spPr>
          <a:xfrm>
            <a:off x="3767428" y="1846263"/>
            <a:ext cx="4717470" cy="4022725"/>
          </a:xfrm>
          <a:prstGeom prst="rect">
            <a:avLst/>
          </a:prstGeom>
        </p:spPr>
      </p:pic>
      <p:cxnSp>
        <p:nvCxnSpPr>
          <p:cNvPr id="5" name="Straight Arrow Connector 4"/>
          <p:cNvCxnSpPr/>
          <p:nvPr/>
        </p:nvCxnSpPr>
        <p:spPr>
          <a:xfrm flipV="1">
            <a:off x="5276297" y="3979817"/>
            <a:ext cx="1133212" cy="305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V="1">
            <a:off x="5494012" y="4746171"/>
            <a:ext cx="1951817" cy="305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49710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Findings</a:t>
            </a:r>
          </a:p>
        </p:txBody>
      </p:sp>
      <p:sp>
        <p:nvSpPr>
          <p:cNvPr id="3" name="Content Placeholder 2"/>
          <p:cNvSpPr>
            <a:spLocks noGrp="1"/>
          </p:cNvSpPr>
          <p:nvPr>
            <p:ph idx="1"/>
          </p:nvPr>
        </p:nvSpPr>
        <p:spPr/>
        <p:txBody>
          <a:bodyPr/>
          <a:lstStyle/>
          <a:p>
            <a:r>
              <a:rPr lang="en-US" dirty="0"/>
              <a:t>A relationship between SCO department and SCO’s boundary spanning abilities is found</a:t>
            </a:r>
          </a:p>
          <a:p>
            <a:r>
              <a:rPr lang="en-US" dirty="0"/>
              <a:t>Learning boundary-spanning does impact job satisfaction and affective commitment and is mediated by knowledge acquisition. Achievement motivation and learning goal orientation do not moderate the relationship</a:t>
            </a:r>
          </a:p>
          <a:p>
            <a:r>
              <a:rPr lang="en-US" dirty="0"/>
              <a:t>Transactional boundary-spanning activities do not impact affective commitment but there is a relationship with job satisfaction, role overload does not mediate this relationship.</a:t>
            </a:r>
          </a:p>
        </p:txBody>
      </p:sp>
    </p:spTree>
    <p:extLst>
      <p:ext uri="{BB962C8B-B14F-4D97-AF65-F5344CB8AC3E}">
        <p14:creationId xmlns:p14="http://schemas.microsoft.com/office/powerpoint/2010/main" val="4159745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a:t>
            </a:r>
          </a:p>
        </p:txBody>
      </p:sp>
      <p:sp>
        <p:nvSpPr>
          <p:cNvPr id="3" name="Content Placeholder 2"/>
          <p:cNvSpPr>
            <a:spLocks noGrp="1"/>
          </p:cNvSpPr>
          <p:nvPr>
            <p:ph idx="1"/>
          </p:nvPr>
        </p:nvSpPr>
        <p:spPr/>
        <p:txBody>
          <a:bodyPr/>
          <a:lstStyle/>
          <a:p>
            <a:pPr marL="365760" indent="-274320">
              <a:buFont typeface="Wingdings" panose="05000000000000000000" pitchFamily="2" charset="2"/>
              <a:buChar char="§"/>
            </a:pPr>
            <a:r>
              <a:rPr lang="en-US" dirty="0"/>
              <a:t>Institutes of Higher Learning (IHL) are provided with a list of requirements of the responsibilities of School Certifying Officials (SCO) but not with the location within the institution </a:t>
            </a:r>
          </a:p>
          <a:p>
            <a:pPr marL="365760" indent="-274320">
              <a:buFont typeface="Wingdings" panose="05000000000000000000" pitchFamily="2" charset="2"/>
              <a:buChar char="§"/>
            </a:pPr>
            <a:r>
              <a:rPr lang="en-US" dirty="0"/>
              <a:t>The SCO must collect necessary information from across the institution to report to the federal government and is monitored by the state government, this classifies it as ambidextrous and boundary-spanning</a:t>
            </a:r>
          </a:p>
          <a:p>
            <a:pPr marL="365760" indent="-274320">
              <a:buFont typeface="Wingdings" panose="05000000000000000000" pitchFamily="2" charset="2"/>
              <a:buChar char="§"/>
            </a:pPr>
            <a:r>
              <a:rPr lang="en-US" dirty="0"/>
              <a:t>This study’s purpose is to determine how an ambidextrous organizational perspective of a boundary spanning position, such as an SCO, influences the commitment and satisfaction of the SCO and ultimately enable IHLs the insight into how SCO placement impacts employees</a:t>
            </a:r>
          </a:p>
          <a:p>
            <a:pPr marL="365760" indent="-274320">
              <a:buFont typeface="Wingdings" panose="05000000000000000000" pitchFamily="2" charset="2"/>
              <a:buChar char="§"/>
            </a:pPr>
            <a:endParaRPr lang="en-US" dirty="0"/>
          </a:p>
          <a:p>
            <a:pPr>
              <a:buFont typeface="Wingdings" panose="05000000000000000000" pitchFamily="2" charset="2"/>
              <a:buChar char="§"/>
            </a:pPr>
            <a:endParaRPr lang="en-US" dirty="0"/>
          </a:p>
        </p:txBody>
      </p:sp>
    </p:spTree>
    <p:extLst>
      <p:ext uri="{BB962C8B-B14F-4D97-AF65-F5344CB8AC3E}">
        <p14:creationId xmlns:p14="http://schemas.microsoft.com/office/powerpoint/2010/main" val="19300378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Answering RQ1</a:t>
            </a:r>
          </a:p>
        </p:txBody>
      </p:sp>
      <p:sp>
        <p:nvSpPr>
          <p:cNvPr id="3" name="Content Placeholder 2"/>
          <p:cNvSpPr>
            <a:spLocks noGrp="1"/>
          </p:cNvSpPr>
          <p:nvPr>
            <p:ph idx="1"/>
          </p:nvPr>
        </p:nvSpPr>
        <p:spPr/>
        <p:txBody>
          <a:bodyPr/>
          <a:lstStyle/>
          <a:p>
            <a:r>
              <a:rPr lang="en-US" dirty="0"/>
              <a:t>How does the departmental placement of a school certifying official influence their job satisfaction?</a:t>
            </a:r>
          </a:p>
          <a:p>
            <a:r>
              <a:rPr lang="en-US" dirty="0"/>
              <a:t>Departmental placement does influence job satisfaction, it does this through both aspects of boundary-spanning and mediation from knowledge acquisition</a:t>
            </a:r>
          </a:p>
        </p:txBody>
      </p:sp>
    </p:spTree>
    <p:extLst>
      <p:ext uri="{BB962C8B-B14F-4D97-AF65-F5344CB8AC3E}">
        <p14:creationId xmlns:p14="http://schemas.microsoft.com/office/powerpoint/2010/main" val="18950358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Answering RQ2</a:t>
            </a:r>
          </a:p>
        </p:txBody>
      </p:sp>
      <p:sp>
        <p:nvSpPr>
          <p:cNvPr id="3" name="Content Placeholder 2"/>
          <p:cNvSpPr>
            <a:spLocks noGrp="1"/>
          </p:cNvSpPr>
          <p:nvPr>
            <p:ph idx="1"/>
          </p:nvPr>
        </p:nvSpPr>
        <p:spPr/>
        <p:txBody>
          <a:bodyPr/>
          <a:lstStyle/>
          <a:p>
            <a:r>
              <a:rPr lang="en-US" dirty="0"/>
              <a:t>How does the departmental placement of a school certifying official influence their affective commitment?</a:t>
            </a:r>
          </a:p>
          <a:p>
            <a:r>
              <a:rPr lang="en-US" dirty="0"/>
              <a:t>There is a relationship in part, mostly driven by learning boundary spanning</a:t>
            </a:r>
          </a:p>
        </p:txBody>
      </p:sp>
    </p:spTree>
    <p:extLst>
      <p:ext uri="{BB962C8B-B14F-4D97-AF65-F5344CB8AC3E}">
        <p14:creationId xmlns:p14="http://schemas.microsoft.com/office/powerpoint/2010/main" val="39332227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pPr marL="365760" indent="-274320">
              <a:buFont typeface="Wingdings" panose="05000000000000000000" pitchFamily="2" charset="2"/>
              <a:buChar char="§"/>
            </a:pPr>
            <a:r>
              <a:rPr lang="en-US" dirty="0"/>
              <a:t>Boundary-spanning positions need to be further studied</a:t>
            </a:r>
          </a:p>
          <a:p>
            <a:pPr marL="365760" indent="-274320">
              <a:buFont typeface="Wingdings" panose="05000000000000000000" pitchFamily="2" charset="2"/>
              <a:buChar char="§"/>
            </a:pPr>
            <a:r>
              <a:rPr lang="en-US" dirty="0"/>
              <a:t>More research needs to focus on employees primarily, serving students secondarily</a:t>
            </a:r>
          </a:p>
          <a:p>
            <a:pPr marL="365760" indent="-274320">
              <a:buFont typeface="Wingdings" panose="05000000000000000000" pitchFamily="2" charset="2"/>
              <a:buChar char="§"/>
            </a:pPr>
            <a:r>
              <a:rPr lang="en-US" dirty="0"/>
              <a:t>Practitioners will hopefully understand their own position more</a:t>
            </a:r>
          </a:p>
        </p:txBody>
      </p:sp>
    </p:spTree>
    <p:extLst>
      <p:ext uri="{BB962C8B-B14F-4D97-AF65-F5344CB8AC3E}">
        <p14:creationId xmlns:p14="http://schemas.microsoft.com/office/powerpoint/2010/main" val="25249545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idx="1"/>
          </p:nvPr>
        </p:nvSpPr>
        <p:spPr/>
        <p:txBody>
          <a:bodyPr/>
          <a:lstStyle/>
          <a:p>
            <a:r>
              <a:rPr lang="en-US" dirty="0"/>
              <a:t>Is there a best department?</a:t>
            </a:r>
          </a:p>
          <a:p>
            <a:r>
              <a:rPr lang="en-US" dirty="0"/>
              <a:t>How does our own job satisfaction and affective commitment influence our students?</a:t>
            </a:r>
          </a:p>
        </p:txBody>
      </p:sp>
    </p:spTree>
    <p:extLst>
      <p:ext uri="{BB962C8B-B14F-4D97-AF65-F5344CB8AC3E}">
        <p14:creationId xmlns:p14="http://schemas.microsoft.com/office/powerpoint/2010/main" val="7150722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47300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 contact information</a:t>
            </a:r>
          </a:p>
        </p:txBody>
      </p:sp>
      <p:sp>
        <p:nvSpPr>
          <p:cNvPr id="3" name="Content Placeholder 2"/>
          <p:cNvSpPr>
            <a:spLocks noGrp="1"/>
          </p:cNvSpPr>
          <p:nvPr>
            <p:ph idx="1"/>
          </p:nvPr>
        </p:nvSpPr>
        <p:spPr/>
        <p:txBody>
          <a:bodyPr/>
          <a:lstStyle/>
          <a:p>
            <a:r>
              <a:rPr lang="en-US" dirty="0"/>
              <a:t>Meshell LaBaun, ABD</a:t>
            </a:r>
          </a:p>
          <a:p>
            <a:r>
              <a:rPr lang="en-US" dirty="0">
                <a:hlinkClick r:id="rId3"/>
              </a:rPr>
              <a:t>mlabaun@Sullivan.edu</a:t>
            </a:r>
            <a:endParaRPr lang="en-US" dirty="0"/>
          </a:p>
          <a:p>
            <a:r>
              <a:rPr lang="en-US" dirty="0"/>
              <a:t>502-515-2547</a:t>
            </a:r>
          </a:p>
        </p:txBody>
      </p:sp>
    </p:spTree>
    <p:extLst>
      <p:ext uri="{BB962C8B-B14F-4D97-AF65-F5344CB8AC3E}">
        <p14:creationId xmlns:p14="http://schemas.microsoft.com/office/powerpoint/2010/main" val="2981722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Questions</a:t>
            </a:r>
          </a:p>
        </p:txBody>
      </p:sp>
      <p:sp>
        <p:nvSpPr>
          <p:cNvPr id="3" name="Content Placeholder 2"/>
          <p:cNvSpPr>
            <a:spLocks noGrp="1"/>
          </p:cNvSpPr>
          <p:nvPr>
            <p:ph idx="1"/>
          </p:nvPr>
        </p:nvSpPr>
        <p:spPr/>
        <p:txBody>
          <a:bodyPr/>
          <a:lstStyle/>
          <a:p>
            <a:pPr marL="365760" indent="-274320">
              <a:buFont typeface="Wingdings" panose="05000000000000000000" pitchFamily="2" charset="2"/>
              <a:buChar char="§"/>
            </a:pPr>
            <a:r>
              <a:rPr lang="en-US" dirty="0"/>
              <a:t>How does the departmental placement of a School Certifying Official influence their job satisfaction?</a:t>
            </a:r>
          </a:p>
          <a:p>
            <a:pPr marL="365760" indent="-274320">
              <a:buFont typeface="Wingdings" panose="05000000000000000000" pitchFamily="2" charset="2"/>
              <a:buChar char="§"/>
            </a:pPr>
            <a:r>
              <a:rPr lang="en-US" dirty="0"/>
              <a:t>How does the departmental placement of a School Certifying Official influence their affective organizational commitment?</a:t>
            </a:r>
          </a:p>
        </p:txBody>
      </p:sp>
    </p:spTree>
    <p:extLst>
      <p:ext uri="{BB962C8B-B14F-4D97-AF65-F5344CB8AC3E}">
        <p14:creationId xmlns:p14="http://schemas.microsoft.com/office/powerpoint/2010/main" val="516461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Conceptual Model</a:t>
            </a:r>
          </a:p>
        </p:txBody>
      </p:sp>
      <p:pic>
        <p:nvPicPr>
          <p:cNvPr id="1027"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88519" y="1858618"/>
            <a:ext cx="9454825" cy="4259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1547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normAutofit/>
          </a:bodyPr>
          <a:lstStyle/>
          <a:p>
            <a:pPr marL="365760" indent="-274320">
              <a:buFont typeface="Wingdings" panose="05000000000000000000" pitchFamily="2" charset="2"/>
              <a:buChar char="§"/>
            </a:pPr>
            <a:r>
              <a:rPr lang="en-US" dirty="0"/>
              <a:t>An organization which requires innovation and improvement is considered ambidextrous, they look for growth between either path as they refine processes through either innovation or improvement</a:t>
            </a:r>
          </a:p>
          <a:p>
            <a:pPr marL="365760" indent="-274320">
              <a:buFont typeface="Wingdings" panose="05000000000000000000" pitchFamily="2" charset="2"/>
              <a:buChar char="§"/>
            </a:pPr>
            <a:r>
              <a:rPr lang="en-US" dirty="0"/>
              <a:t>A position of SCO has been found to be one in which organizations have developed innovative ideas on location and full job duties while leaving the individual to improve processes among changing legislative requirements</a:t>
            </a:r>
          </a:p>
          <a:p>
            <a:pPr marL="365760" indent="-274320">
              <a:buFont typeface="Wingdings" panose="05000000000000000000" pitchFamily="2" charset="2"/>
              <a:buChar char="§"/>
            </a:pPr>
            <a:r>
              <a:rPr lang="en-US" dirty="0"/>
              <a:t>SCO position has been found to be located within various departments across industries based upon what has been determined to be the best fit to student service, financial aspects, or course requirements while at the same time either data entry or holistically viewing the student</a:t>
            </a:r>
          </a:p>
          <a:p>
            <a:pPr marL="365760" indent="-274320">
              <a:buFont typeface="Wingdings" panose="05000000000000000000" pitchFamily="2" charset="2"/>
              <a:buChar char="§"/>
            </a:pPr>
            <a:endParaRPr lang="en-US" dirty="0"/>
          </a:p>
        </p:txBody>
      </p:sp>
    </p:spTree>
    <p:extLst>
      <p:ext uri="{BB962C8B-B14F-4D97-AF65-F5344CB8AC3E}">
        <p14:creationId xmlns:p14="http://schemas.microsoft.com/office/powerpoint/2010/main" val="1804190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lstStyle/>
          <a:p>
            <a:pPr marL="365760" indent="-274320">
              <a:buFont typeface="Wingdings" panose="05000000000000000000" pitchFamily="2" charset="2"/>
              <a:buChar char="§"/>
            </a:pPr>
            <a:r>
              <a:rPr lang="en-US" dirty="0"/>
              <a:t>IHLs fall into a wide variety of business models and organizational structures</a:t>
            </a:r>
          </a:p>
          <a:p>
            <a:pPr marL="365760" indent="-274320">
              <a:buFont typeface="Wingdings" panose="05000000000000000000" pitchFamily="2" charset="2"/>
              <a:buChar char="§"/>
            </a:pPr>
            <a:r>
              <a:rPr lang="en-US" dirty="0"/>
              <a:t>Dept. of VA regulations allows for SCO to be housed within any department: faculty, administration, admissions, financial aid, academics, bursar, student services, or military affairs. </a:t>
            </a:r>
          </a:p>
          <a:p>
            <a:pPr marL="365760" indent="-274320">
              <a:buFont typeface="Wingdings" panose="05000000000000000000" pitchFamily="2" charset="2"/>
              <a:buChar char="§"/>
            </a:pPr>
            <a:r>
              <a:rPr lang="en-US" dirty="0"/>
              <a:t>Daly &amp; Fox </a:t>
            </a:r>
            <a:r>
              <a:rPr lang="en-US" dirty="0" err="1"/>
              <a:t>Garrity</a:t>
            </a:r>
            <a:r>
              <a:rPr lang="en-US" dirty="0"/>
              <a:t> (2013) reviewed the various positions SCOs held at IHLs and recommended that students were best serviced by a mid-level employee in a department focused on military affairs </a:t>
            </a:r>
          </a:p>
          <a:p>
            <a:pPr marL="365760" indent="-274320">
              <a:buFont typeface="Wingdings" panose="05000000000000000000" pitchFamily="2" charset="2"/>
              <a:buChar char="§"/>
            </a:pPr>
            <a:r>
              <a:rPr lang="en-US" dirty="0"/>
              <a:t>The evolution of the GI Bill ® over the past 75 years has demonstrated that an SCO must be ambidextrous to ensure quality service to veterans as they innovate processes around a changing benefit</a:t>
            </a:r>
          </a:p>
          <a:p>
            <a:pPr marL="365760" indent="-274320">
              <a:buFont typeface="Wingdings" panose="05000000000000000000" pitchFamily="2" charset="2"/>
              <a:buChar char="§"/>
            </a:pPr>
            <a:endParaRPr lang="en-US" dirty="0"/>
          </a:p>
          <a:p>
            <a:pPr marL="365760" indent="-274320">
              <a:buFont typeface="Wingdings" panose="05000000000000000000" pitchFamily="2" charset="2"/>
              <a:buChar char="§"/>
            </a:pPr>
            <a:endParaRPr lang="en-US" dirty="0"/>
          </a:p>
          <a:p>
            <a:endParaRPr lang="en-US" dirty="0"/>
          </a:p>
        </p:txBody>
      </p:sp>
    </p:spTree>
    <p:extLst>
      <p:ext uri="{BB962C8B-B14F-4D97-AF65-F5344CB8AC3E}">
        <p14:creationId xmlns:p14="http://schemas.microsoft.com/office/powerpoint/2010/main" val="3511500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lstStyle/>
          <a:p>
            <a:pPr marL="365760" indent="-274320">
              <a:buFont typeface="Wingdings" panose="05000000000000000000" pitchFamily="2" charset="2"/>
              <a:buChar char="§"/>
            </a:pPr>
            <a:r>
              <a:rPr lang="en-US" dirty="0"/>
              <a:t>Learning Boundary-Spanning – involves innovating based upon learning new information from outside of the department</a:t>
            </a:r>
          </a:p>
          <a:p>
            <a:pPr marL="365760" indent="-274320">
              <a:buFont typeface="Wingdings" panose="05000000000000000000" pitchFamily="2" charset="2"/>
              <a:buChar char="§"/>
            </a:pPr>
            <a:r>
              <a:rPr lang="en-US" dirty="0"/>
              <a:t>Transactional Boundary-Spanning – involves improving current practices to improve efficiency and/or service</a:t>
            </a:r>
          </a:p>
          <a:p>
            <a:pPr marL="365760" indent="-274320">
              <a:buFont typeface="Wingdings" panose="05000000000000000000" pitchFamily="2" charset="2"/>
              <a:buChar char="§"/>
            </a:pPr>
            <a:r>
              <a:rPr lang="en-US" dirty="0"/>
              <a:t>Boundary Spanning assists with job satisfaction as it increases the need to coordinate and can be viewed as a vital task</a:t>
            </a:r>
          </a:p>
          <a:p>
            <a:pPr marL="365760" indent="-274320">
              <a:buFont typeface="Wingdings" panose="05000000000000000000" pitchFamily="2" charset="2"/>
              <a:buChar char="§"/>
            </a:pPr>
            <a:r>
              <a:rPr lang="en-US" dirty="0"/>
              <a:t>SCOs may feel commitment toward the organization or toward students</a:t>
            </a:r>
          </a:p>
          <a:p>
            <a:pPr marL="365760" indent="-274320">
              <a:buFont typeface="Wingdings" panose="05000000000000000000" pitchFamily="2" charset="2"/>
              <a:buChar char="§"/>
            </a:pPr>
            <a:r>
              <a:rPr lang="en-US" dirty="0"/>
              <a:t>Focus on affective commitment, this is connected with gaining knowledge and role responsibilities</a:t>
            </a:r>
          </a:p>
          <a:p>
            <a:pPr marL="365760" indent="-274320">
              <a:buFont typeface="Wingdings" panose="05000000000000000000" pitchFamily="2" charset="2"/>
              <a:buChar char="§"/>
            </a:pPr>
            <a:endParaRPr lang="en-US" dirty="0"/>
          </a:p>
          <a:p>
            <a:pPr marL="365760" indent="-274320">
              <a:buFont typeface="Wingdings" panose="05000000000000000000" pitchFamily="2" charset="2"/>
              <a:buChar char="§"/>
            </a:pPr>
            <a:endParaRPr lang="en-US" dirty="0"/>
          </a:p>
        </p:txBody>
      </p:sp>
    </p:spTree>
    <p:extLst>
      <p:ext uri="{BB962C8B-B14F-4D97-AF65-F5344CB8AC3E}">
        <p14:creationId xmlns:p14="http://schemas.microsoft.com/office/powerpoint/2010/main" val="2077791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lstStyle/>
          <a:p>
            <a:pPr marL="365760" indent="-274320">
              <a:buFont typeface="Wingdings" panose="05000000000000000000" pitchFamily="2" charset="2"/>
              <a:buChar char="§"/>
            </a:pPr>
            <a:r>
              <a:rPr lang="en-US" dirty="0"/>
              <a:t>Employees vary in how and if they chose to search out and find information</a:t>
            </a:r>
          </a:p>
          <a:p>
            <a:pPr marL="365760" indent="-274320">
              <a:buFont typeface="Wingdings" panose="05000000000000000000" pitchFamily="2" charset="2"/>
              <a:buChar char="§"/>
            </a:pPr>
            <a:r>
              <a:rPr lang="en-US" dirty="0"/>
              <a:t>Must understand how each employee varies in their role, and how it impacts the overall organizational information flow</a:t>
            </a:r>
          </a:p>
          <a:p>
            <a:pPr marL="365760" indent="-274320">
              <a:buFont typeface="Wingdings" panose="05000000000000000000" pitchFamily="2" charset="2"/>
              <a:buChar char="§"/>
            </a:pPr>
            <a:r>
              <a:rPr lang="en-US" dirty="0"/>
              <a:t>Achievement motivation: need for achievement, need for power, relationships</a:t>
            </a:r>
          </a:p>
          <a:p>
            <a:pPr marL="365760" indent="-274320">
              <a:buFont typeface="Wingdings" panose="05000000000000000000" pitchFamily="2" charset="2"/>
              <a:buChar char="§"/>
            </a:pPr>
            <a:r>
              <a:rPr lang="en-US" dirty="0"/>
              <a:t>Learning goal orientation: personal drive</a:t>
            </a:r>
          </a:p>
          <a:p>
            <a:pPr marL="365760" indent="-274320">
              <a:buFont typeface="Wingdings" panose="05000000000000000000" pitchFamily="2" charset="2"/>
              <a:buChar char="§"/>
            </a:pPr>
            <a:endParaRPr lang="en-US" dirty="0"/>
          </a:p>
        </p:txBody>
      </p:sp>
    </p:spTree>
    <p:extLst>
      <p:ext uri="{BB962C8B-B14F-4D97-AF65-F5344CB8AC3E}">
        <p14:creationId xmlns:p14="http://schemas.microsoft.com/office/powerpoint/2010/main" val="59435801"/>
      </p:ext>
    </p:extLst>
  </p:cSld>
  <p:clrMapOvr>
    <a:masterClrMapping/>
  </p:clrMapOvr>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TM16401371[[fn=Atlas]]</Template>
  <TotalTime>1340</TotalTime>
  <Words>1585</Words>
  <Application>Microsoft Office PowerPoint</Application>
  <PresentationFormat>Widescreen</PresentationFormat>
  <Paragraphs>196</Paragraphs>
  <Slides>35</Slides>
  <Notes>35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Calibri</vt:lpstr>
      <vt:lpstr>Calibri Light</vt:lpstr>
      <vt:lpstr>Cambria Math</vt:lpstr>
      <vt:lpstr>Courier New</vt:lpstr>
      <vt:lpstr>Wingdings</vt:lpstr>
      <vt:lpstr>Retrospect</vt:lpstr>
      <vt:lpstr>Placement of a School Certifying Official and its Impact on Employee Satisfaction and Commitment</vt:lpstr>
      <vt:lpstr>Who am I?</vt:lpstr>
      <vt:lpstr>Why?</vt:lpstr>
      <vt:lpstr>Research Questions</vt:lpstr>
      <vt:lpstr>Conceptual Model</vt:lpstr>
      <vt:lpstr>Background</vt:lpstr>
      <vt:lpstr>Background</vt:lpstr>
      <vt:lpstr>Background</vt:lpstr>
      <vt:lpstr>Background</vt:lpstr>
      <vt:lpstr>Research Design</vt:lpstr>
      <vt:lpstr>Survey Instrument</vt:lpstr>
      <vt:lpstr>Variables</vt:lpstr>
      <vt:lpstr>Population</vt:lpstr>
      <vt:lpstr>Sample Size</vt:lpstr>
      <vt:lpstr>Data Analysis</vt:lpstr>
      <vt:lpstr>Correlations</vt:lpstr>
      <vt:lpstr>Cronbach’s Alpha</vt:lpstr>
      <vt:lpstr>Confirmatory Factor Analysis</vt:lpstr>
      <vt:lpstr>Hypothesis Testing H1, H1A, H1B</vt:lpstr>
      <vt:lpstr>Hypothesis Testing H2</vt:lpstr>
      <vt:lpstr>Hypothesis Testing H2A </vt:lpstr>
      <vt:lpstr>Hypothesis Testing H2B </vt:lpstr>
      <vt:lpstr>Hypothesis Testing H2C</vt:lpstr>
      <vt:lpstr>Hypothesis Testing H3</vt:lpstr>
      <vt:lpstr>Hypothesis H3A</vt:lpstr>
      <vt:lpstr>Hypothesis H3B</vt:lpstr>
      <vt:lpstr>Hypothesis H3C</vt:lpstr>
      <vt:lpstr>Hypothesis Testing H4</vt:lpstr>
      <vt:lpstr>Findings</vt:lpstr>
      <vt:lpstr>Answering RQ1</vt:lpstr>
      <vt:lpstr>Answering RQ2</vt:lpstr>
      <vt:lpstr>Conclusion</vt:lpstr>
      <vt:lpstr>Discussion</vt:lpstr>
      <vt:lpstr>Questions?</vt:lpstr>
      <vt:lpstr>My 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Ambidextrous Perspective of Boundary Spanning Positions: Does Placement of School Certifying Official Impact Job Satisfaction or Organizational Commitment</dc:title>
  <dc:creator>Meshell LaBaun</dc:creator>
  <cp:lastModifiedBy>James Stoddard</cp:lastModifiedBy>
  <cp:revision>61</cp:revision>
  <cp:lastPrinted>2022-02-22T12:26:12Z</cp:lastPrinted>
  <dcterms:created xsi:type="dcterms:W3CDTF">2021-02-01T21:53:09Z</dcterms:created>
  <dcterms:modified xsi:type="dcterms:W3CDTF">2022-02-23T16:47:39Z</dcterms:modified>
</cp:coreProperties>
</file>