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5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8A39"/>
    <a:srgbClr val="3F110F"/>
    <a:srgbClr val="574A9A"/>
    <a:srgbClr val="114863"/>
    <a:srgbClr val="7BBE31"/>
    <a:srgbClr val="8AC542"/>
    <a:srgbClr val="515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776" autoAdjust="0"/>
  </p:normalViewPr>
  <p:slideViewPr>
    <p:cSldViewPr snapToGrid="0" snapToObjects="1">
      <p:cViewPr varScale="1">
        <p:scale>
          <a:sx n="81" d="100"/>
          <a:sy n="81" d="100"/>
        </p:scale>
        <p:origin x="3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87BC-B80E-4BD5-890E-0B42BB367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98CFE-BDC5-41D5-9C5E-91EAE0DEFB80}" type="datetimeFigureOut">
              <a:rPr lang="en-US" smtClean="0"/>
              <a:pPr/>
              <a:t>2/10/2020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8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F7D5F-B8EE-4718-B75B-2278EDF5D69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3EFC-2AA6-4B63-A481-AEDF6A88FC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9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83EFC-2AA6-4B63-A481-AEDF6A88FC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3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1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71" y="1068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6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16" y="6149207"/>
            <a:ext cx="2060058" cy="5734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71" y="13221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349293" y="6282042"/>
            <a:ext cx="172946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@NASPAtweets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856522" y="6266508"/>
            <a:ext cx="172946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#SMCS20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19556" y="6282042"/>
            <a:ext cx="372569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719556" y="6564760"/>
            <a:ext cx="372569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rgbClr val="738A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028700"/>
            <a:ext cx="9144000" cy="139700"/>
          </a:xfrm>
          <a:prstGeom prst="rect">
            <a:avLst/>
          </a:prstGeom>
          <a:solidFill>
            <a:srgbClr val="3F11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9" y="5860269"/>
            <a:ext cx="1364971" cy="8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cox@intelecom.org" TargetMode="External"/><Relationship Id="rId2" Type="http://schemas.openxmlformats.org/officeDocument/2006/relationships/hyperlink" Target="http://www.myvrc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cundiff@intelecom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ntelecom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yvrc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00" y="5602013"/>
            <a:ext cx="9139450" cy="125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025" y="6113641"/>
            <a:ext cx="8229600" cy="53390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February 4, 2020 | Seattle, WA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0947" y="5012956"/>
            <a:ext cx="8545278" cy="110068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2400" i="1" dirty="0" smtClean="0"/>
              <a:t>Cameron Cox, </a:t>
            </a:r>
            <a:r>
              <a:rPr lang="en-US" sz="2400" i="1" dirty="0" err="1" smtClean="0"/>
              <a:t>Intelecom</a:t>
            </a:r>
            <a:r>
              <a:rPr lang="en-US" sz="2400" i="1" dirty="0" smtClean="0"/>
              <a:t> Learning</a:t>
            </a:r>
            <a:br>
              <a:rPr lang="en-US" sz="2400" i="1" dirty="0" smtClean="0"/>
            </a:br>
            <a:r>
              <a:rPr lang="en-US" sz="2000" i="1" dirty="0" err="1" smtClean="0"/>
              <a:t>myVRC</a:t>
            </a:r>
            <a:r>
              <a:rPr lang="en-US" sz="2000" i="1" dirty="0" smtClean="0"/>
              <a:t>: A Customizable Smartphone App for Your Student Veterans</a:t>
            </a:r>
          </a:p>
          <a:p>
            <a:endParaRPr lang="en-US" sz="28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314824"/>
            <a:ext cx="5520266" cy="348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Key Feature: </a:t>
            </a:r>
            <a:r>
              <a:rPr lang="en-US" sz="3200" dirty="0" err="1" smtClean="0"/>
              <a:t>myCampus</a:t>
            </a:r>
            <a:r>
              <a:rPr lang="en-US" sz="3200" dirty="0" smtClean="0"/>
              <a:t> Resources</a:t>
            </a:r>
            <a:endParaRPr lang="en-US" sz="3200" dirty="0" smtClean="0">
              <a:solidFill>
                <a:srgbClr val="7B9899"/>
              </a:solidFill>
            </a:endParaRPr>
          </a:p>
        </p:txBody>
      </p:sp>
      <p:pic>
        <p:nvPicPr>
          <p:cNvPr id="5" name="Picture 2" descr="myCampus Resources screen from myVRC smartphone app with listing of sample campus resource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81278" y="1676401"/>
            <a:ext cx="2157423" cy="424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3880" y="1866378"/>
            <a:ext cx="4872624" cy="3797474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Links to Campus Resources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Both On and Off Campus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Resource Name, Description, Link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Up to 12 Each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Easily Add, Edit, Delete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Clr>
                <a:srgbClr val="738A39"/>
              </a:buClr>
              <a:buNone/>
            </a:pPr>
            <a:r>
              <a:rPr lang="en-US" sz="2400" dirty="0" smtClean="0"/>
              <a:t>Examples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Student Center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Financial Aid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Area Goodwill, VFW, Food Pantry</a:t>
            </a:r>
          </a:p>
          <a:p>
            <a:pPr marL="273050" indent="-273050" eaLnBrk="1" hangingPunct="1">
              <a:buClr>
                <a:srgbClr val="2F7EBE"/>
              </a:buClr>
              <a:buFont typeface="Wingdings 3" pitchFamily="18" charset="2"/>
              <a:buNone/>
            </a:pPr>
            <a:endParaRPr lang="en-US" sz="1600" dirty="0" smtClean="0"/>
          </a:p>
          <a:p>
            <a:pPr marL="273050" indent="-273050" eaLnBrk="1" hangingPunct="1">
              <a:buClr>
                <a:srgbClr val="2F7EBE"/>
              </a:buClr>
              <a:buFont typeface="Arial" charset="0"/>
              <a:buChar char="•"/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Key Feature: myWellness</a:t>
            </a:r>
            <a:endParaRPr lang="en-US" sz="3200" dirty="0" smtClean="0">
              <a:solidFill>
                <a:srgbClr val="7B9899"/>
              </a:solidFill>
            </a:endParaRPr>
          </a:p>
        </p:txBody>
      </p:sp>
      <p:pic>
        <p:nvPicPr>
          <p:cNvPr id="5" name="Picture 2" descr="myWellness screen from myVRC smartphone app featuring listing of wellness resource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08511" y="1793418"/>
            <a:ext cx="2028526" cy="399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8223" y="2141951"/>
            <a:ext cx="5022939" cy="3843294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Links to Wellness Resources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Both Crisis and Wellness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Resource Name, Description, Link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Up to 12 Each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Easily Add, Edit, Delete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endParaRPr lang="en-US" sz="2200" dirty="0" smtClean="0"/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None/>
            </a:pPr>
            <a:r>
              <a:rPr lang="en-US" sz="2200" dirty="0" smtClean="0"/>
              <a:t>Examples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800 Press 1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Outside the Wire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PTSD Coach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Campus Site Administrator Portal</a:t>
            </a:r>
            <a:endParaRPr lang="en-US" sz="3200" dirty="0" smtClean="0">
              <a:solidFill>
                <a:srgbClr val="7B9899"/>
              </a:solidFill>
            </a:endParaRPr>
          </a:p>
        </p:txBody>
      </p:sp>
      <p:pic>
        <p:nvPicPr>
          <p:cNvPr id="5" name="Picture 2" descr="Campus administrator database with myVRC smartphone app features and data entry fields listed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4214" y="2160741"/>
            <a:ext cx="4427949" cy="2474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60741"/>
            <a:ext cx="4327742" cy="3006247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charset="0"/>
              <a:buChar char="•"/>
            </a:pPr>
            <a:r>
              <a:rPr lang="en-US" sz="2200" dirty="0" smtClean="0"/>
              <a:t> 24/7 Database Access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charset="0"/>
              <a:buChar char="•"/>
            </a:pPr>
            <a:r>
              <a:rPr lang="en-US" sz="2200" dirty="0" smtClean="0"/>
              <a:t> Password Protected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charset="0"/>
              <a:buChar char="•"/>
            </a:pPr>
            <a:r>
              <a:rPr lang="en-US" sz="2200" dirty="0" smtClean="0"/>
              <a:t> Add, Edit, Delete Links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charset="0"/>
              <a:buChar char="•"/>
            </a:pPr>
            <a:r>
              <a:rPr lang="en-US" sz="2200" dirty="0" smtClean="0"/>
              <a:t> Add Campus Map, Logo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charset="0"/>
              <a:buChar char="•"/>
            </a:pPr>
            <a:r>
              <a:rPr lang="en-US" sz="2200" dirty="0" smtClean="0"/>
              <a:t> Add, Edit, Delete Resources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charset="0"/>
              <a:buChar char="•"/>
            </a:pPr>
            <a:r>
              <a:rPr lang="en-US" sz="2200" dirty="0" smtClean="0"/>
              <a:t> User Management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charset="0"/>
              <a:buChar char="•"/>
            </a:pPr>
            <a:endParaRPr lang="en-US" sz="2200" dirty="0" smtClean="0"/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None/>
            </a:pPr>
            <a:r>
              <a:rPr lang="en-US" sz="2200" dirty="0" smtClean="0"/>
              <a:t>Proposed</a:t>
            </a:r>
          </a:p>
          <a:p>
            <a:pPr marL="0" indent="0">
              <a:spcBef>
                <a:spcPts val="0"/>
              </a:spcBef>
              <a:buClr>
                <a:srgbClr val="738A39"/>
              </a:buClr>
            </a:pPr>
            <a:r>
              <a:rPr lang="en-US" sz="2200" dirty="0" smtClean="0"/>
              <a:t> Discussion Forum</a:t>
            </a:r>
          </a:p>
          <a:p>
            <a:pPr marL="0" indent="0">
              <a:spcBef>
                <a:spcPts val="0"/>
              </a:spcBef>
              <a:buClr>
                <a:srgbClr val="738A39"/>
              </a:buClr>
            </a:pPr>
            <a:r>
              <a:rPr lang="en-US" sz="2200" dirty="0" smtClean="0"/>
              <a:t> Campus Usage Metrics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WCAG and FERPA Compliance</a:t>
            </a:r>
            <a:endParaRPr lang="en-US" sz="3200" dirty="0"/>
          </a:p>
        </p:txBody>
      </p:sp>
      <p:pic>
        <p:nvPicPr>
          <p:cNvPr id="5" name="Picture 2" descr="The Paciello Group company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3467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KeepSafe company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00400"/>
            <a:ext cx="4724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800600" y="2362200"/>
            <a:ext cx="3733800" cy="838200"/>
          </a:xfrm>
        </p:spPr>
        <p:txBody>
          <a:bodyPr>
            <a:norm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200" dirty="0" smtClean="0"/>
              <a:t>WCAG Level A, AA Compliance Audit</a:t>
            </a:r>
            <a:endParaRPr lang="en-US" sz="1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1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1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1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14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475962" y="4038600"/>
            <a:ext cx="2667000" cy="533400"/>
          </a:xfrm>
          <a:prstGeom prst="rect">
            <a:avLst/>
          </a:prstGeom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2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1400" b="1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14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76800" y="3733800"/>
            <a:ext cx="3733800" cy="118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Manual,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Technical Assessments for PII and Data Protection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How to Participate</a:t>
            </a:r>
            <a:endParaRPr lang="en-US" sz="3200" dirty="0" smtClean="0">
              <a:solidFill>
                <a:srgbClr val="7B989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511436" cy="43100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38A39"/>
              </a:buClr>
              <a:buNone/>
              <a:defRPr/>
            </a:pPr>
            <a:r>
              <a:rPr lang="en-US" sz="2200" dirty="0" smtClean="0"/>
              <a:t>Available by Subscription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 Annual Subscription (Renewable)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 Pricing Based on Campus ‘Certified Student Veteran’ Population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 Multi-Year Subscriptions Available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 Multi-Site (District, Consortium) Discounts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 Includes New Features, Support and Maintenance</a:t>
            </a:r>
            <a:br>
              <a:rPr lang="en-US" sz="2200" dirty="0" smtClean="0"/>
            </a:br>
            <a:endParaRPr lang="en-US" sz="22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38A39"/>
              </a:buClr>
              <a:buNone/>
              <a:defRPr/>
            </a:pPr>
            <a:r>
              <a:rPr lang="en-US" sz="2200" dirty="0" smtClean="0"/>
              <a:t>Demo Version</a:t>
            </a:r>
          </a:p>
          <a:p>
            <a:pPr marL="0" indent="0">
              <a:spcBef>
                <a:spcPts val="0"/>
              </a:spcBef>
              <a:buClr>
                <a:srgbClr val="738A39"/>
              </a:buClr>
              <a:defRPr/>
            </a:pPr>
            <a:r>
              <a:rPr lang="en-US" sz="2200" dirty="0" smtClean="0"/>
              <a:t> Download ‘</a:t>
            </a:r>
            <a:r>
              <a:rPr lang="en-US" sz="2200" dirty="0" err="1" smtClean="0"/>
              <a:t>myVRC</a:t>
            </a:r>
            <a:r>
              <a:rPr lang="en-US" sz="2200" dirty="0" smtClean="0"/>
              <a:t>’ from Apple Store or Google Play</a:t>
            </a:r>
          </a:p>
          <a:p>
            <a:pPr marL="0" indent="0">
              <a:spcBef>
                <a:spcPts val="0"/>
              </a:spcBef>
              <a:buClr>
                <a:srgbClr val="738A39"/>
              </a:buClr>
              <a:defRPr/>
            </a:pPr>
            <a:r>
              <a:rPr lang="en-US" sz="2200" dirty="0" smtClean="0"/>
              <a:t> User: joe.student@mycollege.edu, jane.student@mycollege.edu</a:t>
            </a:r>
          </a:p>
          <a:p>
            <a:pPr marL="0" indent="0">
              <a:spcBef>
                <a:spcPts val="0"/>
              </a:spcBef>
              <a:buClr>
                <a:srgbClr val="738A39"/>
              </a:buClr>
              <a:defRPr/>
            </a:pPr>
            <a:r>
              <a:rPr lang="en-US" sz="2200" dirty="0" smtClean="0"/>
              <a:t> Password: Asdf@123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738A39"/>
              </a:buClr>
              <a:buFont typeface="Arial" pitchFamily="34" charset="0"/>
              <a:buChar char="•"/>
              <a:defRPr/>
            </a:pPr>
            <a:endParaRPr lang="en-US" sz="2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rgbClr val="2F7EBE"/>
              </a:buClr>
              <a:buNone/>
              <a:defRPr/>
            </a:pPr>
            <a:endParaRPr lang="en-US" sz="1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Thank You!</a:t>
            </a:r>
            <a:endParaRPr lang="en-US" sz="3200" dirty="0" smtClean="0">
              <a:solidFill>
                <a:srgbClr val="7B9899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310062"/>
          </a:xfrm>
        </p:spPr>
        <p:txBody>
          <a:bodyPr>
            <a:normAutofit/>
          </a:bodyPr>
          <a:lstStyle/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r>
              <a:rPr lang="en-US" sz="2200" dirty="0" smtClean="0"/>
              <a:t>For More Information or to </a:t>
            </a:r>
          </a:p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r>
              <a:rPr lang="en-US" sz="2200" dirty="0" smtClean="0"/>
              <a:t>Request an Online Demonstration for Your Campus</a:t>
            </a:r>
          </a:p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endParaRPr lang="en-US" sz="2200" dirty="0" smtClean="0"/>
          </a:p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r>
              <a:rPr lang="en-US" sz="2200" dirty="0" smtClean="0">
                <a:hlinkClick r:id="rId2"/>
              </a:rPr>
              <a:t>www.myvrc.net</a:t>
            </a:r>
            <a:endParaRPr lang="en-US" sz="2200" dirty="0" smtClean="0"/>
          </a:p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endParaRPr lang="en-US" sz="2200" dirty="0" smtClean="0"/>
          </a:p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endParaRPr lang="en-US" sz="2200" dirty="0" smtClean="0"/>
          </a:p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r>
              <a:rPr lang="en-US" sz="2200" dirty="0" smtClean="0"/>
              <a:t>Cameron Cox					Meg </a:t>
            </a:r>
            <a:r>
              <a:rPr lang="en-US" sz="2200" dirty="0" err="1" smtClean="0"/>
              <a:t>Cundiff</a:t>
            </a:r>
            <a:endParaRPr lang="en-US" sz="2200" dirty="0" smtClean="0"/>
          </a:p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r>
              <a:rPr lang="en-US" sz="2200" dirty="0" smtClean="0"/>
              <a:t>			</a:t>
            </a:r>
            <a:r>
              <a:rPr lang="en-US" sz="2200" dirty="0" smtClean="0">
                <a:hlinkClick r:id="rId3"/>
              </a:rPr>
              <a:t>ccox@intelecom.org</a:t>
            </a:r>
            <a:r>
              <a:rPr lang="en-US" sz="2200" dirty="0" smtClean="0"/>
              <a:t>			</a:t>
            </a:r>
            <a:r>
              <a:rPr lang="en-US" sz="2200" dirty="0" smtClean="0">
                <a:hlinkClick r:id="rId4"/>
              </a:rPr>
              <a:t>mcundiff@intelecom.org</a:t>
            </a:r>
            <a:endParaRPr lang="en-US" sz="2200" dirty="0" smtClean="0"/>
          </a:p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r>
              <a:rPr lang="en-US" sz="2200" dirty="0" smtClean="0"/>
              <a:t>323.647.3606					323.647.3605</a:t>
            </a:r>
          </a:p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endParaRPr lang="en-US" sz="2200" dirty="0" smtClean="0"/>
          </a:p>
          <a:p>
            <a:pPr marL="273050" indent="-273050" eaLnBrk="1" hangingPunct="1">
              <a:buClr>
                <a:srgbClr val="2F7EBE"/>
              </a:buClr>
              <a:buFont typeface="Wingdings 2" pitchFamily="18" charset="2"/>
              <a:buChar char=""/>
            </a:pPr>
            <a:endParaRPr lang="en-US" sz="1600" dirty="0" smtClean="0"/>
          </a:p>
          <a:p>
            <a:pPr marL="273050" indent="-273050" eaLnBrk="1" hangingPunct="1">
              <a:buFont typeface="Wingdings 2" pitchFamily="18" charset="2"/>
              <a:buNone/>
            </a:pPr>
            <a:endParaRPr lang="en-US" sz="2400" dirty="0" smtClean="0"/>
          </a:p>
          <a:p>
            <a:pPr marL="273050" indent="-273050" algn="ctr"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75364"/>
            <a:ext cx="8229600" cy="7744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j-ea"/>
                <a:cs typeface="Open Sans"/>
              </a:rPr>
              <a:t>About 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j-ea"/>
              <a:cs typeface="Open Sans"/>
            </a:endParaRPr>
          </a:p>
        </p:txBody>
      </p:sp>
      <p:pic>
        <p:nvPicPr>
          <p:cNvPr id="4" name="Picture 2" descr="Intelecom Learning company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627" y="2702298"/>
            <a:ext cx="3970315" cy="1184094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4384109" y="2104373"/>
            <a:ext cx="4609579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>
              <a:latin typeface="+mn-lt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200" dirty="0">
                <a:latin typeface="Open Sans"/>
              </a:rPr>
              <a:t> Joint Powers Authority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200" dirty="0">
                <a:latin typeface="Open Sans"/>
              </a:rPr>
              <a:t> 501(c)3 Non-Profit Corporation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200" dirty="0">
                <a:latin typeface="Open Sans"/>
              </a:rPr>
              <a:t> </a:t>
            </a:r>
            <a:r>
              <a:rPr lang="en-US" sz="2200" dirty="0" smtClean="0">
                <a:latin typeface="Open Sans"/>
              </a:rPr>
              <a:t>Community College Consortium</a:t>
            </a:r>
            <a:endParaRPr lang="en-US" sz="2200" dirty="0">
              <a:latin typeface="Open Sans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200" dirty="0">
                <a:latin typeface="Open Sans"/>
              </a:rPr>
              <a:t> Content Development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200" dirty="0">
                <a:latin typeface="Open Sans"/>
              </a:rPr>
              <a:t> Educational Technology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200" dirty="0">
                <a:latin typeface="Open Sans"/>
              </a:rPr>
              <a:t> Established 1970</a:t>
            </a:r>
          </a:p>
          <a:p>
            <a:pPr>
              <a:buClr>
                <a:srgbClr val="2F7EBE"/>
              </a:buClr>
              <a:defRPr/>
            </a:pPr>
            <a:endParaRPr lang="en-US" sz="17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622" y="162838"/>
            <a:ext cx="8229600" cy="9331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Project Background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944" y="2016690"/>
            <a:ext cx="4321478" cy="3081403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 3" pitchFamily="18" charset="2"/>
              <a:buNone/>
            </a:pPr>
            <a:r>
              <a:rPr lang="en-US" sz="2400" b="1" dirty="0" smtClean="0"/>
              <a:t>Project Timeline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 3" pitchFamily="18" charset="2"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 3" pitchFamily="18" charset="2"/>
              <a:buNone/>
            </a:pPr>
            <a:r>
              <a:rPr lang="en-US" sz="2400" dirty="0" smtClean="0"/>
              <a:t>Board Directive (2015)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 3" pitchFamily="18" charset="2"/>
              <a:buNone/>
            </a:pPr>
            <a:r>
              <a:rPr lang="en-US" sz="2400" dirty="0" smtClean="0"/>
              <a:t>Needs Assessment (2016)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 3" pitchFamily="18" charset="2"/>
              <a:buNone/>
            </a:pPr>
            <a:r>
              <a:rPr lang="en-US" sz="2400" dirty="0" smtClean="0"/>
              <a:t>App Developer Selected (2017)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 3" pitchFamily="18" charset="2"/>
              <a:buNone/>
            </a:pPr>
            <a:r>
              <a:rPr lang="en-US" sz="2400" dirty="0" smtClean="0"/>
              <a:t>Development Begins (2018)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 3" pitchFamily="18" charset="2"/>
              <a:buNone/>
            </a:pPr>
            <a:r>
              <a:rPr lang="en-US" sz="2400" dirty="0" smtClean="0"/>
              <a:t>Soft Launch (2019)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 3" pitchFamily="18" charset="2"/>
              <a:buNone/>
            </a:pPr>
            <a:r>
              <a:rPr lang="en-US" sz="2400" dirty="0" smtClean="0"/>
              <a:t>Product Launch (2020)</a:t>
            </a:r>
          </a:p>
          <a:p>
            <a:pPr eaLnBrk="1" hangingPunct="1">
              <a:buFont typeface="Wingdings 3" pitchFamily="18" charset="2"/>
              <a:buNone/>
            </a:pPr>
            <a:endParaRPr lang="en-US" sz="1600" dirty="0" smtClean="0"/>
          </a:p>
          <a:p>
            <a:pPr eaLnBrk="1" hangingPunct="1">
              <a:buFont typeface="Wingdings 3" pitchFamily="18" charset="2"/>
              <a:buNone/>
            </a:pPr>
            <a:endParaRPr lang="en-US" sz="1600" dirty="0" smtClean="0"/>
          </a:p>
          <a:p>
            <a:pPr eaLnBrk="1" hangingPunct="1">
              <a:buFont typeface="Wingdings 3" pitchFamily="18" charset="2"/>
              <a:buNone/>
            </a:pPr>
            <a:endParaRPr lang="en-US" sz="1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1400" dirty="0" smtClean="0"/>
          </a:p>
          <a:p>
            <a:pPr eaLnBrk="1" hangingPunct="1">
              <a:buFont typeface="Wingdings 3" pitchFamily="18" charset="2"/>
              <a:buNone/>
            </a:pPr>
            <a:endParaRPr lang="en-US" sz="14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747364" y="2016690"/>
            <a:ext cx="4015636" cy="3081403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200" b="1" dirty="0" smtClean="0">
                <a:latin typeface="Open Sans"/>
              </a:rPr>
              <a:t>Advisory Group</a:t>
            </a:r>
            <a:br>
              <a:rPr lang="en-US" sz="2200" b="1" dirty="0" smtClean="0">
                <a:latin typeface="Open Sans"/>
              </a:rPr>
            </a:br>
            <a:endParaRPr lang="en-US" sz="2200" b="1" dirty="0" smtClean="0">
              <a:latin typeface="Open Sans"/>
            </a:endParaRPr>
          </a:p>
          <a:p>
            <a:pPr fontAlgn="auto"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200" dirty="0" smtClean="0">
                <a:latin typeface="Open Sans"/>
              </a:rPr>
              <a:t>VRC Directors</a:t>
            </a:r>
          </a:p>
          <a:p>
            <a:pPr fontAlgn="auto"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200" dirty="0" smtClean="0">
                <a:latin typeface="Open Sans"/>
              </a:rPr>
              <a:t>Counselors</a:t>
            </a:r>
          </a:p>
          <a:p>
            <a:pPr fontAlgn="auto"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200" dirty="0" smtClean="0">
                <a:latin typeface="Open Sans"/>
              </a:rPr>
              <a:t>Certifying Officials</a:t>
            </a:r>
          </a:p>
          <a:p>
            <a:pPr fontAlgn="auto"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200" dirty="0" smtClean="0">
                <a:latin typeface="Open Sans"/>
              </a:rPr>
              <a:t>Student Services</a:t>
            </a:r>
          </a:p>
          <a:p>
            <a:pPr fontAlgn="auto"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200" dirty="0" smtClean="0">
                <a:latin typeface="Open Sans"/>
              </a:rPr>
              <a:t>DSPS</a:t>
            </a:r>
          </a:p>
          <a:p>
            <a:pPr fontAlgn="auto"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200" dirty="0" smtClean="0">
                <a:latin typeface="Open Sans"/>
              </a:rPr>
              <a:t>Student Veterans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200" dirty="0">
              <a:latin typeface="Open San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1600" dirty="0"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0312"/>
            <a:ext cx="8229600" cy="77441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myVRC: Customizable Smartphone App</a:t>
            </a:r>
          </a:p>
        </p:txBody>
      </p:sp>
      <p:pic>
        <p:nvPicPr>
          <p:cNvPr id="5" name="Picture 4" descr="Home screen of myVRC smartphone app with college logo and app features listed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7625" y="1361162"/>
            <a:ext cx="2289175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5302" y="1361162"/>
            <a:ext cx="8229600" cy="4310062"/>
          </a:xfrm>
        </p:spPr>
        <p:txBody>
          <a:bodyPr>
            <a:normAutofit fontScale="92500" lnSpcReduction="20000"/>
          </a:bodyPr>
          <a:lstStyle/>
          <a:p>
            <a:pPr marL="273050" indent="-273050" algn="ctr">
              <a:buClr>
                <a:srgbClr val="738A39"/>
              </a:buClr>
            </a:pPr>
            <a:endParaRPr lang="en-US" sz="2400" b="1" dirty="0" smtClean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Improve Equity and Success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Increase Accountability and Completion Rates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Build Community of Learning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Extend VRC Reach and Capacity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Decrease Probation or Dismissal Rates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Address Mental Health and Isolation Issues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Enhance On-Boarding and Transition Process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Customizable by College or University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No IT or SIS Integration Required 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dirty="0" smtClean="0"/>
              <a:t> WCAG and FERPA Compliant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400" b="1" dirty="0" smtClean="0"/>
              <a:t> No Cost to Your Student Veterans</a:t>
            </a:r>
          </a:p>
          <a:p>
            <a:pPr marL="273050" indent="-273050" algn="ctr" eaLnBrk="1" hangingPunct="1">
              <a:buFont typeface="Wingdings 2" pitchFamily="18" charset="2"/>
              <a:buNone/>
            </a:pPr>
            <a:endParaRPr lang="en-US" sz="2400" dirty="0" smtClean="0"/>
          </a:p>
          <a:p>
            <a:pPr marL="273050" indent="-273050" algn="ctr"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Reach Your Veterans Where They Are</a:t>
            </a:r>
            <a:endParaRPr lang="en-US" sz="3200" dirty="0"/>
          </a:p>
        </p:txBody>
      </p:sp>
      <p:pic>
        <p:nvPicPr>
          <p:cNvPr id="6" name="Picture 5" descr="Home screen from myVRC smartphone app with college logo and app features liste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4060" y="1417637"/>
            <a:ext cx="2372861" cy="434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36921" y="2242158"/>
            <a:ext cx="3181611" cy="280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400"/>
              </a:spcBef>
              <a:buClr>
                <a:srgbClr val="2F7EBE"/>
              </a:buClr>
              <a:buSzPct val="68000"/>
              <a:buFont typeface="Wingdings 2" pitchFamily="18" charset="2"/>
              <a:buNone/>
              <a:defRPr/>
            </a:pPr>
            <a:r>
              <a:rPr lang="en-US" sz="2200" dirty="0" smtClean="0">
                <a:latin typeface="Open Sans"/>
              </a:rPr>
              <a:t>Personal Profile</a:t>
            </a:r>
          </a:p>
          <a:p>
            <a:pPr marL="273050" indent="-273050" algn="ctr">
              <a:spcBef>
                <a:spcPts val="400"/>
              </a:spcBef>
              <a:buClr>
                <a:srgbClr val="2F7EBE"/>
              </a:buClr>
              <a:buSzPct val="68000"/>
              <a:buFont typeface="Wingdings 2" pitchFamily="18" charset="2"/>
              <a:buNone/>
              <a:defRPr/>
            </a:pPr>
            <a:endParaRPr lang="en-US" sz="2200" dirty="0" smtClean="0">
              <a:latin typeface="Open Sans"/>
            </a:endParaRPr>
          </a:p>
          <a:p>
            <a:pPr marL="273050" indent="-273050" algn="ctr">
              <a:spcBef>
                <a:spcPts val="400"/>
              </a:spcBef>
              <a:buClr>
                <a:srgbClr val="2F7EBE"/>
              </a:buClr>
              <a:buSzPct val="68000"/>
              <a:buFont typeface="Wingdings 2" pitchFamily="18" charset="2"/>
              <a:buNone/>
              <a:defRPr/>
            </a:pPr>
            <a:r>
              <a:rPr lang="en-US" sz="2200" dirty="0" smtClean="0">
                <a:latin typeface="Open Sans"/>
              </a:rPr>
              <a:t>In-App Chat Social </a:t>
            </a:r>
            <a:br>
              <a:rPr lang="en-US" sz="2200" dirty="0" smtClean="0">
                <a:latin typeface="Open Sans"/>
              </a:rPr>
            </a:br>
            <a:r>
              <a:rPr lang="en-US" sz="2200" dirty="0" smtClean="0">
                <a:latin typeface="Open Sans"/>
              </a:rPr>
              <a:t>Media Feature</a:t>
            </a:r>
          </a:p>
          <a:p>
            <a:pPr marL="273050" indent="-273050" algn="ctr">
              <a:spcBef>
                <a:spcPts val="400"/>
              </a:spcBef>
              <a:buClr>
                <a:srgbClr val="2F7EBE"/>
              </a:buClr>
              <a:buSzPct val="68000"/>
              <a:buFont typeface="Wingdings 2" pitchFamily="18" charset="2"/>
              <a:buNone/>
              <a:defRPr/>
            </a:pPr>
            <a:endParaRPr lang="en-US" sz="2200" b="1" dirty="0">
              <a:latin typeface="Open Sans"/>
            </a:endParaRPr>
          </a:p>
          <a:p>
            <a:pPr marL="273050" indent="-273050" algn="ctr">
              <a:spcBef>
                <a:spcPts val="400"/>
              </a:spcBef>
              <a:buClr>
                <a:srgbClr val="2F7EBE"/>
              </a:buClr>
              <a:buSzPct val="68000"/>
              <a:buFont typeface="Wingdings 2" pitchFamily="18" charset="2"/>
              <a:buNone/>
              <a:defRPr/>
            </a:pPr>
            <a:r>
              <a:rPr lang="en-US" sz="2200" dirty="0" smtClean="0">
                <a:latin typeface="Open Sans"/>
              </a:rPr>
              <a:t>Academic Success Tools and Resources</a:t>
            </a:r>
            <a:endParaRPr lang="en-US" sz="2200" dirty="0">
              <a:latin typeface="Open Sans"/>
            </a:endParaRPr>
          </a:p>
          <a:p>
            <a:pPr marL="273050" indent="-273050">
              <a:spcBef>
                <a:spcPts val="400"/>
              </a:spcBef>
              <a:buClr>
                <a:srgbClr val="2F7EBE"/>
              </a:buClr>
              <a:buSzPct val="68000"/>
              <a:buFont typeface="Wingdings 3" pitchFamily="18" charset="2"/>
              <a:buNone/>
              <a:defRPr/>
            </a:pPr>
            <a:endParaRPr lang="en-US" sz="1600" dirty="0">
              <a:latin typeface="+mn-lt"/>
              <a:cs typeface="+mn-cs"/>
            </a:endParaRPr>
          </a:p>
          <a:p>
            <a:pPr marL="273050" indent="-273050">
              <a:spcBef>
                <a:spcPts val="400"/>
              </a:spcBef>
              <a:buClr>
                <a:srgbClr val="2F7EBE"/>
              </a:buClr>
              <a:buSzPct val="68000"/>
              <a:buFont typeface="Wingdings 3" pitchFamily="18" charset="2"/>
              <a:buNone/>
              <a:defRPr/>
            </a:pPr>
            <a:endParaRPr lang="en-US" sz="1600" dirty="0">
              <a:latin typeface="+mn-lt"/>
              <a:cs typeface="+mn-cs"/>
            </a:endParaRPr>
          </a:p>
          <a:p>
            <a:pPr marL="273050" indent="-273050">
              <a:spcBef>
                <a:spcPts val="400"/>
              </a:spcBef>
              <a:buClr>
                <a:srgbClr val="2F7EBE"/>
              </a:buClr>
              <a:buSzPct val="68000"/>
              <a:buFont typeface="Arial" pitchFamily="34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5468" y="2087669"/>
            <a:ext cx="3022284" cy="2960318"/>
          </a:xfrm>
        </p:spPr>
        <p:txBody>
          <a:bodyPr>
            <a:normAutofit fontScale="40000" lnSpcReduction="20000"/>
          </a:bodyPr>
          <a:lstStyle/>
          <a:p>
            <a:pPr marL="273050" indent="-273050" algn="ctr" eaLnBrk="1" hangingPunct="1">
              <a:buFont typeface="Wingdings 2" pitchFamily="18" charset="2"/>
              <a:buNone/>
            </a:pPr>
            <a:endParaRPr lang="en-US" sz="1700" b="1" dirty="0" smtClean="0"/>
          </a:p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r>
              <a:rPr lang="en-US" sz="5500" dirty="0" smtClean="0"/>
              <a:t>Campus VRC Information</a:t>
            </a:r>
            <a:endParaRPr lang="en-US" sz="5500" b="1" dirty="0" smtClean="0"/>
          </a:p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endParaRPr lang="en-US" sz="5500" b="1" dirty="0" smtClean="0"/>
          </a:p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r>
              <a:rPr lang="en-US" sz="5500" dirty="0" smtClean="0"/>
              <a:t>On and Off Campus Resources</a:t>
            </a:r>
            <a:endParaRPr lang="en-US" sz="5500" b="1" dirty="0" smtClean="0"/>
          </a:p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endParaRPr lang="en-US" sz="5500" b="1" dirty="0" smtClean="0"/>
          </a:p>
          <a:p>
            <a:pPr marL="273050" indent="-273050" algn="ctr" eaLnBrk="1" hangingPunct="1">
              <a:buClr>
                <a:srgbClr val="2F7EBE"/>
              </a:buClr>
              <a:buFont typeface="Wingdings 2" pitchFamily="18" charset="2"/>
              <a:buNone/>
            </a:pPr>
            <a:r>
              <a:rPr lang="en-US" sz="5500" dirty="0" smtClean="0"/>
              <a:t>Mental Health </a:t>
            </a:r>
            <a:br>
              <a:rPr lang="en-US" sz="5500" dirty="0" smtClean="0"/>
            </a:br>
            <a:r>
              <a:rPr lang="en-US" sz="5500" dirty="0" smtClean="0"/>
              <a:t>and Wellness Resources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Key Feature: </a:t>
            </a:r>
            <a:r>
              <a:rPr lang="en-US" sz="3200" dirty="0" err="1" smtClean="0"/>
              <a:t>myProfile</a:t>
            </a:r>
            <a:endParaRPr lang="en-US" sz="3200" dirty="0" smtClean="0">
              <a:solidFill>
                <a:srgbClr val="7B9899"/>
              </a:solidFill>
            </a:endParaRPr>
          </a:p>
        </p:txBody>
      </p:sp>
      <p:pic>
        <p:nvPicPr>
          <p:cNvPr id="5" name="Picture 7" descr="myProfile screen from myVRC smartphone app featuring user image, username and military service in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394" y="1676401"/>
            <a:ext cx="2209800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9035" y="1752603"/>
            <a:ext cx="3886200" cy="4114799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User-Level Feature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Profile Picture	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Military Branch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Rank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MOS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Years in Service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Current Status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None/>
            </a:pPr>
            <a:endParaRPr lang="en-US" sz="2200" dirty="0" smtClean="0"/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None/>
            </a:pPr>
            <a:r>
              <a:rPr lang="en-US" sz="2200" dirty="0" smtClean="0"/>
              <a:t>Proposed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Major or Field of Study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Font typeface="Arial" pitchFamily="34" charset="0"/>
              <a:buChar char="•"/>
            </a:pPr>
            <a:r>
              <a:rPr lang="en-US" sz="2200" dirty="0" smtClean="0"/>
              <a:t> Skin Themes (by Branch)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Key Feature: </a:t>
            </a:r>
            <a:r>
              <a:rPr lang="en-US" sz="3200" dirty="0" err="1" smtClean="0"/>
              <a:t>myVRC</a:t>
            </a:r>
            <a:endParaRPr lang="en-US" sz="3200" dirty="0"/>
          </a:p>
        </p:txBody>
      </p:sp>
      <p:pic>
        <p:nvPicPr>
          <p:cNvPr id="5" name="Picture 6" descr="myVRC screen from myVRC smartphone app featuring campus map and veterans resource center inform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524000"/>
            <a:ext cx="2260600" cy="4214813"/>
          </a:xfrm>
          <a:noFill/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114799" y="1752600"/>
            <a:ext cx="4791205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endParaRPr lang="en-US" sz="2200" b="1" dirty="0">
              <a:latin typeface="Open Sans"/>
            </a:endParaRP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Open Sans"/>
              </a:rPr>
              <a:t> Campus Map (</a:t>
            </a:r>
            <a:r>
              <a:rPr lang="en-US" sz="2200" dirty="0" smtClean="0">
                <a:latin typeface="Open Sans"/>
              </a:rPr>
              <a:t>Google)</a:t>
            </a: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Open Sans"/>
              </a:rPr>
              <a:t> VRC Campus Address </a:t>
            </a:r>
            <a:r>
              <a:rPr lang="en-US" sz="2200" dirty="0">
                <a:latin typeface="Open Sans"/>
              </a:rPr>
              <a:t>and Hours</a:t>
            </a: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Open Sans"/>
              </a:rPr>
              <a:t> VRC </a:t>
            </a:r>
            <a:r>
              <a:rPr lang="en-US" sz="2200" dirty="0" smtClean="0">
                <a:latin typeface="Open Sans"/>
              </a:rPr>
              <a:t>Phone and Website</a:t>
            </a:r>
            <a:endParaRPr lang="en-US" sz="2200" dirty="0">
              <a:latin typeface="Open Sans"/>
            </a:endParaRP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Open Sans"/>
              </a:rPr>
              <a:t> VRC Staff </a:t>
            </a:r>
            <a:r>
              <a:rPr lang="en-US" sz="2200" dirty="0" smtClean="0">
                <a:latin typeface="Open Sans"/>
              </a:rPr>
              <a:t>Information</a:t>
            </a:r>
            <a:endParaRPr lang="en-US" sz="2200" dirty="0">
              <a:latin typeface="Open Sans"/>
            </a:endParaRP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Open Sans"/>
              </a:rPr>
              <a:t> Quick Links (e.g., </a:t>
            </a:r>
            <a:r>
              <a:rPr lang="en-US" sz="2200" dirty="0" err="1" smtClean="0">
                <a:latin typeface="Open Sans"/>
              </a:rPr>
              <a:t>HealtheVet</a:t>
            </a:r>
            <a:r>
              <a:rPr lang="en-US" sz="2200" dirty="0" smtClean="0">
                <a:latin typeface="Open Sans"/>
              </a:rPr>
              <a:t>)</a:t>
            </a:r>
            <a:endParaRPr lang="en-US" sz="2200" dirty="0">
              <a:latin typeface="Open Sans"/>
            </a:endParaRP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endParaRPr lang="en-US" sz="2200" dirty="0">
              <a:latin typeface="Open Sans"/>
            </a:endParaRPr>
          </a:p>
          <a:p>
            <a:pPr>
              <a:buClr>
                <a:srgbClr val="738A39"/>
              </a:buClr>
              <a:defRPr/>
            </a:pPr>
            <a:r>
              <a:rPr lang="en-US" sz="2200" dirty="0" smtClean="0">
                <a:latin typeface="Open Sans"/>
              </a:rPr>
              <a:t>Under Consideration</a:t>
            </a:r>
            <a:endParaRPr lang="en-US" sz="2200" dirty="0">
              <a:latin typeface="Open Sans"/>
            </a:endParaRP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Open Sans"/>
              </a:rPr>
              <a:t> </a:t>
            </a:r>
            <a:r>
              <a:rPr lang="en-US" sz="2200" dirty="0" smtClean="0">
                <a:latin typeface="Open Sans"/>
              </a:rPr>
              <a:t>Forms and Documents</a:t>
            </a:r>
            <a:endParaRPr lang="en-US" sz="2200" dirty="0">
              <a:latin typeface="Open Sans"/>
            </a:endParaRP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Open Sans"/>
              </a:rPr>
              <a:t> Push Notifications</a:t>
            </a: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Open Sans"/>
              </a:rPr>
              <a:t> Need Assistance</a:t>
            </a:r>
            <a:endParaRPr lang="en-US" sz="2200" dirty="0">
              <a:latin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Key Feature: </a:t>
            </a:r>
            <a:r>
              <a:rPr lang="en-US" sz="3200" dirty="0" err="1" smtClean="0"/>
              <a:t>myBuddies</a:t>
            </a:r>
            <a:endParaRPr lang="en-US" sz="3200" dirty="0"/>
          </a:p>
        </p:txBody>
      </p:sp>
      <p:pic>
        <p:nvPicPr>
          <p:cNvPr id="5" name="Picture 7" descr="myBuddies screen from myVRC smartphone featuring sample text chat between two user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30808" y="1686838"/>
            <a:ext cx="2114475" cy="416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20038" y="2167003"/>
            <a:ext cx="452815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Open Sans"/>
              </a:rPr>
              <a:t> Social Network In-App Chat</a:t>
            </a: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Open Sans"/>
              </a:rPr>
              <a:t> Text Only (no Images, Video)</a:t>
            </a:r>
            <a:endParaRPr lang="en-US" sz="2200" dirty="0">
              <a:latin typeface="Open Sans"/>
            </a:endParaRP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Open Sans"/>
              </a:rPr>
              <a:t> Build Your Own </a:t>
            </a:r>
            <a:r>
              <a:rPr lang="en-US" sz="2200" dirty="0" smtClean="0">
                <a:latin typeface="Open Sans"/>
              </a:rPr>
              <a:t>Social Network</a:t>
            </a:r>
            <a:endParaRPr lang="en-US" sz="2200" dirty="0">
              <a:latin typeface="Open Sans"/>
            </a:endParaRP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Open Sans"/>
              </a:rPr>
              <a:t> Ability </a:t>
            </a:r>
            <a:r>
              <a:rPr lang="en-US" sz="2200" dirty="0">
                <a:latin typeface="Open Sans"/>
              </a:rPr>
              <a:t>to add, delete, block</a:t>
            </a: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latin typeface="Open Sans"/>
              </a:rPr>
              <a:t> Administrator </a:t>
            </a:r>
            <a:r>
              <a:rPr lang="en-US" sz="2200" dirty="0">
                <a:latin typeface="Open Sans"/>
              </a:rPr>
              <a:t>Access</a:t>
            </a: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endParaRPr lang="en-US" sz="2200" dirty="0">
              <a:latin typeface="Open Sans"/>
            </a:endParaRPr>
          </a:p>
          <a:p>
            <a:pPr>
              <a:buClr>
                <a:srgbClr val="738A39"/>
              </a:buClr>
              <a:defRPr/>
            </a:pPr>
            <a:r>
              <a:rPr lang="en-US" sz="2200" dirty="0" smtClean="0">
                <a:latin typeface="Open Sans"/>
              </a:rPr>
              <a:t>Proposed</a:t>
            </a:r>
            <a:endParaRPr lang="en-US" sz="2200" dirty="0">
              <a:latin typeface="Open Sans"/>
            </a:endParaRPr>
          </a:p>
          <a:p>
            <a:pPr>
              <a:buClr>
                <a:srgbClr val="738A39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Open Sans"/>
              </a:rPr>
              <a:t> </a:t>
            </a:r>
            <a:r>
              <a:rPr lang="en-US" sz="2200" dirty="0" err="1" smtClean="0">
                <a:latin typeface="Open Sans"/>
              </a:rPr>
              <a:t>myCadre</a:t>
            </a:r>
            <a:r>
              <a:rPr lang="en-US" sz="2200" dirty="0" smtClean="0">
                <a:latin typeface="Open Sans"/>
              </a:rPr>
              <a:t> (Who’s Got Your Six?)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Key Feature: </a:t>
            </a:r>
            <a:r>
              <a:rPr lang="en-US" sz="3200" dirty="0" err="1" smtClean="0"/>
              <a:t>mySuccess</a:t>
            </a:r>
            <a:r>
              <a:rPr lang="en-US" sz="3200" dirty="0" smtClean="0"/>
              <a:t> Tools</a:t>
            </a:r>
            <a:endParaRPr lang="en-US" sz="3200" dirty="0" smtClean="0">
              <a:solidFill>
                <a:srgbClr val="7B9899"/>
              </a:solidFill>
            </a:endParaRPr>
          </a:p>
        </p:txBody>
      </p:sp>
      <p:pic>
        <p:nvPicPr>
          <p:cNvPr id="5" name="Picture 2" descr="mySuccess Tools screen from myVRC smartphone app featuring listing of academic success and learning resource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49024" y="1640909"/>
            <a:ext cx="2074180" cy="408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58432" y="1929007"/>
            <a:ext cx="4628367" cy="3795387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/>
              <a:t> Links to Success Tools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/>
              <a:t> Up to 10 Links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/>
              <a:t> Resource Name, Description, Link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/>
              <a:t> Easily Add, Edit, Delete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SzPct val="100000"/>
              <a:buFont typeface="Arial" pitchFamily="34" charset="0"/>
              <a:buChar char="•"/>
            </a:pPr>
            <a:endParaRPr lang="en-US" sz="2200" dirty="0" smtClean="0"/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SzPct val="100000"/>
              <a:buNone/>
            </a:pPr>
            <a:r>
              <a:rPr lang="en-US" sz="2200" dirty="0" smtClean="0"/>
              <a:t>Examples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/>
              <a:t> Study Skills</a:t>
            </a:r>
          </a:p>
          <a:p>
            <a:pPr marL="0" indent="0" eaLnBrk="1" hangingPunct="1">
              <a:spcBef>
                <a:spcPts val="0"/>
              </a:spcBef>
              <a:buClr>
                <a:srgbClr val="738A39"/>
              </a:buClr>
              <a:buSzPct val="100000"/>
              <a:buFont typeface="Arial" pitchFamily="34" charset="0"/>
              <a:buChar char="•"/>
            </a:pPr>
            <a:r>
              <a:rPr lang="en-US" sz="2200" dirty="0" smtClean="0"/>
              <a:t> Time Management</a:t>
            </a:r>
            <a:endParaRPr lang="en-US" sz="16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8468</TotalTime>
  <Words>628</Words>
  <Application>Microsoft Office PowerPoint</Application>
  <PresentationFormat>On-screen Show (4:3)</PresentationFormat>
  <Paragraphs>172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Open Sans</vt:lpstr>
      <vt:lpstr>Wingdings 2</vt:lpstr>
      <vt:lpstr>Wingdings 3</vt:lpstr>
      <vt:lpstr>Office Theme</vt:lpstr>
      <vt:lpstr>PowerPoint Presentation</vt:lpstr>
      <vt:lpstr>PowerPoint Presentation</vt:lpstr>
      <vt:lpstr>Project Background</vt:lpstr>
      <vt:lpstr>myVRC: Customizable Smartphone App</vt:lpstr>
      <vt:lpstr>Reach Your Veterans Where They Are</vt:lpstr>
      <vt:lpstr>Key Feature: myProfile</vt:lpstr>
      <vt:lpstr>Key Feature: myVRC</vt:lpstr>
      <vt:lpstr>Key Feature: myBuddies</vt:lpstr>
      <vt:lpstr>Key Feature: mySuccess Tools</vt:lpstr>
      <vt:lpstr>Key Feature: myCampus Resources</vt:lpstr>
      <vt:lpstr>Key Feature: myWellness</vt:lpstr>
      <vt:lpstr>Campus Site Administrator Portal</vt:lpstr>
      <vt:lpstr>WCAG and FERPA Compliance</vt:lpstr>
      <vt:lpstr>How to Participate</vt:lpstr>
      <vt:lpstr>Thank You!</vt:lpstr>
    </vt:vector>
  </TitlesOfParts>
  <Company>NASPA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NASPA NASPA</dc:creator>
  <cp:lastModifiedBy>Stoddard, James</cp:lastModifiedBy>
  <cp:revision>170</cp:revision>
  <cp:lastPrinted>2014-12-03T20:52:52Z</cp:lastPrinted>
  <dcterms:created xsi:type="dcterms:W3CDTF">2014-12-03T20:08:28Z</dcterms:created>
  <dcterms:modified xsi:type="dcterms:W3CDTF">2020-02-10T20:14:02Z</dcterms:modified>
</cp:coreProperties>
</file>