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2"/>
  </p:notesMasterIdLst>
  <p:sldIdLst>
    <p:sldId id="256" r:id="rId2"/>
    <p:sldId id="272" r:id="rId3"/>
    <p:sldId id="257" r:id="rId4"/>
    <p:sldId id="258" r:id="rId5"/>
    <p:sldId id="259" r:id="rId6"/>
    <p:sldId id="264" r:id="rId7"/>
    <p:sldId id="268" r:id="rId8"/>
    <p:sldId id="269" r:id="rId9"/>
    <p:sldId id="270" r:id="rId10"/>
    <p:sldId id="271"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trand" initials="MS"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5643"/>
    <a:srgbClr val="FFC830"/>
    <a:srgbClr val="001409"/>
    <a:srgbClr val="FAA523"/>
    <a:srgbClr val="FFCF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4"/>
    <p:restoredTop sz="94574"/>
  </p:normalViewPr>
  <p:slideViewPr>
    <p:cSldViewPr snapToGrid="0" snapToObjects="1">
      <p:cViewPr varScale="1">
        <p:scale>
          <a:sx n="110" d="100"/>
          <a:sy n="110" d="100"/>
        </p:scale>
        <p:origin x="164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CFA73-987B-6F42-9455-54E3EF517587}" type="datetimeFigureOut">
              <a:rPr lang="en-US" smtClean="0"/>
              <a:t>4/28/2016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CC31E9-4123-E247-8FCE-3CDF26F4AA83}" type="slidenum">
              <a:rPr lang="en-US" smtClean="0"/>
              <a:t>‹#›</a:t>
            </a:fld>
            <a:endParaRPr lang="en-US"/>
          </a:p>
        </p:txBody>
      </p:sp>
    </p:spTree>
    <p:extLst>
      <p:ext uri="{BB962C8B-B14F-4D97-AF65-F5344CB8AC3E}">
        <p14:creationId xmlns:p14="http://schemas.microsoft.com/office/powerpoint/2010/main" val="178009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CC31E9-4123-E247-8FCE-3CDF26F4AA83}" type="slidenum">
              <a:rPr lang="en-US" smtClean="0"/>
              <a:t>4</a:t>
            </a:fld>
            <a:endParaRPr lang="en-US"/>
          </a:p>
        </p:txBody>
      </p:sp>
    </p:spTree>
    <p:extLst>
      <p:ext uri="{BB962C8B-B14F-4D97-AF65-F5344CB8AC3E}">
        <p14:creationId xmlns:p14="http://schemas.microsoft.com/office/powerpoint/2010/main" val="15133744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Opening slide">
    <p:spTree>
      <p:nvGrpSpPr>
        <p:cNvPr id="1" name=""/>
        <p:cNvGrpSpPr/>
        <p:nvPr/>
      </p:nvGrpSpPr>
      <p:grpSpPr>
        <a:xfrm>
          <a:off x="0" y="0"/>
          <a:ext cx="0" cy="0"/>
          <a:chOff x="0" y="0"/>
          <a:chExt cx="0" cy="0"/>
        </a:xfrm>
      </p:grpSpPr>
      <p:pic>
        <p:nvPicPr>
          <p:cNvPr id="2" name="Picture 8" descr="green.template_graphics3.wmf"/>
          <p:cNvPicPr>
            <a:picLocks noChangeAspect="1"/>
          </p:cNvPicPr>
          <p:nvPr/>
        </p:nvPicPr>
        <p:blipFill>
          <a:blip r:embed="rId2">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 xmlns:a14="http://schemas.microsoft.com/office/drawing/2010/main">
                <a:solidFill>
                  <a:srgbClr val="FFFFFF">
                    <a:alpha val="30980"/>
                  </a:srgbClr>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 name="Picture 8" descr="green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295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EEEA5B-5E46-AA43-AC41-9A4672FA3ED0}" type="datetime1">
              <a:rPr lang="en-US"/>
              <a:pPr>
                <a:defRPr/>
              </a:pPr>
              <a:t>4/28/2016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79B5E0-F990-2843-B96B-30D8DAE9AD77}" type="slidenum">
              <a:rPr lang="en-US"/>
              <a:pPr>
                <a:defRPr/>
              </a:pPr>
              <a:t>‹#›</a:t>
            </a:fld>
            <a:endParaRPr lang="en-US" dirty="0"/>
          </a:p>
        </p:txBody>
      </p:sp>
    </p:spTree>
    <p:extLst>
      <p:ext uri="{BB962C8B-B14F-4D97-AF65-F5344CB8AC3E}">
        <p14:creationId xmlns:p14="http://schemas.microsoft.com/office/powerpoint/2010/main" val="339804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F5F87B-673A-0C4F-B071-F510199A932E}" type="datetime1">
              <a:rPr lang="en-US"/>
              <a:pPr>
                <a:defRPr/>
              </a:pPr>
              <a:t>4/28/2016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6F713A-FD5A-2A43-AD67-702D34D6D659}" type="slidenum">
              <a:rPr lang="en-US"/>
              <a:pPr>
                <a:defRPr/>
              </a:pPr>
              <a:t>‹#›</a:t>
            </a:fld>
            <a:endParaRPr lang="en-US" dirty="0"/>
          </a:p>
        </p:txBody>
      </p:sp>
    </p:spTree>
    <p:extLst>
      <p:ext uri="{BB962C8B-B14F-4D97-AF65-F5344CB8AC3E}">
        <p14:creationId xmlns:p14="http://schemas.microsoft.com/office/powerpoint/2010/main" val="407741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41A256-2D4B-FC49-86D5-4C7E95358A1E}" type="datetime1">
              <a:rPr lang="en-US"/>
              <a:pPr>
                <a:defRPr/>
              </a:pPr>
              <a:t>4/28/2016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7401AE-417C-3142-A1D2-301562AFBDEC}" type="slidenum">
              <a:rPr lang="en-US"/>
              <a:pPr>
                <a:defRPr/>
              </a:pPr>
              <a:t>‹#›</a:t>
            </a:fld>
            <a:endParaRPr lang="en-US" dirty="0"/>
          </a:p>
        </p:txBody>
      </p:sp>
    </p:spTree>
    <p:extLst>
      <p:ext uri="{BB962C8B-B14F-4D97-AF65-F5344CB8AC3E}">
        <p14:creationId xmlns:p14="http://schemas.microsoft.com/office/powerpoint/2010/main" val="2817290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2732088"/>
            <a:ext cx="73660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 name="Picture 8" descr="green.template_graphics3.wmf"/>
          <p:cNvPicPr>
            <a:picLocks noChangeAspect="1"/>
          </p:cNvPicPr>
          <p:nvPr/>
        </p:nvPicPr>
        <p:blipFill>
          <a:blip r:embed="rId3">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 xmlns:a14="http://schemas.microsoft.com/office/drawing/2010/main">
                <a:solidFill>
                  <a:srgbClr val="FFFFFF">
                    <a:alpha val="30980"/>
                  </a:srgbClr>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920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50AE669-CA6A-2D4F-843E-19958D7A3A10}" type="datetime1">
              <a:rPr lang="en-US"/>
              <a:pPr>
                <a:defRPr/>
              </a:pPr>
              <a:t>4/28/2016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2E36AA-C3EB-3940-A59A-39C091F8F1FB}" type="slidenum">
              <a:rPr lang="en-US"/>
              <a:pPr>
                <a:defRPr/>
              </a:pPr>
              <a:t>‹#›</a:t>
            </a:fld>
            <a:endParaRPr lang="en-US" dirty="0"/>
          </a:p>
        </p:txBody>
      </p:sp>
    </p:spTree>
    <p:extLst>
      <p:ext uri="{BB962C8B-B14F-4D97-AF65-F5344CB8AC3E}">
        <p14:creationId xmlns:p14="http://schemas.microsoft.com/office/powerpoint/2010/main" val="23048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A52924-7064-054D-B64A-B3A73A7CFE7A}" type="datetime1">
              <a:rPr lang="en-US"/>
              <a:pPr>
                <a:defRPr/>
              </a:pPr>
              <a:t>4/28/2016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7ED5E4-D767-C249-87BE-42BEF237C936}" type="slidenum">
              <a:rPr lang="en-US"/>
              <a:pPr>
                <a:defRPr/>
              </a:pPr>
              <a:t>‹#›</a:t>
            </a:fld>
            <a:endParaRPr lang="en-US" dirty="0"/>
          </a:p>
        </p:txBody>
      </p:sp>
    </p:spTree>
    <p:extLst>
      <p:ext uri="{BB962C8B-B14F-4D97-AF65-F5344CB8AC3E}">
        <p14:creationId xmlns:p14="http://schemas.microsoft.com/office/powerpoint/2010/main" val="78329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D16C9AB-B1A1-0D40-95C9-F7CC8B42CF64}" type="datetime1">
              <a:rPr lang="en-US"/>
              <a:pPr>
                <a:defRPr/>
              </a:pPr>
              <a:t>4/28/2016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C0812D-D70A-0444-AEC7-0FC55962B1B5}" type="slidenum">
              <a:rPr lang="en-US"/>
              <a:pPr>
                <a:defRPr/>
              </a:pPr>
              <a:t>‹#›</a:t>
            </a:fld>
            <a:endParaRPr lang="en-US" dirty="0"/>
          </a:p>
        </p:txBody>
      </p:sp>
    </p:spTree>
    <p:extLst>
      <p:ext uri="{BB962C8B-B14F-4D97-AF65-F5344CB8AC3E}">
        <p14:creationId xmlns:p14="http://schemas.microsoft.com/office/powerpoint/2010/main" val="10283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200F0C2-4D3E-4947-86EE-BEFD2C31C5CB}" type="datetime1">
              <a:rPr lang="en-US"/>
              <a:pPr>
                <a:defRPr/>
              </a:pPr>
              <a:t>4/28/2016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F40A01-9F70-E444-B96C-75F55106C169}" type="slidenum">
              <a:rPr lang="en-US"/>
              <a:pPr>
                <a:defRPr/>
              </a:pPr>
              <a:t>‹#›</a:t>
            </a:fld>
            <a:endParaRPr lang="en-US" dirty="0"/>
          </a:p>
        </p:txBody>
      </p:sp>
    </p:spTree>
    <p:extLst>
      <p:ext uri="{BB962C8B-B14F-4D97-AF65-F5344CB8AC3E}">
        <p14:creationId xmlns:p14="http://schemas.microsoft.com/office/powerpoint/2010/main" val="63282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4062EDA-7D4B-6C44-BB24-D5022EAC4B01}" type="datetime1">
              <a:rPr lang="en-US"/>
              <a:pPr>
                <a:defRPr/>
              </a:pPr>
              <a:t>4/28/2016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91604C7-4E18-AD47-B602-653F8619A255}" type="slidenum">
              <a:rPr lang="en-US"/>
              <a:pPr>
                <a:defRPr/>
              </a:pPr>
              <a:t>‹#›</a:t>
            </a:fld>
            <a:endParaRPr lang="en-US" dirty="0"/>
          </a:p>
        </p:txBody>
      </p:sp>
    </p:spTree>
    <p:extLst>
      <p:ext uri="{BB962C8B-B14F-4D97-AF65-F5344CB8AC3E}">
        <p14:creationId xmlns:p14="http://schemas.microsoft.com/office/powerpoint/2010/main" val="121027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7A91A9B-CA1D-E943-B72A-0A467CB3FDAF}" type="datetime1">
              <a:rPr lang="en-US"/>
              <a:pPr>
                <a:defRPr/>
              </a:pPr>
              <a:t>4/28/2016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EE75A4-2C2C-7E45-B837-675BB82EF4EE}" type="slidenum">
              <a:rPr lang="en-US"/>
              <a:pPr>
                <a:defRPr/>
              </a:pPr>
              <a:t>‹#›</a:t>
            </a:fld>
            <a:endParaRPr lang="en-US" dirty="0"/>
          </a:p>
        </p:txBody>
      </p:sp>
    </p:spTree>
    <p:extLst>
      <p:ext uri="{BB962C8B-B14F-4D97-AF65-F5344CB8AC3E}">
        <p14:creationId xmlns:p14="http://schemas.microsoft.com/office/powerpoint/2010/main" val="368488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D22E6B0-91C0-D341-90BF-06259A4288D1}" type="datetime1">
              <a:rPr lang="en-US"/>
              <a:pPr>
                <a:defRPr/>
              </a:pPr>
              <a:t>4/28/2016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913C9F-2C93-354C-A1B1-6050856CCC5A}" type="slidenum">
              <a:rPr lang="en-US"/>
              <a:pPr>
                <a:defRPr/>
              </a:pPr>
              <a:t>‹#›</a:t>
            </a:fld>
            <a:endParaRPr lang="en-US" dirty="0"/>
          </a:p>
        </p:txBody>
      </p:sp>
    </p:spTree>
    <p:extLst>
      <p:ext uri="{BB962C8B-B14F-4D97-AF65-F5344CB8AC3E}">
        <p14:creationId xmlns:p14="http://schemas.microsoft.com/office/powerpoint/2010/main" val="158183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98F547-65F7-EF4B-A3E7-18E7033A3C88}" type="datetime1">
              <a:rPr lang="en-US"/>
              <a:pPr>
                <a:defRPr/>
              </a:pPr>
              <a:t>4/28/2016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ED16CA-4769-904A-802B-5A015D901FCB}" type="slidenum">
              <a:rPr lang="en-US"/>
              <a:pPr>
                <a:defRPr/>
              </a:pPr>
              <a:t>‹#›</a:t>
            </a:fld>
            <a:endParaRPr lang="en-US" dirty="0"/>
          </a:p>
        </p:txBody>
      </p:sp>
    </p:spTree>
    <p:extLst>
      <p:ext uri="{BB962C8B-B14F-4D97-AF65-F5344CB8AC3E}">
        <p14:creationId xmlns:p14="http://schemas.microsoft.com/office/powerpoint/2010/main" val="213047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F5C5BC68-E7FB-FB4A-880D-0DDCEB8D37A0}" type="datetime1">
              <a:rPr lang="en-US"/>
              <a:pPr>
                <a:defRPr/>
              </a:pPr>
              <a:t>4/28/2016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4A171645-EB3E-2E48-8E04-93DE0E9F14A5}" type="slidenum">
              <a:rPr lang="en-US"/>
              <a:pPr>
                <a:defRPr/>
              </a:pPr>
              <a:t>‹#›</a:t>
            </a:fld>
            <a:endParaRPr lang="en-US" dirty="0"/>
          </a:p>
        </p:txBody>
      </p:sp>
      <p:pic>
        <p:nvPicPr>
          <p:cNvPr id="1031" name="Picture 6" descr="white.slide.wmf"/>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508000" y="6135688"/>
            <a:ext cx="2514600" cy="257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6"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7" r:id="rId13"/>
  </p:sldLayoutIdLst>
  <p:txStyles>
    <p:titleStyle>
      <a:lvl1pPr algn="ctr" defTabSz="457200" rtl="0" eaLnBrk="1" fontAlgn="base" hangingPunct="1">
        <a:spcBef>
          <a:spcPct val="0"/>
        </a:spcBef>
        <a:spcAft>
          <a:spcPct val="0"/>
        </a:spcAft>
        <a:defRPr sz="4400" kern="1200">
          <a:solidFill>
            <a:srgbClr val="005643"/>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ndsu.art@nds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38992" y="197427"/>
            <a:ext cx="6598227" cy="369332"/>
          </a:xfrm>
          <a:prstGeom prst="rect">
            <a:avLst/>
          </a:prstGeom>
          <a:noFill/>
        </p:spPr>
        <p:txBody>
          <a:bodyPr wrap="square" rtlCol="0">
            <a:spAutoFit/>
          </a:bodyPr>
          <a:lstStyle/>
          <a:p>
            <a:r>
              <a:rPr lang="en-US" dirty="0">
                <a:solidFill>
                  <a:schemeClr val="accent3">
                    <a:lumMod val="60000"/>
                    <a:lumOff val="40000"/>
                  </a:schemeClr>
                </a:solidFill>
              </a:rPr>
              <a:t>5</a:t>
            </a:r>
            <a:r>
              <a:rPr lang="en-US" dirty="0" smtClean="0">
                <a:solidFill>
                  <a:schemeClr val="accent3">
                    <a:lumMod val="60000"/>
                    <a:lumOff val="40000"/>
                  </a:schemeClr>
                </a:solidFill>
              </a:rPr>
              <a:t>.</a:t>
            </a:r>
            <a:endParaRPr lang="en-US" dirty="0">
              <a:solidFill>
                <a:schemeClr val="accent3">
                  <a:lumMod val="60000"/>
                  <a:lumOff val="40000"/>
                </a:schemeClr>
              </a:solidFill>
            </a:endParaRPr>
          </a:p>
        </p:txBody>
      </p:sp>
      <p:sp>
        <p:nvSpPr>
          <p:cNvPr id="4" name="TextBox 3"/>
          <p:cNvSpPr txBox="1"/>
          <p:nvPr/>
        </p:nvSpPr>
        <p:spPr>
          <a:xfrm>
            <a:off x="569087" y="5711031"/>
            <a:ext cx="8183105" cy="276999"/>
          </a:xfrm>
          <a:prstGeom prst="rect">
            <a:avLst/>
          </a:prstGeom>
          <a:noFill/>
        </p:spPr>
        <p:txBody>
          <a:bodyPr wrap="square" rtlCol="0">
            <a:spAutoFit/>
          </a:bodyPr>
          <a:lstStyle/>
          <a:p>
            <a:r>
              <a:rPr lang="en-US" sz="1200" dirty="0" smtClean="0">
                <a:solidFill>
                  <a:schemeClr val="accent3">
                    <a:lumMod val="60000"/>
                    <a:lumOff val="40000"/>
                  </a:schemeClr>
                </a:solidFill>
              </a:rPr>
              <a:t>Title:					</a:t>
            </a:r>
            <a:r>
              <a:rPr lang="en-US" sz="1200" smtClean="0">
                <a:solidFill>
                  <a:schemeClr val="accent3">
                    <a:lumMod val="60000"/>
                    <a:lumOff val="40000"/>
                  </a:schemeClr>
                </a:solidFill>
              </a:rPr>
              <a:t>               </a:t>
            </a:r>
            <a:r>
              <a:rPr lang="en-US" sz="1200" dirty="0" smtClean="0">
                <a:solidFill>
                  <a:schemeClr val="accent3">
                    <a:lumMod val="60000"/>
                    <a:lumOff val="40000"/>
                  </a:schemeClr>
                </a:solidFill>
              </a:rPr>
              <a:t>Date:	</a:t>
            </a:r>
            <a:r>
              <a:rPr lang="en-US" sz="1200" smtClean="0">
                <a:solidFill>
                  <a:schemeClr val="accent3">
                    <a:lumMod val="60000"/>
                    <a:lumOff val="40000"/>
                  </a:schemeClr>
                </a:solidFill>
              </a:rPr>
              <a:t>             Media</a:t>
            </a:r>
            <a:r>
              <a:rPr lang="en-US" sz="1200" dirty="0" smtClean="0">
                <a:solidFill>
                  <a:schemeClr val="accent3">
                    <a:lumMod val="60000"/>
                    <a:lumOff val="40000"/>
                  </a:schemeClr>
                </a:solidFill>
              </a:rPr>
              <a:t>:</a:t>
            </a:r>
            <a:r>
              <a:rPr lang="en-US" sz="1200" smtClean="0">
                <a:solidFill>
                  <a:schemeClr val="accent3">
                    <a:lumMod val="60000"/>
                    <a:lumOff val="40000"/>
                  </a:schemeClr>
                </a:solidFill>
              </a:rPr>
              <a:t>	</a:t>
            </a:r>
            <a:r>
              <a:rPr lang="en-US" sz="1200">
                <a:solidFill>
                  <a:schemeClr val="accent3">
                    <a:lumMod val="60000"/>
                    <a:lumOff val="40000"/>
                  </a:schemeClr>
                </a:solidFill>
              </a:rPr>
              <a:t> </a:t>
            </a:r>
            <a:r>
              <a:rPr lang="en-US" sz="1200" smtClean="0">
                <a:solidFill>
                  <a:schemeClr val="accent3">
                    <a:lumMod val="60000"/>
                    <a:lumOff val="40000"/>
                  </a:schemeClr>
                </a:solidFill>
              </a:rPr>
              <a:t>                  Dimensions:</a:t>
            </a:r>
            <a:endParaRPr lang="en-US" sz="1200" dirty="0">
              <a:solidFill>
                <a:schemeClr val="accent3">
                  <a:lumMod val="60000"/>
                  <a:lumOff val="40000"/>
                </a:schemeClr>
              </a:solidFill>
            </a:endParaRPr>
          </a:p>
        </p:txBody>
      </p:sp>
    </p:spTree>
    <p:extLst>
      <p:ext uri="{BB962C8B-B14F-4D97-AF65-F5344CB8AC3E}">
        <p14:creationId xmlns:p14="http://schemas.microsoft.com/office/powerpoint/2010/main" val="451254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295" y="0"/>
            <a:ext cx="9031705" cy="5259388"/>
          </a:xfrm>
          <a:prstGeom prst="rect">
            <a:avLst/>
          </a:prstGeom>
        </p:spPr>
        <p:txBody>
          <a:bodyPr wrap="square">
            <a:spAutoFit/>
          </a:bodyPr>
          <a:lstStyle/>
          <a:p>
            <a:pPr marL="0" marR="0" algn="ctr">
              <a:lnSpc>
                <a:spcPct val="115000"/>
              </a:lnSpc>
              <a:spcBef>
                <a:spcPts val="0"/>
              </a:spcBef>
              <a:spcAft>
                <a:spcPts val="1000"/>
              </a:spcAft>
            </a:pPr>
            <a:r>
              <a:rPr lang="en-US" sz="2400" b="1" u="sng" dirty="0" smtClean="0">
                <a:latin typeface="Calibri" charset="0"/>
                <a:ea typeface="Calibri" charset="0"/>
                <a:cs typeface="Times New Roman" charset="0"/>
              </a:rPr>
              <a:t>NDSU VISUAL ARTS SCHOLARSHIP APPLICATION</a:t>
            </a:r>
            <a:endParaRPr lang="en-US" sz="1400" b="1" u="sng" dirty="0" smtClean="0">
              <a:latin typeface="Calibri" charset="0"/>
              <a:ea typeface="Calibri" charset="0"/>
              <a:cs typeface="Times New Roman" charset="0"/>
            </a:endParaRPr>
          </a:p>
          <a:p>
            <a:pPr marL="0" marR="0">
              <a:lnSpc>
                <a:spcPct val="115000"/>
              </a:lnSpc>
              <a:spcBef>
                <a:spcPts val="0"/>
              </a:spcBef>
              <a:spcAft>
                <a:spcPts val="1000"/>
              </a:spcAft>
            </a:pPr>
            <a:r>
              <a:rPr lang="en-US" sz="1400" b="1" u="sng" dirty="0" smtClean="0">
                <a:latin typeface="Calibri" charset="0"/>
                <a:ea typeface="Calibri" charset="0"/>
                <a:cs typeface="Times New Roman" charset="0"/>
              </a:rPr>
              <a:t>PLEASE READ THIS PAGE BEFORE FILLING OUT THE REST OF THE APPLICATION </a:t>
            </a:r>
            <a:endParaRPr lang="en-US" sz="1400" b="1" u="sng" dirty="0">
              <a:latin typeface="Calibri" charset="0"/>
              <a:ea typeface="Calibri" charset="0"/>
              <a:cs typeface="Times New Roman" charset="0"/>
            </a:endParaRPr>
          </a:p>
          <a:p>
            <a:pPr marL="0" marR="0">
              <a:lnSpc>
                <a:spcPct val="115000"/>
              </a:lnSpc>
              <a:spcBef>
                <a:spcPts val="0"/>
              </a:spcBef>
              <a:spcAft>
                <a:spcPts val="1000"/>
              </a:spcAft>
            </a:pPr>
            <a:r>
              <a:rPr lang="en-US" sz="1400" dirty="0" smtClean="0">
                <a:latin typeface="Calibri" charset="0"/>
                <a:ea typeface="Calibri" charset="0"/>
                <a:cs typeface="Times New Roman" charset="0"/>
              </a:rPr>
              <a:t>This </a:t>
            </a:r>
            <a:r>
              <a:rPr lang="en-US" sz="1400" dirty="0" err="1" smtClean="0">
                <a:latin typeface="Calibri" charset="0"/>
                <a:ea typeface="Calibri" charset="0"/>
                <a:cs typeface="Times New Roman" charset="0"/>
              </a:rPr>
              <a:t>powerpoint</a:t>
            </a:r>
            <a:r>
              <a:rPr lang="en-US" sz="1400" dirty="0" smtClean="0">
                <a:latin typeface="Calibri" charset="0"/>
                <a:ea typeface="Calibri" charset="0"/>
                <a:cs typeface="Times New Roman" charset="0"/>
              </a:rPr>
              <a:t> application must </a:t>
            </a:r>
            <a:r>
              <a:rPr lang="en-US" sz="1400" dirty="0">
                <a:latin typeface="Calibri" charset="0"/>
                <a:ea typeface="Calibri" charset="0"/>
                <a:cs typeface="Times New Roman" charset="0"/>
              </a:rPr>
              <a:t>be </a:t>
            </a:r>
            <a:r>
              <a:rPr lang="en-US" sz="1400" dirty="0" smtClean="0">
                <a:latin typeface="Calibri" charset="0"/>
                <a:ea typeface="Calibri" charset="0"/>
                <a:cs typeface="Times New Roman" charset="0"/>
              </a:rPr>
              <a:t>completed and </a:t>
            </a:r>
            <a:r>
              <a:rPr lang="en-US" sz="1400" b="1" u="sng" dirty="0" smtClean="0">
                <a:latin typeface="Calibri" charset="0"/>
                <a:ea typeface="Calibri" charset="0"/>
                <a:cs typeface="Times New Roman" charset="0"/>
              </a:rPr>
              <a:t>converted to pdf</a:t>
            </a:r>
            <a:r>
              <a:rPr lang="en-US" sz="1400" dirty="0" smtClean="0">
                <a:latin typeface="Calibri" charset="0"/>
                <a:ea typeface="Calibri" charset="0"/>
                <a:cs typeface="Times New Roman" charset="0"/>
              </a:rPr>
              <a:t>, then emailed </a:t>
            </a:r>
            <a:r>
              <a:rPr lang="en-US" sz="1400" dirty="0">
                <a:latin typeface="Calibri" charset="0"/>
                <a:ea typeface="Calibri" charset="0"/>
                <a:cs typeface="Times New Roman" charset="0"/>
              </a:rPr>
              <a:t>to  </a:t>
            </a:r>
            <a:r>
              <a:rPr lang="en-US" sz="1400" dirty="0" smtClean="0">
                <a:solidFill>
                  <a:srgbClr val="FF0000"/>
                </a:solidFill>
                <a:latin typeface="Calibri" charset="0"/>
                <a:ea typeface="Calibri" charset="0"/>
                <a:cs typeface="Times New Roman" charset="0"/>
              </a:rPr>
              <a:t>ndsu.art@ndsu.edu </a:t>
            </a:r>
            <a:r>
              <a:rPr lang="en-US" sz="1400" dirty="0">
                <a:solidFill>
                  <a:srgbClr val="FF0000"/>
                </a:solidFill>
                <a:latin typeface="Calibri" charset="0"/>
                <a:ea typeface="Calibri" charset="0"/>
                <a:cs typeface="Times New Roman" charset="0"/>
              </a:rPr>
              <a:t>by </a:t>
            </a:r>
            <a:r>
              <a:rPr lang="en-US" sz="1400" smtClean="0">
                <a:solidFill>
                  <a:srgbClr val="FF0000"/>
                </a:solidFill>
                <a:latin typeface="Calibri" charset="0"/>
                <a:ea typeface="Calibri" charset="0"/>
                <a:cs typeface="Times New Roman" charset="0"/>
              </a:rPr>
              <a:t>the deadline. </a:t>
            </a:r>
            <a:r>
              <a:rPr lang="en-US" sz="1400" dirty="0">
                <a:latin typeface="Calibri" charset="0"/>
                <a:ea typeface="Calibri" charset="0"/>
                <a:cs typeface="Times New Roman" charset="0"/>
              </a:rPr>
              <a:t>Any applications received after this point will not be considered. </a:t>
            </a:r>
            <a:endParaRPr lang="en-US" sz="1400" dirty="0" smtClean="0">
              <a:latin typeface="Calibri" charset="0"/>
              <a:ea typeface="Calibri" charset="0"/>
              <a:cs typeface="Times New Roman" charset="0"/>
            </a:endParaRPr>
          </a:p>
          <a:p>
            <a:pPr marL="0" marR="0">
              <a:lnSpc>
                <a:spcPct val="115000"/>
              </a:lnSpc>
              <a:spcBef>
                <a:spcPts val="0"/>
              </a:spcBef>
              <a:spcAft>
                <a:spcPts val="1000"/>
              </a:spcAft>
            </a:pPr>
            <a:r>
              <a:rPr lang="en-US" sz="1400" b="1" dirty="0" smtClean="0">
                <a:latin typeface="Calibri" charset="0"/>
                <a:ea typeface="Calibri" charset="0"/>
                <a:cs typeface="Times New Roman" charset="0"/>
              </a:rPr>
              <a:t>Who is qualified to apply?  – Any FULL-TIME, Visual Arts major at NDSU with a G.P.A. of 3.0 or better. </a:t>
            </a:r>
            <a:endParaRPr lang="en-US" sz="1400" b="1" dirty="0">
              <a:latin typeface="Calibri" charset="0"/>
              <a:ea typeface="Calibri" charset="0"/>
              <a:cs typeface="Times New Roman" charset="0"/>
            </a:endParaRPr>
          </a:p>
          <a:p>
            <a:pPr marL="0" marR="0">
              <a:lnSpc>
                <a:spcPct val="115000"/>
              </a:lnSpc>
              <a:spcBef>
                <a:spcPts val="0"/>
              </a:spcBef>
              <a:spcAft>
                <a:spcPts val="1000"/>
              </a:spcAft>
            </a:pPr>
            <a:r>
              <a:rPr lang="en-US" sz="1400" b="1" u="sng" dirty="0" smtClean="0">
                <a:solidFill>
                  <a:srgbClr val="000000"/>
                </a:solidFill>
                <a:latin typeface="Calibri" charset="0"/>
                <a:ea typeface="Calibri" charset="0"/>
                <a:cs typeface="Times New Roman" charset="0"/>
              </a:rPr>
              <a:t>Scholarship Application Step-by-step Process</a:t>
            </a:r>
            <a:endParaRPr lang="en-US" sz="1400" b="1" dirty="0">
              <a:latin typeface="Calibri" charset="0"/>
              <a:ea typeface="Calibri" charset="0"/>
              <a:cs typeface="Times New Roman" charset="0"/>
            </a:endParaRPr>
          </a:p>
          <a:p>
            <a:pPr marL="228600" marR="0" indent="-228600">
              <a:lnSpc>
                <a:spcPct val="115000"/>
              </a:lnSpc>
              <a:spcBef>
                <a:spcPts val="0"/>
              </a:spcBef>
              <a:spcAft>
                <a:spcPts val="1000"/>
              </a:spcAft>
              <a:buAutoNum type="arabicPeriod"/>
            </a:pPr>
            <a:r>
              <a:rPr lang="en-US" sz="1400" b="1" dirty="0" smtClean="0">
                <a:solidFill>
                  <a:srgbClr val="000000"/>
                </a:solidFill>
                <a:latin typeface="Calibri" charset="0"/>
                <a:ea typeface="Calibri" charset="0"/>
                <a:cs typeface="Times New Roman" charset="0"/>
              </a:rPr>
              <a:t>Gather information and writing:  </a:t>
            </a:r>
            <a:r>
              <a:rPr lang="en-US" sz="1400" dirty="0" smtClean="0">
                <a:solidFill>
                  <a:srgbClr val="000000"/>
                </a:solidFill>
                <a:latin typeface="Calibri" charset="0"/>
                <a:ea typeface="Calibri" charset="0"/>
                <a:cs typeface="Times New Roman" charset="0"/>
              </a:rPr>
              <a:t>You will need to know your cumulative G.P.A. (3.0 Min. Requirement), your degree track (BFA, BS, BA),  your emphasis area, year in the program, and your anticipated graduation semester and year. You will also need to write three short responses to questions that are contained in this Power Point. </a:t>
            </a:r>
          </a:p>
          <a:p>
            <a:pPr marL="228600" marR="0" indent="-228600">
              <a:lnSpc>
                <a:spcPct val="115000"/>
              </a:lnSpc>
              <a:spcBef>
                <a:spcPts val="0"/>
              </a:spcBef>
              <a:spcAft>
                <a:spcPts val="1000"/>
              </a:spcAft>
              <a:buAutoNum type="arabicPeriod"/>
            </a:pPr>
            <a:r>
              <a:rPr lang="en-US" sz="1400" b="1" dirty="0" smtClean="0">
                <a:solidFill>
                  <a:srgbClr val="000000"/>
                </a:solidFill>
                <a:latin typeface="Calibri" charset="0"/>
                <a:ea typeface="Calibri" charset="0"/>
                <a:cs typeface="Times New Roman" charset="0"/>
              </a:rPr>
              <a:t>Assemble Support images of Artwork: </a:t>
            </a:r>
            <a:r>
              <a:rPr lang="en-US" sz="1400" dirty="0" smtClean="0">
                <a:solidFill>
                  <a:srgbClr val="000000"/>
                </a:solidFill>
                <a:latin typeface="Calibri" charset="0"/>
                <a:ea typeface="Calibri" charset="0"/>
                <a:cs typeface="Times New Roman" charset="0"/>
              </a:rPr>
              <a:t>Select FIVE images of art work that best represents the quality of your work from anything you have made while a student at NDSU.  </a:t>
            </a:r>
          </a:p>
          <a:p>
            <a:pPr marL="228600" marR="0" indent="-228600">
              <a:lnSpc>
                <a:spcPct val="115000"/>
              </a:lnSpc>
              <a:spcBef>
                <a:spcPts val="0"/>
              </a:spcBef>
              <a:spcAft>
                <a:spcPts val="1000"/>
              </a:spcAft>
              <a:buAutoNum type="arabicPeriod"/>
            </a:pPr>
            <a:r>
              <a:rPr lang="en-US" sz="1400" b="1" dirty="0" smtClean="0">
                <a:solidFill>
                  <a:srgbClr val="000000"/>
                </a:solidFill>
                <a:latin typeface="Calibri" charset="0"/>
                <a:ea typeface="Calibri" charset="0"/>
                <a:cs typeface="Times New Roman" charset="0"/>
              </a:rPr>
              <a:t>Complete and Submit this </a:t>
            </a:r>
            <a:r>
              <a:rPr lang="en-US" sz="1400" b="1" dirty="0">
                <a:solidFill>
                  <a:srgbClr val="000000"/>
                </a:solidFill>
                <a:latin typeface="Calibri" charset="0"/>
                <a:ea typeface="Calibri" charset="0"/>
                <a:cs typeface="Times New Roman" charset="0"/>
              </a:rPr>
              <a:t>Power </a:t>
            </a:r>
            <a:r>
              <a:rPr lang="en-US" sz="1400" b="1" dirty="0" smtClean="0">
                <a:solidFill>
                  <a:srgbClr val="000000"/>
                </a:solidFill>
                <a:latin typeface="Calibri" charset="0"/>
                <a:ea typeface="Calibri" charset="0"/>
                <a:cs typeface="Times New Roman" charset="0"/>
              </a:rPr>
              <a:t>Point application:   </a:t>
            </a:r>
            <a:r>
              <a:rPr lang="en-US" sz="1400" dirty="0">
                <a:solidFill>
                  <a:srgbClr val="000000"/>
                </a:solidFill>
                <a:latin typeface="Calibri" charset="0"/>
                <a:ea typeface="Calibri" charset="0"/>
                <a:cs typeface="Times New Roman" charset="0"/>
              </a:rPr>
              <a:t>F</a:t>
            </a:r>
            <a:r>
              <a:rPr lang="en-US" sz="1400" dirty="0" smtClean="0">
                <a:solidFill>
                  <a:srgbClr val="000000"/>
                </a:solidFill>
                <a:latin typeface="Calibri" charset="0"/>
                <a:ea typeface="Calibri" charset="0"/>
                <a:cs typeface="Times New Roman" charset="0"/>
              </a:rPr>
              <a:t>ill </a:t>
            </a:r>
            <a:r>
              <a:rPr lang="en-US" sz="1400" dirty="0">
                <a:solidFill>
                  <a:srgbClr val="000000"/>
                </a:solidFill>
                <a:latin typeface="Calibri" charset="0"/>
                <a:ea typeface="Calibri" charset="0"/>
                <a:cs typeface="Times New Roman" charset="0"/>
              </a:rPr>
              <a:t>out the Application form embedded in the Power </a:t>
            </a:r>
            <a:r>
              <a:rPr lang="en-US" sz="1400" dirty="0" smtClean="0">
                <a:solidFill>
                  <a:srgbClr val="000000"/>
                </a:solidFill>
                <a:latin typeface="Calibri" charset="0"/>
                <a:ea typeface="Calibri" charset="0"/>
                <a:cs typeface="Times New Roman" charset="0"/>
              </a:rPr>
              <a:t>Point, finish the three questions and enter your power point images.  Save this power point as </a:t>
            </a:r>
            <a:r>
              <a:rPr lang="en-US" sz="1400" i="1" dirty="0" smtClean="0">
                <a:solidFill>
                  <a:srgbClr val="FF0000"/>
                </a:solidFill>
                <a:latin typeface="Calibri" charset="0"/>
                <a:ea typeface="Calibri" charset="0"/>
                <a:cs typeface="Times New Roman" charset="0"/>
              </a:rPr>
              <a:t>(Your Name)Scholarship Application </a:t>
            </a:r>
            <a:r>
              <a:rPr lang="en-US" sz="1400" dirty="0" smtClean="0">
                <a:solidFill>
                  <a:srgbClr val="000000"/>
                </a:solidFill>
                <a:latin typeface="Calibri" charset="0"/>
                <a:ea typeface="Calibri" charset="0"/>
                <a:cs typeface="Times New Roman" charset="0"/>
              </a:rPr>
              <a:t>email this file to:  </a:t>
            </a:r>
            <a:r>
              <a:rPr lang="en-US" sz="1400" dirty="0" smtClean="0">
                <a:solidFill>
                  <a:srgbClr val="FF0000"/>
                </a:solidFill>
                <a:latin typeface="Calibri" charset="0"/>
                <a:ea typeface="Calibri" charset="0"/>
                <a:cs typeface="Times New Roman" charset="0"/>
                <a:hlinkClick r:id="rId2"/>
              </a:rPr>
              <a:t>ndsu.art@ndsu.edu</a:t>
            </a:r>
            <a:r>
              <a:rPr lang="en-US" sz="1400" dirty="0" smtClean="0">
                <a:solidFill>
                  <a:srgbClr val="FF0000"/>
                </a:solidFill>
                <a:latin typeface="Calibri" charset="0"/>
                <a:ea typeface="Calibri" charset="0"/>
                <a:cs typeface="Times New Roman" charset="0"/>
              </a:rPr>
              <a:t> by NOON (12:00pm) on April 1st</a:t>
            </a:r>
            <a:endParaRPr lang="en-US" sz="1400" dirty="0">
              <a:solidFill>
                <a:srgbClr val="FF0000"/>
              </a:solidFill>
              <a:latin typeface="Calibri" charset="0"/>
              <a:ea typeface="Calibri" charset="0"/>
              <a:cs typeface="Times New Roman" charset="0"/>
            </a:endParaRPr>
          </a:p>
          <a:p>
            <a:pPr marL="228600" marR="0" indent="-228600">
              <a:lnSpc>
                <a:spcPct val="115000"/>
              </a:lnSpc>
              <a:spcBef>
                <a:spcPts val="0"/>
              </a:spcBef>
              <a:spcAft>
                <a:spcPts val="1000"/>
              </a:spcAft>
              <a:buAutoNum type="arabicPeriod"/>
            </a:pPr>
            <a:r>
              <a:rPr lang="en-US" sz="1400" dirty="0" smtClean="0">
                <a:solidFill>
                  <a:srgbClr val="000000"/>
                </a:solidFill>
                <a:latin typeface="Calibri" charset="0"/>
                <a:ea typeface="Calibri" charset="0"/>
                <a:cs typeface="Times New Roman" charset="0"/>
              </a:rPr>
              <a:t> </a:t>
            </a:r>
            <a:r>
              <a:rPr lang="en-US" sz="1400" b="1" dirty="0">
                <a:latin typeface="Calibri" charset="0"/>
                <a:ea typeface="Calibri" charset="0"/>
                <a:cs typeface="Times New Roman" charset="0"/>
              </a:rPr>
              <a:t>Post </a:t>
            </a:r>
            <a:r>
              <a:rPr lang="en-US" sz="1400" b="1" dirty="0" smtClean="0">
                <a:latin typeface="Calibri" charset="0"/>
                <a:ea typeface="Calibri" charset="0"/>
                <a:cs typeface="Times New Roman" charset="0"/>
              </a:rPr>
              <a:t>Application-</a:t>
            </a:r>
            <a:r>
              <a:rPr lang="en-US" sz="1400" dirty="0" smtClean="0">
                <a:latin typeface="Calibri" charset="0"/>
                <a:ea typeface="Calibri" charset="0"/>
                <a:cs typeface="Times New Roman" charset="0"/>
              </a:rPr>
              <a:t>  The faculty will score applications based on the quality of work presented and the content of your answers to the three questions.  </a:t>
            </a:r>
            <a:endParaRPr lang="en-US" sz="1400" dirty="0">
              <a:effectLst/>
              <a:latin typeface="Calibri" charset="0"/>
              <a:ea typeface="Calibri" charset="0"/>
              <a:cs typeface="Times New Roman" charset="0"/>
            </a:endParaRPr>
          </a:p>
        </p:txBody>
      </p:sp>
    </p:spTree>
    <p:extLst>
      <p:ext uri="{BB962C8B-B14F-4D97-AF65-F5344CB8AC3E}">
        <p14:creationId xmlns:p14="http://schemas.microsoft.com/office/powerpoint/2010/main" val="55489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1409"/>
        </a:solidFill>
        <a:effectLst/>
      </p:bgPr>
    </p:bg>
    <p:spTree>
      <p:nvGrpSpPr>
        <p:cNvPr id="1" name=""/>
        <p:cNvGrpSpPr/>
        <p:nvPr/>
      </p:nvGrpSpPr>
      <p:grpSpPr>
        <a:xfrm>
          <a:off x="0" y="0"/>
          <a:ext cx="0" cy="0"/>
          <a:chOff x="0" y="0"/>
          <a:chExt cx="0" cy="0"/>
        </a:xfrm>
      </p:grpSpPr>
      <p:sp>
        <p:nvSpPr>
          <p:cNvPr id="5" name="TextBox 4"/>
          <p:cNvSpPr txBox="1"/>
          <p:nvPr/>
        </p:nvSpPr>
        <p:spPr>
          <a:xfrm>
            <a:off x="588936" y="418454"/>
            <a:ext cx="2665708" cy="646331"/>
          </a:xfrm>
          <a:prstGeom prst="rect">
            <a:avLst/>
          </a:prstGeom>
          <a:noFill/>
        </p:spPr>
        <p:txBody>
          <a:bodyPr wrap="square" rtlCol="0">
            <a:spAutoFit/>
          </a:bodyPr>
          <a:lstStyle/>
          <a:p>
            <a:r>
              <a:rPr lang="en-US" b="1" dirty="0" smtClean="0">
                <a:solidFill>
                  <a:srgbClr val="FFC830"/>
                </a:solidFill>
              </a:rPr>
              <a:t>NDSU VISUAL ARTS  </a:t>
            </a:r>
          </a:p>
          <a:p>
            <a:r>
              <a:rPr lang="en-US" u="sng" dirty="0" smtClean="0">
                <a:solidFill>
                  <a:schemeClr val="accent3">
                    <a:lumMod val="60000"/>
                    <a:lumOff val="40000"/>
                  </a:schemeClr>
                </a:solidFill>
              </a:rPr>
              <a:t>Scholarship Application</a:t>
            </a:r>
            <a:endParaRPr lang="en-US" u="sng" dirty="0">
              <a:solidFill>
                <a:schemeClr val="accent3">
                  <a:lumMod val="60000"/>
                  <a:lumOff val="40000"/>
                </a:schemeClr>
              </a:solidFill>
            </a:endParaRPr>
          </a:p>
        </p:txBody>
      </p:sp>
      <p:sp>
        <p:nvSpPr>
          <p:cNvPr id="6" name="TextBox 5"/>
          <p:cNvSpPr txBox="1"/>
          <p:nvPr/>
        </p:nvSpPr>
        <p:spPr>
          <a:xfrm>
            <a:off x="588936" y="1239865"/>
            <a:ext cx="7764651" cy="4524315"/>
          </a:xfrm>
          <a:prstGeom prst="rect">
            <a:avLst/>
          </a:prstGeom>
          <a:noFill/>
        </p:spPr>
        <p:txBody>
          <a:bodyPr wrap="square" rtlCol="0">
            <a:spAutoFit/>
          </a:bodyPr>
          <a:lstStyle/>
          <a:p>
            <a:r>
              <a:rPr lang="en-US" dirty="0" smtClean="0">
                <a:solidFill>
                  <a:schemeClr val="accent3">
                    <a:lumMod val="60000"/>
                    <a:lumOff val="40000"/>
                  </a:schemeClr>
                </a:solidFill>
              </a:rPr>
              <a:t>Name: </a:t>
            </a:r>
          </a:p>
          <a:p>
            <a:endParaRPr lang="en-US" dirty="0" smtClean="0">
              <a:solidFill>
                <a:schemeClr val="accent3">
                  <a:lumMod val="60000"/>
                  <a:lumOff val="40000"/>
                </a:schemeClr>
              </a:solidFill>
            </a:endParaRPr>
          </a:p>
          <a:p>
            <a:endParaRPr lang="en-US" dirty="0">
              <a:solidFill>
                <a:schemeClr val="accent3">
                  <a:lumMod val="60000"/>
                  <a:lumOff val="40000"/>
                </a:schemeClr>
              </a:solidFill>
            </a:endParaRPr>
          </a:p>
          <a:p>
            <a:r>
              <a:rPr lang="en-US" dirty="0" smtClean="0">
                <a:solidFill>
                  <a:schemeClr val="accent3">
                    <a:lumMod val="60000"/>
                    <a:lumOff val="40000"/>
                  </a:schemeClr>
                </a:solidFill>
              </a:rPr>
              <a:t>Degree Track (BFA, BA, </a:t>
            </a:r>
            <a:r>
              <a:rPr lang="en-US" dirty="0" err="1" smtClean="0">
                <a:solidFill>
                  <a:schemeClr val="accent3">
                    <a:lumMod val="60000"/>
                    <a:lumOff val="40000"/>
                  </a:schemeClr>
                </a:solidFill>
              </a:rPr>
              <a:t>etc</a:t>
            </a:r>
            <a:r>
              <a:rPr lang="en-US" dirty="0" smtClean="0">
                <a:solidFill>
                  <a:schemeClr val="accent3">
                    <a:lumMod val="60000"/>
                    <a:lumOff val="40000"/>
                  </a:schemeClr>
                </a:solidFill>
              </a:rPr>
              <a:t>): </a:t>
            </a:r>
          </a:p>
          <a:p>
            <a:endParaRPr lang="en-US" dirty="0" smtClean="0">
              <a:solidFill>
                <a:schemeClr val="accent3">
                  <a:lumMod val="60000"/>
                  <a:lumOff val="40000"/>
                </a:schemeClr>
              </a:solidFill>
            </a:endParaRPr>
          </a:p>
          <a:p>
            <a:endParaRPr lang="en-US" dirty="0">
              <a:solidFill>
                <a:schemeClr val="accent3">
                  <a:lumMod val="60000"/>
                  <a:lumOff val="40000"/>
                </a:schemeClr>
              </a:solidFill>
            </a:endParaRPr>
          </a:p>
          <a:p>
            <a:r>
              <a:rPr lang="en-US" dirty="0" smtClean="0">
                <a:solidFill>
                  <a:schemeClr val="accent3">
                    <a:lumMod val="60000"/>
                    <a:lumOff val="40000"/>
                  </a:schemeClr>
                </a:solidFill>
              </a:rPr>
              <a:t>Emphasis Area:  </a:t>
            </a:r>
          </a:p>
          <a:p>
            <a:endParaRPr lang="en-US" dirty="0" smtClean="0">
              <a:solidFill>
                <a:schemeClr val="accent3">
                  <a:lumMod val="60000"/>
                  <a:lumOff val="40000"/>
                </a:schemeClr>
              </a:solidFill>
            </a:endParaRPr>
          </a:p>
          <a:p>
            <a:endParaRPr lang="en-US" dirty="0">
              <a:solidFill>
                <a:schemeClr val="accent3">
                  <a:lumMod val="60000"/>
                  <a:lumOff val="40000"/>
                </a:schemeClr>
              </a:solidFill>
            </a:endParaRPr>
          </a:p>
          <a:p>
            <a:r>
              <a:rPr lang="en-US" dirty="0" smtClean="0">
                <a:solidFill>
                  <a:schemeClr val="accent3">
                    <a:lumMod val="60000"/>
                    <a:lumOff val="40000"/>
                  </a:schemeClr>
                </a:solidFill>
              </a:rPr>
              <a:t>Year in the Art Program: 1/2/3/4? </a:t>
            </a:r>
          </a:p>
          <a:p>
            <a:endParaRPr lang="en-US" dirty="0" smtClean="0">
              <a:solidFill>
                <a:schemeClr val="accent3">
                  <a:lumMod val="60000"/>
                  <a:lumOff val="40000"/>
                </a:schemeClr>
              </a:solidFill>
            </a:endParaRPr>
          </a:p>
          <a:p>
            <a:endParaRPr lang="en-US" dirty="0">
              <a:solidFill>
                <a:schemeClr val="accent3">
                  <a:lumMod val="60000"/>
                  <a:lumOff val="40000"/>
                </a:schemeClr>
              </a:solidFill>
            </a:endParaRPr>
          </a:p>
          <a:p>
            <a:r>
              <a:rPr lang="en-US" dirty="0" smtClean="0">
                <a:solidFill>
                  <a:schemeClr val="accent3">
                    <a:lumMod val="60000"/>
                    <a:lumOff val="40000"/>
                  </a:schemeClr>
                </a:solidFill>
              </a:rPr>
              <a:t>GPA (minimum 3.0):</a:t>
            </a:r>
          </a:p>
          <a:p>
            <a:endParaRPr lang="en-US" dirty="0" smtClean="0">
              <a:solidFill>
                <a:schemeClr val="accent3">
                  <a:lumMod val="60000"/>
                  <a:lumOff val="40000"/>
                </a:schemeClr>
              </a:solidFill>
            </a:endParaRPr>
          </a:p>
          <a:p>
            <a:endParaRPr lang="en-US" dirty="0">
              <a:solidFill>
                <a:schemeClr val="accent3">
                  <a:lumMod val="60000"/>
                  <a:lumOff val="40000"/>
                </a:schemeClr>
              </a:solidFill>
            </a:endParaRPr>
          </a:p>
          <a:p>
            <a:r>
              <a:rPr lang="en-US" dirty="0" smtClean="0">
                <a:solidFill>
                  <a:schemeClr val="accent3">
                    <a:lumMod val="60000"/>
                    <a:lumOff val="40000"/>
                  </a:schemeClr>
                </a:solidFill>
              </a:rPr>
              <a:t>Anticipated Graduation Semester and Year:  </a:t>
            </a:r>
            <a:endParaRPr lang="en-US" dirty="0">
              <a:solidFill>
                <a:schemeClr val="accent3">
                  <a:lumMod val="60000"/>
                  <a:lumOff val="40000"/>
                </a:schemeClr>
              </a:solidFill>
            </a:endParaRPr>
          </a:p>
        </p:txBody>
      </p:sp>
    </p:spTree>
    <p:extLst>
      <p:ext uri="{BB962C8B-B14F-4D97-AF65-F5344CB8AC3E}">
        <p14:creationId xmlns:p14="http://schemas.microsoft.com/office/powerpoint/2010/main" val="694717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511445" y="45804"/>
            <a:ext cx="7842846" cy="553998"/>
          </a:xfrm>
          <a:prstGeom prst="rect">
            <a:avLst/>
          </a:prstGeom>
          <a:noFill/>
        </p:spPr>
        <p:txBody>
          <a:bodyPr wrap="square" rtlCol="0">
            <a:spAutoFit/>
          </a:bodyPr>
          <a:lstStyle/>
          <a:p>
            <a:r>
              <a:rPr lang="en-US" b="1" dirty="0" smtClean="0"/>
              <a:t>Answer each of the following three with no more than ONE paragraph</a:t>
            </a:r>
          </a:p>
          <a:p>
            <a:r>
              <a:rPr lang="en-US" sz="1200" dirty="0" smtClean="0"/>
              <a:t>_</a:t>
            </a:r>
            <a:endParaRPr lang="en-US" sz="1200" dirty="0"/>
          </a:p>
        </p:txBody>
      </p:sp>
      <p:sp>
        <p:nvSpPr>
          <p:cNvPr id="5" name="TextBox 4"/>
          <p:cNvSpPr txBox="1"/>
          <p:nvPr/>
        </p:nvSpPr>
        <p:spPr>
          <a:xfrm>
            <a:off x="0" y="557938"/>
            <a:ext cx="511444" cy="369332"/>
          </a:xfrm>
          <a:prstGeom prst="rect">
            <a:avLst/>
          </a:prstGeom>
          <a:noFill/>
        </p:spPr>
        <p:txBody>
          <a:bodyPr wrap="square" rtlCol="0">
            <a:spAutoFit/>
          </a:bodyPr>
          <a:lstStyle/>
          <a:p>
            <a:r>
              <a:rPr lang="en-US" b="1" dirty="0" smtClean="0"/>
              <a:t>1. </a:t>
            </a:r>
            <a:endParaRPr lang="en-US" b="1" dirty="0"/>
          </a:p>
        </p:txBody>
      </p:sp>
      <p:sp>
        <p:nvSpPr>
          <p:cNvPr id="10" name="TextBox 9"/>
          <p:cNvSpPr txBox="1"/>
          <p:nvPr/>
        </p:nvSpPr>
        <p:spPr>
          <a:xfrm>
            <a:off x="457200" y="604104"/>
            <a:ext cx="5563892" cy="276999"/>
          </a:xfrm>
          <a:prstGeom prst="rect">
            <a:avLst/>
          </a:prstGeom>
          <a:noFill/>
        </p:spPr>
        <p:txBody>
          <a:bodyPr wrap="square" rtlCol="0">
            <a:spAutoFit/>
          </a:bodyPr>
          <a:lstStyle/>
          <a:p>
            <a:r>
              <a:rPr lang="en-US" sz="1200" b="1" dirty="0" smtClean="0"/>
              <a:t>What are your goals as an art student at NDSU? </a:t>
            </a:r>
            <a:endParaRPr lang="en-US" sz="1200" b="1" dirty="0"/>
          </a:p>
        </p:txBody>
      </p:sp>
      <p:sp>
        <p:nvSpPr>
          <p:cNvPr id="18" name="TextBox 17"/>
          <p:cNvSpPr txBox="1"/>
          <p:nvPr/>
        </p:nvSpPr>
        <p:spPr>
          <a:xfrm>
            <a:off x="511444" y="927976"/>
            <a:ext cx="8245098" cy="1200329"/>
          </a:xfrm>
          <a:prstGeom prst="rect">
            <a:avLst/>
          </a:prstGeom>
          <a:noFill/>
        </p:spPr>
        <p:txBody>
          <a:bodyPr wrap="square" rtlCol="0">
            <a:spAutoFit/>
          </a:bodyPr>
          <a:lstStyle/>
          <a:p>
            <a:endParaRPr lang="en-US" sz="1200" dirty="0" smtClean="0"/>
          </a:p>
          <a:p>
            <a:endParaRPr lang="en-US" sz="1200" dirty="0"/>
          </a:p>
          <a:p>
            <a:endParaRPr lang="en-US" sz="1200" dirty="0" smtClean="0"/>
          </a:p>
          <a:p>
            <a:endParaRPr lang="en-US" sz="1200" dirty="0"/>
          </a:p>
          <a:p>
            <a:endParaRPr lang="en-US" sz="1200" dirty="0" smtClean="0"/>
          </a:p>
          <a:p>
            <a:r>
              <a:rPr lang="en-US" sz="1200" dirty="0" smtClean="0"/>
              <a:t>_</a:t>
            </a:r>
            <a:endParaRPr lang="en-US" sz="1200" dirty="0"/>
          </a:p>
        </p:txBody>
      </p:sp>
      <p:sp>
        <p:nvSpPr>
          <p:cNvPr id="19" name="TextBox 18"/>
          <p:cNvSpPr txBox="1"/>
          <p:nvPr/>
        </p:nvSpPr>
        <p:spPr>
          <a:xfrm>
            <a:off x="0" y="2115117"/>
            <a:ext cx="402956" cy="369332"/>
          </a:xfrm>
          <a:prstGeom prst="rect">
            <a:avLst/>
          </a:prstGeom>
          <a:noFill/>
        </p:spPr>
        <p:txBody>
          <a:bodyPr wrap="square" rtlCol="0">
            <a:spAutoFit/>
          </a:bodyPr>
          <a:lstStyle/>
          <a:p>
            <a:r>
              <a:rPr lang="en-US" b="1" dirty="0" smtClean="0"/>
              <a:t>2.</a:t>
            </a:r>
            <a:endParaRPr lang="en-US" b="1" dirty="0"/>
          </a:p>
        </p:txBody>
      </p:sp>
      <p:sp>
        <p:nvSpPr>
          <p:cNvPr id="20" name="TextBox 19"/>
          <p:cNvSpPr txBox="1"/>
          <p:nvPr/>
        </p:nvSpPr>
        <p:spPr>
          <a:xfrm>
            <a:off x="457200" y="2161283"/>
            <a:ext cx="7981627" cy="276999"/>
          </a:xfrm>
          <a:prstGeom prst="rect">
            <a:avLst/>
          </a:prstGeom>
          <a:noFill/>
        </p:spPr>
        <p:txBody>
          <a:bodyPr wrap="square" rtlCol="0">
            <a:spAutoFit/>
          </a:bodyPr>
          <a:lstStyle/>
          <a:p>
            <a:r>
              <a:rPr lang="en-US" sz="1200" b="1" dirty="0" smtClean="0"/>
              <a:t>How have you been engaged in the Art communities of NDSU and/or the FM area? </a:t>
            </a:r>
            <a:endParaRPr lang="en-US" sz="1200" b="1" dirty="0"/>
          </a:p>
        </p:txBody>
      </p:sp>
      <p:sp>
        <p:nvSpPr>
          <p:cNvPr id="21" name="TextBox 20"/>
          <p:cNvSpPr txBox="1"/>
          <p:nvPr/>
        </p:nvSpPr>
        <p:spPr>
          <a:xfrm>
            <a:off x="511444" y="2471260"/>
            <a:ext cx="8245098" cy="1384995"/>
          </a:xfrm>
          <a:prstGeom prst="rect">
            <a:avLst/>
          </a:prstGeom>
          <a:noFill/>
        </p:spPr>
        <p:txBody>
          <a:bodyPr wrap="square" rtlCol="0">
            <a:spAutoFit/>
          </a:bodyPr>
          <a:lstStyle/>
          <a:p>
            <a:endParaRPr lang="en-US" sz="1200" dirty="0" smtClean="0"/>
          </a:p>
          <a:p>
            <a:endParaRPr lang="en-US" sz="1200" dirty="0" smtClean="0"/>
          </a:p>
          <a:p>
            <a:endParaRPr lang="en-US" sz="1200" dirty="0"/>
          </a:p>
          <a:p>
            <a:endParaRPr lang="en-US" sz="1200" dirty="0" smtClean="0"/>
          </a:p>
          <a:p>
            <a:endParaRPr lang="en-US" sz="1200" dirty="0"/>
          </a:p>
          <a:p>
            <a:endParaRPr lang="en-US" sz="1200" dirty="0" smtClean="0"/>
          </a:p>
          <a:p>
            <a:r>
              <a:rPr lang="en-US" sz="1200" dirty="0"/>
              <a:t>_</a:t>
            </a:r>
            <a:endParaRPr lang="en-US" sz="1200" dirty="0" smtClean="0"/>
          </a:p>
        </p:txBody>
      </p:sp>
      <p:sp>
        <p:nvSpPr>
          <p:cNvPr id="22" name="TextBox 21"/>
          <p:cNvSpPr txBox="1"/>
          <p:nvPr/>
        </p:nvSpPr>
        <p:spPr>
          <a:xfrm>
            <a:off x="56005" y="3995954"/>
            <a:ext cx="402956" cy="369332"/>
          </a:xfrm>
          <a:prstGeom prst="rect">
            <a:avLst/>
          </a:prstGeom>
          <a:noFill/>
        </p:spPr>
        <p:txBody>
          <a:bodyPr wrap="square" rtlCol="0">
            <a:spAutoFit/>
          </a:bodyPr>
          <a:lstStyle/>
          <a:p>
            <a:r>
              <a:rPr lang="en-US" b="1" dirty="0" smtClean="0"/>
              <a:t>3.</a:t>
            </a:r>
            <a:endParaRPr lang="en-US" b="1" dirty="0"/>
          </a:p>
        </p:txBody>
      </p:sp>
      <p:sp>
        <p:nvSpPr>
          <p:cNvPr id="23" name="TextBox 22"/>
          <p:cNvSpPr txBox="1"/>
          <p:nvPr/>
        </p:nvSpPr>
        <p:spPr>
          <a:xfrm>
            <a:off x="457200" y="4042121"/>
            <a:ext cx="8028122" cy="276999"/>
          </a:xfrm>
          <a:prstGeom prst="rect">
            <a:avLst/>
          </a:prstGeom>
          <a:noFill/>
        </p:spPr>
        <p:txBody>
          <a:bodyPr wrap="square" rtlCol="0">
            <a:spAutoFit/>
          </a:bodyPr>
          <a:lstStyle/>
          <a:p>
            <a:r>
              <a:rPr lang="en-US" sz="1200" b="1" dirty="0" smtClean="0"/>
              <a:t>Cite an artist or an art period that has made an impact on your artwork and then discuss reasons why. </a:t>
            </a:r>
            <a:endParaRPr lang="en-US" sz="1200" b="1" dirty="0"/>
          </a:p>
        </p:txBody>
      </p:sp>
      <p:sp>
        <p:nvSpPr>
          <p:cNvPr id="24" name="TextBox 23"/>
          <p:cNvSpPr txBox="1"/>
          <p:nvPr/>
        </p:nvSpPr>
        <p:spPr>
          <a:xfrm>
            <a:off x="457200" y="4427566"/>
            <a:ext cx="8090115" cy="1569660"/>
          </a:xfrm>
          <a:prstGeom prst="rect">
            <a:avLst/>
          </a:prstGeom>
          <a:noFill/>
        </p:spPr>
        <p:txBody>
          <a:bodyPr wrap="square" rtlCol="0">
            <a:spAutoFit/>
          </a:bodyPr>
          <a:lstStyle/>
          <a:p>
            <a:endParaRPr lang="en-US" sz="1200" dirty="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r>
              <a:rPr lang="en-US" sz="1200" dirty="0"/>
              <a:t>_</a:t>
            </a:r>
          </a:p>
        </p:txBody>
      </p:sp>
    </p:spTree>
    <p:extLst>
      <p:ext uri="{BB962C8B-B14F-4D97-AF65-F5344CB8AC3E}">
        <p14:creationId xmlns:p14="http://schemas.microsoft.com/office/powerpoint/2010/main" val="2101277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170481" y="201478"/>
            <a:ext cx="8555065" cy="430887"/>
          </a:xfrm>
          <a:prstGeom prst="rect">
            <a:avLst/>
          </a:prstGeom>
          <a:noFill/>
        </p:spPr>
        <p:txBody>
          <a:bodyPr wrap="square" rtlCol="0">
            <a:spAutoFit/>
          </a:bodyPr>
          <a:lstStyle/>
          <a:p>
            <a:r>
              <a:rPr lang="en-US" sz="1100" b="1" dirty="0" smtClean="0">
                <a:solidFill>
                  <a:schemeClr val="accent3">
                    <a:lumMod val="60000"/>
                    <a:lumOff val="40000"/>
                  </a:schemeClr>
                </a:solidFill>
              </a:rPr>
              <a:t>In the following five slides, insert an image that best represents your artwork produced while a student at NDSU.  For each work fill in the Title, Date, Media and Dimensions in the space provided at the bottom.</a:t>
            </a:r>
            <a:endParaRPr lang="en-US" sz="1100" b="1" dirty="0">
              <a:solidFill>
                <a:schemeClr val="accent3">
                  <a:lumMod val="60000"/>
                  <a:lumOff val="40000"/>
                </a:schemeClr>
              </a:solidFill>
            </a:endParaRPr>
          </a:p>
        </p:txBody>
      </p:sp>
      <p:sp>
        <p:nvSpPr>
          <p:cNvPr id="6" name="TextBox 5"/>
          <p:cNvSpPr txBox="1"/>
          <p:nvPr/>
        </p:nvSpPr>
        <p:spPr>
          <a:xfrm>
            <a:off x="1242417" y="2774374"/>
            <a:ext cx="6411191" cy="830997"/>
          </a:xfrm>
          <a:prstGeom prst="rect">
            <a:avLst/>
          </a:prstGeom>
          <a:noFill/>
        </p:spPr>
        <p:txBody>
          <a:bodyPr wrap="square" rtlCol="0">
            <a:spAutoFit/>
          </a:bodyPr>
          <a:lstStyle/>
          <a:p>
            <a:pPr algn="ctr"/>
            <a:r>
              <a:rPr lang="en-US" sz="4800" dirty="0" smtClean="0">
                <a:solidFill>
                  <a:srgbClr val="FFC830"/>
                </a:solidFill>
              </a:rPr>
              <a:t>Portfolio</a:t>
            </a:r>
            <a:endParaRPr lang="en-US" sz="4800" dirty="0">
              <a:solidFill>
                <a:srgbClr val="FFC830"/>
              </a:solidFill>
            </a:endParaRPr>
          </a:p>
        </p:txBody>
      </p:sp>
    </p:spTree>
    <p:extLst>
      <p:ext uri="{BB962C8B-B14F-4D97-AF65-F5344CB8AC3E}">
        <p14:creationId xmlns:p14="http://schemas.microsoft.com/office/powerpoint/2010/main" val="1889613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569087" y="5711031"/>
            <a:ext cx="8183105" cy="276999"/>
          </a:xfrm>
          <a:prstGeom prst="rect">
            <a:avLst/>
          </a:prstGeom>
          <a:noFill/>
        </p:spPr>
        <p:txBody>
          <a:bodyPr wrap="square" rtlCol="0">
            <a:spAutoFit/>
          </a:bodyPr>
          <a:lstStyle/>
          <a:p>
            <a:r>
              <a:rPr lang="en-US" sz="1200" dirty="0" smtClean="0">
                <a:solidFill>
                  <a:schemeClr val="accent3">
                    <a:lumMod val="60000"/>
                    <a:lumOff val="40000"/>
                  </a:schemeClr>
                </a:solidFill>
              </a:rPr>
              <a:t>Title:					</a:t>
            </a:r>
            <a:r>
              <a:rPr lang="en-US" sz="1200" smtClean="0">
                <a:solidFill>
                  <a:schemeClr val="accent3">
                    <a:lumMod val="60000"/>
                    <a:lumOff val="40000"/>
                  </a:schemeClr>
                </a:solidFill>
              </a:rPr>
              <a:t>               </a:t>
            </a:r>
            <a:r>
              <a:rPr lang="en-US" sz="1200" dirty="0" smtClean="0">
                <a:solidFill>
                  <a:schemeClr val="accent3">
                    <a:lumMod val="60000"/>
                    <a:lumOff val="40000"/>
                  </a:schemeClr>
                </a:solidFill>
              </a:rPr>
              <a:t>Date:	</a:t>
            </a:r>
            <a:r>
              <a:rPr lang="en-US" sz="1200" smtClean="0">
                <a:solidFill>
                  <a:schemeClr val="accent3">
                    <a:lumMod val="60000"/>
                    <a:lumOff val="40000"/>
                  </a:schemeClr>
                </a:solidFill>
              </a:rPr>
              <a:t>             Media</a:t>
            </a:r>
            <a:r>
              <a:rPr lang="en-US" sz="1200" dirty="0" smtClean="0">
                <a:solidFill>
                  <a:schemeClr val="accent3">
                    <a:lumMod val="60000"/>
                    <a:lumOff val="40000"/>
                  </a:schemeClr>
                </a:solidFill>
              </a:rPr>
              <a:t>:</a:t>
            </a:r>
            <a:r>
              <a:rPr lang="en-US" sz="1200" smtClean="0">
                <a:solidFill>
                  <a:schemeClr val="accent3">
                    <a:lumMod val="60000"/>
                    <a:lumOff val="40000"/>
                  </a:schemeClr>
                </a:solidFill>
              </a:rPr>
              <a:t>	</a:t>
            </a:r>
            <a:r>
              <a:rPr lang="en-US" sz="1200">
                <a:solidFill>
                  <a:schemeClr val="accent3">
                    <a:lumMod val="60000"/>
                    <a:lumOff val="40000"/>
                  </a:schemeClr>
                </a:solidFill>
              </a:rPr>
              <a:t> </a:t>
            </a:r>
            <a:r>
              <a:rPr lang="en-US" sz="1200" smtClean="0">
                <a:solidFill>
                  <a:schemeClr val="accent3">
                    <a:lumMod val="60000"/>
                    <a:lumOff val="40000"/>
                  </a:schemeClr>
                </a:solidFill>
              </a:rPr>
              <a:t>                  Dimensions:</a:t>
            </a:r>
            <a:endParaRPr lang="en-US" sz="1200" dirty="0">
              <a:solidFill>
                <a:schemeClr val="accent3">
                  <a:lumMod val="60000"/>
                  <a:lumOff val="40000"/>
                </a:schemeClr>
              </a:solidFill>
            </a:endParaRPr>
          </a:p>
        </p:txBody>
      </p:sp>
      <p:sp>
        <p:nvSpPr>
          <p:cNvPr id="2" name="TextBox 1"/>
          <p:cNvSpPr txBox="1"/>
          <p:nvPr/>
        </p:nvSpPr>
        <p:spPr>
          <a:xfrm>
            <a:off x="238992" y="197427"/>
            <a:ext cx="6598227" cy="369332"/>
          </a:xfrm>
          <a:prstGeom prst="rect">
            <a:avLst/>
          </a:prstGeom>
          <a:noFill/>
        </p:spPr>
        <p:txBody>
          <a:bodyPr wrap="square" rtlCol="0">
            <a:spAutoFit/>
          </a:bodyPr>
          <a:lstStyle/>
          <a:p>
            <a:r>
              <a:rPr lang="en-US" dirty="0" smtClean="0">
                <a:solidFill>
                  <a:schemeClr val="accent3">
                    <a:lumMod val="60000"/>
                    <a:lumOff val="40000"/>
                  </a:schemeClr>
                </a:solidFill>
              </a:rPr>
              <a:t>1.</a:t>
            </a:r>
            <a:endParaRPr lang="en-US" dirty="0">
              <a:solidFill>
                <a:schemeClr val="accent3">
                  <a:lumMod val="60000"/>
                  <a:lumOff val="40000"/>
                </a:schemeClr>
              </a:solidFill>
            </a:endParaRPr>
          </a:p>
        </p:txBody>
      </p:sp>
    </p:spTree>
    <p:extLst>
      <p:ext uri="{BB962C8B-B14F-4D97-AF65-F5344CB8AC3E}">
        <p14:creationId xmlns:p14="http://schemas.microsoft.com/office/powerpoint/2010/main" val="1691757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38992" y="197427"/>
            <a:ext cx="6598227" cy="369332"/>
          </a:xfrm>
          <a:prstGeom prst="rect">
            <a:avLst/>
          </a:prstGeom>
          <a:noFill/>
        </p:spPr>
        <p:txBody>
          <a:bodyPr wrap="square" rtlCol="0">
            <a:spAutoFit/>
          </a:bodyPr>
          <a:lstStyle/>
          <a:p>
            <a:r>
              <a:rPr lang="en-US" dirty="0">
                <a:solidFill>
                  <a:schemeClr val="accent3">
                    <a:lumMod val="60000"/>
                    <a:lumOff val="40000"/>
                  </a:schemeClr>
                </a:solidFill>
              </a:rPr>
              <a:t>2</a:t>
            </a:r>
            <a:r>
              <a:rPr lang="en-US" dirty="0" smtClean="0">
                <a:solidFill>
                  <a:schemeClr val="accent3">
                    <a:lumMod val="60000"/>
                    <a:lumOff val="40000"/>
                  </a:schemeClr>
                </a:solidFill>
              </a:rPr>
              <a:t>.</a:t>
            </a:r>
            <a:endParaRPr lang="en-US" dirty="0">
              <a:solidFill>
                <a:schemeClr val="accent3">
                  <a:lumMod val="60000"/>
                  <a:lumOff val="40000"/>
                </a:schemeClr>
              </a:solidFill>
            </a:endParaRPr>
          </a:p>
        </p:txBody>
      </p:sp>
      <p:sp>
        <p:nvSpPr>
          <p:cNvPr id="4" name="TextBox 3"/>
          <p:cNvSpPr txBox="1"/>
          <p:nvPr/>
        </p:nvSpPr>
        <p:spPr>
          <a:xfrm>
            <a:off x="569087" y="5711031"/>
            <a:ext cx="8183105" cy="276999"/>
          </a:xfrm>
          <a:prstGeom prst="rect">
            <a:avLst/>
          </a:prstGeom>
          <a:noFill/>
        </p:spPr>
        <p:txBody>
          <a:bodyPr wrap="square" rtlCol="0">
            <a:spAutoFit/>
          </a:bodyPr>
          <a:lstStyle/>
          <a:p>
            <a:r>
              <a:rPr lang="en-US" sz="1200" dirty="0" smtClean="0">
                <a:solidFill>
                  <a:schemeClr val="accent3">
                    <a:lumMod val="60000"/>
                    <a:lumOff val="40000"/>
                  </a:schemeClr>
                </a:solidFill>
              </a:rPr>
              <a:t>Title:					</a:t>
            </a:r>
            <a:r>
              <a:rPr lang="en-US" sz="1200" smtClean="0">
                <a:solidFill>
                  <a:schemeClr val="accent3">
                    <a:lumMod val="60000"/>
                    <a:lumOff val="40000"/>
                  </a:schemeClr>
                </a:solidFill>
              </a:rPr>
              <a:t>               </a:t>
            </a:r>
            <a:r>
              <a:rPr lang="en-US" sz="1200" dirty="0" smtClean="0">
                <a:solidFill>
                  <a:schemeClr val="accent3">
                    <a:lumMod val="60000"/>
                    <a:lumOff val="40000"/>
                  </a:schemeClr>
                </a:solidFill>
              </a:rPr>
              <a:t>Date:	</a:t>
            </a:r>
            <a:r>
              <a:rPr lang="en-US" sz="1200" smtClean="0">
                <a:solidFill>
                  <a:schemeClr val="accent3">
                    <a:lumMod val="60000"/>
                    <a:lumOff val="40000"/>
                  </a:schemeClr>
                </a:solidFill>
              </a:rPr>
              <a:t>             Media</a:t>
            </a:r>
            <a:r>
              <a:rPr lang="en-US" sz="1200" dirty="0" smtClean="0">
                <a:solidFill>
                  <a:schemeClr val="accent3">
                    <a:lumMod val="60000"/>
                    <a:lumOff val="40000"/>
                  </a:schemeClr>
                </a:solidFill>
              </a:rPr>
              <a:t>:</a:t>
            </a:r>
            <a:r>
              <a:rPr lang="en-US" sz="1200" smtClean="0">
                <a:solidFill>
                  <a:schemeClr val="accent3">
                    <a:lumMod val="60000"/>
                    <a:lumOff val="40000"/>
                  </a:schemeClr>
                </a:solidFill>
              </a:rPr>
              <a:t>	</a:t>
            </a:r>
            <a:r>
              <a:rPr lang="en-US" sz="1200">
                <a:solidFill>
                  <a:schemeClr val="accent3">
                    <a:lumMod val="60000"/>
                    <a:lumOff val="40000"/>
                  </a:schemeClr>
                </a:solidFill>
              </a:rPr>
              <a:t> </a:t>
            </a:r>
            <a:r>
              <a:rPr lang="en-US" sz="1200" smtClean="0">
                <a:solidFill>
                  <a:schemeClr val="accent3">
                    <a:lumMod val="60000"/>
                    <a:lumOff val="40000"/>
                  </a:schemeClr>
                </a:solidFill>
              </a:rPr>
              <a:t>                  Dimensions:</a:t>
            </a:r>
            <a:endParaRPr lang="en-US" sz="1200" dirty="0">
              <a:solidFill>
                <a:schemeClr val="accent3">
                  <a:lumMod val="60000"/>
                  <a:lumOff val="40000"/>
                </a:schemeClr>
              </a:solidFill>
            </a:endParaRPr>
          </a:p>
        </p:txBody>
      </p:sp>
    </p:spTree>
    <p:extLst>
      <p:ext uri="{BB962C8B-B14F-4D97-AF65-F5344CB8AC3E}">
        <p14:creationId xmlns:p14="http://schemas.microsoft.com/office/powerpoint/2010/main" val="84031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38992" y="197427"/>
            <a:ext cx="6598227" cy="369332"/>
          </a:xfrm>
          <a:prstGeom prst="rect">
            <a:avLst/>
          </a:prstGeom>
          <a:noFill/>
        </p:spPr>
        <p:txBody>
          <a:bodyPr wrap="square" rtlCol="0">
            <a:spAutoFit/>
          </a:bodyPr>
          <a:lstStyle/>
          <a:p>
            <a:r>
              <a:rPr lang="en-US" dirty="0">
                <a:solidFill>
                  <a:schemeClr val="accent3">
                    <a:lumMod val="60000"/>
                    <a:lumOff val="40000"/>
                  </a:schemeClr>
                </a:solidFill>
              </a:rPr>
              <a:t>3</a:t>
            </a:r>
            <a:r>
              <a:rPr lang="en-US" dirty="0" smtClean="0">
                <a:solidFill>
                  <a:schemeClr val="accent3">
                    <a:lumMod val="60000"/>
                    <a:lumOff val="40000"/>
                  </a:schemeClr>
                </a:solidFill>
              </a:rPr>
              <a:t>.</a:t>
            </a:r>
            <a:endParaRPr lang="en-US" dirty="0">
              <a:solidFill>
                <a:schemeClr val="accent3">
                  <a:lumMod val="60000"/>
                  <a:lumOff val="40000"/>
                </a:schemeClr>
              </a:solidFill>
            </a:endParaRPr>
          </a:p>
        </p:txBody>
      </p:sp>
      <p:sp>
        <p:nvSpPr>
          <p:cNvPr id="4" name="TextBox 3"/>
          <p:cNvSpPr txBox="1"/>
          <p:nvPr/>
        </p:nvSpPr>
        <p:spPr>
          <a:xfrm>
            <a:off x="617213" y="5727073"/>
            <a:ext cx="8183105" cy="276999"/>
          </a:xfrm>
          <a:prstGeom prst="rect">
            <a:avLst/>
          </a:prstGeom>
          <a:noFill/>
        </p:spPr>
        <p:txBody>
          <a:bodyPr wrap="square" rtlCol="0">
            <a:spAutoFit/>
          </a:bodyPr>
          <a:lstStyle/>
          <a:p>
            <a:r>
              <a:rPr lang="en-US" sz="1200" dirty="0" smtClean="0">
                <a:solidFill>
                  <a:schemeClr val="accent3">
                    <a:lumMod val="60000"/>
                    <a:lumOff val="40000"/>
                  </a:schemeClr>
                </a:solidFill>
              </a:rPr>
              <a:t>Title:					</a:t>
            </a:r>
            <a:r>
              <a:rPr lang="en-US" sz="1200" smtClean="0">
                <a:solidFill>
                  <a:schemeClr val="accent3">
                    <a:lumMod val="60000"/>
                    <a:lumOff val="40000"/>
                  </a:schemeClr>
                </a:solidFill>
              </a:rPr>
              <a:t>               </a:t>
            </a:r>
            <a:r>
              <a:rPr lang="en-US" sz="1200" dirty="0" smtClean="0">
                <a:solidFill>
                  <a:schemeClr val="accent3">
                    <a:lumMod val="60000"/>
                    <a:lumOff val="40000"/>
                  </a:schemeClr>
                </a:solidFill>
              </a:rPr>
              <a:t>Date:	</a:t>
            </a:r>
            <a:r>
              <a:rPr lang="en-US" sz="1200" smtClean="0">
                <a:solidFill>
                  <a:schemeClr val="accent3">
                    <a:lumMod val="60000"/>
                    <a:lumOff val="40000"/>
                  </a:schemeClr>
                </a:solidFill>
              </a:rPr>
              <a:t>             Media</a:t>
            </a:r>
            <a:r>
              <a:rPr lang="en-US" sz="1200" dirty="0" smtClean="0">
                <a:solidFill>
                  <a:schemeClr val="accent3">
                    <a:lumMod val="60000"/>
                    <a:lumOff val="40000"/>
                  </a:schemeClr>
                </a:solidFill>
              </a:rPr>
              <a:t>:</a:t>
            </a:r>
            <a:r>
              <a:rPr lang="en-US" sz="1200" smtClean="0">
                <a:solidFill>
                  <a:schemeClr val="accent3">
                    <a:lumMod val="60000"/>
                    <a:lumOff val="40000"/>
                  </a:schemeClr>
                </a:solidFill>
              </a:rPr>
              <a:t>	</a:t>
            </a:r>
            <a:r>
              <a:rPr lang="en-US" sz="1200">
                <a:solidFill>
                  <a:schemeClr val="accent3">
                    <a:lumMod val="60000"/>
                    <a:lumOff val="40000"/>
                  </a:schemeClr>
                </a:solidFill>
              </a:rPr>
              <a:t> </a:t>
            </a:r>
            <a:r>
              <a:rPr lang="en-US" sz="1200" smtClean="0">
                <a:solidFill>
                  <a:schemeClr val="accent3">
                    <a:lumMod val="60000"/>
                    <a:lumOff val="40000"/>
                  </a:schemeClr>
                </a:solidFill>
              </a:rPr>
              <a:t>                  Dimensions:</a:t>
            </a:r>
            <a:endParaRPr lang="en-US" sz="1200" dirty="0">
              <a:solidFill>
                <a:schemeClr val="accent3">
                  <a:lumMod val="60000"/>
                  <a:lumOff val="40000"/>
                </a:schemeClr>
              </a:solidFill>
            </a:endParaRPr>
          </a:p>
        </p:txBody>
      </p:sp>
    </p:spTree>
    <p:extLst>
      <p:ext uri="{BB962C8B-B14F-4D97-AF65-F5344CB8AC3E}">
        <p14:creationId xmlns:p14="http://schemas.microsoft.com/office/powerpoint/2010/main" val="2101310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38992" y="197427"/>
            <a:ext cx="6598227" cy="369332"/>
          </a:xfrm>
          <a:prstGeom prst="rect">
            <a:avLst/>
          </a:prstGeom>
          <a:noFill/>
        </p:spPr>
        <p:txBody>
          <a:bodyPr wrap="square" rtlCol="0">
            <a:spAutoFit/>
          </a:bodyPr>
          <a:lstStyle/>
          <a:p>
            <a:r>
              <a:rPr lang="en-US" dirty="0" smtClean="0">
                <a:solidFill>
                  <a:schemeClr val="accent3">
                    <a:lumMod val="60000"/>
                    <a:lumOff val="40000"/>
                  </a:schemeClr>
                </a:solidFill>
              </a:rPr>
              <a:t>4.</a:t>
            </a:r>
            <a:endParaRPr lang="en-US" dirty="0">
              <a:solidFill>
                <a:schemeClr val="accent3">
                  <a:lumMod val="60000"/>
                  <a:lumOff val="40000"/>
                </a:schemeClr>
              </a:solidFill>
            </a:endParaRPr>
          </a:p>
        </p:txBody>
      </p:sp>
      <p:sp>
        <p:nvSpPr>
          <p:cNvPr id="4" name="TextBox 3"/>
          <p:cNvSpPr txBox="1"/>
          <p:nvPr/>
        </p:nvSpPr>
        <p:spPr>
          <a:xfrm>
            <a:off x="569087" y="5711031"/>
            <a:ext cx="8183105" cy="276999"/>
          </a:xfrm>
          <a:prstGeom prst="rect">
            <a:avLst/>
          </a:prstGeom>
          <a:noFill/>
        </p:spPr>
        <p:txBody>
          <a:bodyPr wrap="square" rtlCol="0">
            <a:spAutoFit/>
          </a:bodyPr>
          <a:lstStyle/>
          <a:p>
            <a:r>
              <a:rPr lang="en-US" sz="1200" dirty="0" smtClean="0">
                <a:solidFill>
                  <a:schemeClr val="accent3">
                    <a:lumMod val="60000"/>
                    <a:lumOff val="40000"/>
                  </a:schemeClr>
                </a:solidFill>
              </a:rPr>
              <a:t>Title:					</a:t>
            </a:r>
            <a:r>
              <a:rPr lang="en-US" sz="1200" smtClean="0">
                <a:solidFill>
                  <a:schemeClr val="accent3">
                    <a:lumMod val="60000"/>
                    <a:lumOff val="40000"/>
                  </a:schemeClr>
                </a:solidFill>
              </a:rPr>
              <a:t>               </a:t>
            </a:r>
            <a:r>
              <a:rPr lang="en-US" sz="1200" dirty="0" smtClean="0">
                <a:solidFill>
                  <a:schemeClr val="accent3">
                    <a:lumMod val="60000"/>
                    <a:lumOff val="40000"/>
                  </a:schemeClr>
                </a:solidFill>
              </a:rPr>
              <a:t>Date:	</a:t>
            </a:r>
            <a:r>
              <a:rPr lang="en-US" sz="1200" smtClean="0">
                <a:solidFill>
                  <a:schemeClr val="accent3">
                    <a:lumMod val="60000"/>
                    <a:lumOff val="40000"/>
                  </a:schemeClr>
                </a:solidFill>
              </a:rPr>
              <a:t>             Media</a:t>
            </a:r>
            <a:r>
              <a:rPr lang="en-US" sz="1200" dirty="0" smtClean="0">
                <a:solidFill>
                  <a:schemeClr val="accent3">
                    <a:lumMod val="60000"/>
                    <a:lumOff val="40000"/>
                  </a:schemeClr>
                </a:solidFill>
              </a:rPr>
              <a:t>:</a:t>
            </a:r>
            <a:r>
              <a:rPr lang="en-US" sz="1200" smtClean="0">
                <a:solidFill>
                  <a:schemeClr val="accent3">
                    <a:lumMod val="60000"/>
                    <a:lumOff val="40000"/>
                  </a:schemeClr>
                </a:solidFill>
              </a:rPr>
              <a:t>	</a:t>
            </a:r>
            <a:r>
              <a:rPr lang="en-US" sz="1200">
                <a:solidFill>
                  <a:schemeClr val="accent3">
                    <a:lumMod val="60000"/>
                    <a:lumOff val="40000"/>
                  </a:schemeClr>
                </a:solidFill>
              </a:rPr>
              <a:t> </a:t>
            </a:r>
            <a:r>
              <a:rPr lang="en-US" sz="1200" smtClean="0">
                <a:solidFill>
                  <a:schemeClr val="accent3">
                    <a:lumMod val="60000"/>
                    <a:lumOff val="40000"/>
                  </a:schemeClr>
                </a:solidFill>
              </a:rPr>
              <a:t>                  Dimensions:</a:t>
            </a:r>
            <a:endParaRPr lang="en-US" sz="1200" dirty="0">
              <a:solidFill>
                <a:schemeClr val="accent3">
                  <a:lumMod val="60000"/>
                  <a:lumOff val="40000"/>
                </a:schemeClr>
              </a:solidFill>
            </a:endParaRPr>
          </a:p>
        </p:txBody>
      </p:sp>
    </p:spTree>
    <p:extLst>
      <p:ext uri="{BB962C8B-B14F-4D97-AF65-F5344CB8AC3E}">
        <p14:creationId xmlns:p14="http://schemas.microsoft.com/office/powerpoint/2010/main" val="594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ndsu-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ndsu-template2</Template>
  <TotalTime>334</TotalTime>
  <Words>423</Words>
  <Application>Microsoft Office PowerPoint</Application>
  <PresentationFormat>On-screen Show (4:3)</PresentationFormat>
  <Paragraphs>69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Calibri</vt:lpstr>
      <vt:lpstr>Times New Roman</vt:lpstr>
      <vt:lpstr>ndsu-template1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Strand</dc:creator>
  <cp:lastModifiedBy>Kelly Todd</cp:lastModifiedBy>
  <cp:revision>18</cp:revision>
  <dcterms:created xsi:type="dcterms:W3CDTF">2015-09-30T18:00:56Z</dcterms:created>
  <dcterms:modified xsi:type="dcterms:W3CDTF">2016-04-28T21:13:46Z</dcterms:modified>
</cp:coreProperties>
</file>