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89" r:id="rId2"/>
    <p:sldId id="390" r:id="rId3"/>
    <p:sldId id="391" r:id="rId4"/>
    <p:sldId id="392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409" r:id="rId22"/>
    <p:sldId id="410" r:id="rId23"/>
    <p:sldId id="411" r:id="rId24"/>
    <p:sldId id="412" r:id="rId25"/>
    <p:sldId id="413" r:id="rId26"/>
    <p:sldId id="414" r:id="rId27"/>
    <p:sldId id="415" r:id="rId28"/>
    <p:sldId id="416" r:id="rId29"/>
    <p:sldId id="326" r:id="rId30"/>
    <p:sldId id="424" r:id="rId31"/>
    <p:sldId id="425" r:id="rId32"/>
    <p:sldId id="426" r:id="rId33"/>
    <p:sldId id="427" r:id="rId34"/>
    <p:sldId id="428" r:id="rId35"/>
    <p:sldId id="429" r:id="rId36"/>
    <p:sldId id="430" r:id="rId37"/>
    <p:sldId id="417" r:id="rId38"/>
    <p:sldId id="438" r:id="rId39"/>
    <p:sldId id="439" r:id="rId40"/>
    <p:sldId id="440" r:id="rId41"/>
    <p:sldId id="441" r:id="rId42"/>
    <p:sldId id="442" r:id="rId43"/>
    <p:sldId id="434" r:id="rId44"/>
    <p:sldId id="348" r:id="rId45"/>
    <p:sldId id="347" r:id="rId46"/>
    <p:sldId id="435" r:id="rId47"/>
    <p:sldId id="436" r:id="rId48"/>
    <p:sldId id="437" r:id="rId49"/>
    <p:sldId id="351" r:id="rId50"/>
    <p:sldId id="352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5620"/>
    <p:restoredTop sz="94660"/>
  </p:normalViewPr>
  <p:slideViewPr>
    <p:cSldViewPr>
      <p:cViewPr>
        <p:scale>
          <a:sx n="78" d="100"/>
          <a:sy n="78" d="100"/>
        </p:scale>
        <p:origin x="-1848" y="-9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54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C97CD3E-872D-471F-8B00-7057EEC268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02C06-6870-48A6-BA54-A3776B491E18}" type="slidenum">
              <a:rPr lang="en-US"/>
              <a:pPr/>
              <a:t>38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89D32B-08D5-4A6F-AB60-831AB0208E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ABCE9E-DCF7-4377-A122-593976B5F2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D3BDA4-A53C-40F8-8865-341E867799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2DC4-9D0D-424C-9B1C-D22FDFF91F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CC0B5-29A9-4948-9AD1-A403660AD9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BC5372-3BF7-4DC8-AC78-33472933F4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BA64DC-9BA9-4281-9846-7C597750D0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7E1B44-BD74-4E4E-BD56-26F3C3FE1A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C9CCF3-160E-466B-BC53-9830FFD8C0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2F2085-5AA9-4578-974F-F9F8968BB4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8C800-42F5-43E6-A9A9-319A27D0B7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65603-44CE-43E7-8075-C4257C2F0B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E066B-31F3-49A9-88F7-6395AD026A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DE79AC-B7A8-49ED-8DB8-A1D907D319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EECBD-9DED-4F81-BC88-EC58C481B3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469BBAA-9AB2-4E3D-B0BA-B1D902BBDB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13" Type="http://schemas.openxmlformats.org/officeDocument/2006/relationships/image" Target="file:///C:\DOCUME~1\&#52980;1\LOCALS~1\Temp\Hnc\BinData\EMB22d6.jpg" TargetMode="External"/><Relationship Id="rId18" Type="http://schemas.openxmlformats.org/officeDocument/2006/relationships/image" Target="../media/image107.jpeg"/><Relationship Id="rId3" Type="http://schemas.openxmlformats.org/officeDocument/2006/relationships/image" Target="../media/image96.jpeg"/><Relationship Id="rId21" Type="http://schemas.openxmlformats.org/officeDocument/2006/relationships/image" Target="file:///C:\DOCUME~1\&#52980;1\LOCALS~1\Temp\Hnc\BinData\EMB22da.jpg" TargetMode="External"/><Relationship Id="rId7" Type="http://schemas.openxmlformats.org/officeDocument/2006/relationships/image" Target="../media/image100.jpeg"/><Relationship Id="rId12" Type="http://schemas.openxmlformats.org/officeDocument/2006/relationships/image" Target="../media/image104.jpeg"/><Relationship Id="rId17" Type="http://schemas.openxmlformats.org/officeDocument/2006/relationships/image" Target="file:///C:\DOCUME~1\&#52980;1\LOCALS~1\Temp\Hnc\BinData\EMB22db.jpg" TargetMode="External"/><Relationship Id="rId25" Type="http://schemas.openxmlformats.org/officeDocument/2006/relationships/image" Target="file:///c:\windows\TEMP\Hnc\BinData\EMB374e.jpg" TargetMode="External"/><Relationship Id="rId2" Type="http://schemas.openxmlformats.org/officeDocument/2006/relationships/image" Target="../media/image95.jpeg"/><Relationship Id="rId16" Type="http://schemas.openxmlformats.org/officeDocument/2006/relationships/image" Target="../media/image106.jpeg"/><Relationship Id="rId20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11" Type="http://schemas.openxmlformats.org/officeDocument/2006/relationships/image" Target="file:///C:\DOCUME~1\&#52980;1\LOCALS~1\Temp\Hnc\BinData\EMB22d7.jpg" TargetMode="External"/><Relationship Id="rId24" Type="http://schemas.openxmlformats.org/officeDocument/2006/relationships/image" Target="../media/image110.jpeg"/><Relationship Id="rId5" Type="http://schemas.openxmlformats.org/officeDocument/2006/relationships/image" Target="../media/image98.jpeg"/><Relationship Id="rId15" Type="http://schemas.openxmlformats.org/officeDocument/2006/relationships/image" Target="file:///C:\DOCUME~1\&#52980;1\LOCALS~1\Temp\Hnc\BinData\EMB22dc.jpg" TargetMode="External"/><Relationship Id="rId23" Type="http://schemas.openxmlformats.org/officeDocument/2006/relationships/image" Target="file:///C:\DOCUME~1\&#52980;1\LOCALS~1\Temp\Hnc\BinData\EMB22d5.jpg" TargetMode="External"/><Relationship Id="rId10" Type="http://schemas.openxmlformats.org/officeDocument/2006/relationships/image" Target="../media/image103.jpeg"/><Relationship Id="rId19" Type="http://schemas.openxmlformats.org/officeDocument/2006/relationships/image" Target="file:///C:\DOCUME~1\&#52980;1\LOCALS~1\Temp\Hnc\BinData\EMB22d9.jpg" TargetMode="External"/><Relationship Id="rId4" Type="http://schemas.openxmlformats.org/officeDocument/2006/relationships/image" Target="../media/image97.jpeg"/><Relationship Id="rId9" Type="http://schemas.openxmlformats.org/officeDocument/2006/relationships/image" Target="../media/image102.jpeg"/><Relationship Id="rId14" Type="http://schemas.openxmlformats.org/officeDocument/2006/relationships/image" Target="../media/image105.jpeg"/><Relationship Id="rId22" Type="http://schemas.openxmlformats.org/officeDocument/2006/relationships/image" Target="../media/image10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4873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0000"/>
                </a:solidFill>
              </a:rPr>
              <a:t>II. Vegetative Propagation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458200" cy="3429000"/>
          </a:xfrm>
        </p:spPr>
        <p:txBody>
          <a:bodyPr/>
          <a:lstStyle/>
          <a:p>
            <a:pPr eaLnBrk="1" hangingPunct="1"/>
            <a:r>
              <a:rPr lang="en-US" b="1" smtClean="0"/>
              <a:t>Use of Apomictic Seeds</a:t>
            </a:r>
          </a:p>
          <a:p>
            <a:pPr eaLnBrk="1" hangingPunct="1"/>
            <a:r>
              <a:rPr lang="en-US" b="1" smtClean="0"/>
              <a:t>Use of Specialized Vegetative Structures</a:t>
            </a:r>
          </a:p>
          <a:p>
            <a:pPr eaLnBrk="1" hangingPunct="1"/>
            <a:r>
              <a:rPr lang="en-US" b="1" smtClean="0"/>
              <a:t>Adventitious Root Induction (Cuttings)</a:t>
            </a:r>
          </a:p>
          <a:p>
            <a:pPr eaLnBrk="1" hangingPunct="1"/>
            <a:r>
              <a:rPr lang="en-US" b="1" smtClean="0"/>
              <a:t>Layering</a:t>
            </a:r>
          </a:p>
          <a:p>
            <a:pPr eaLnBrk="1" hangingPunct="1"/>
            <a:r>
              <a:rPr lang="en-US" b="1" smtClean="0"/>
              <a:t>Grafting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8229600" cy="71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0000"/>
                </a:solidFill>
              </a:rPr>
              <a:t>a. Use of Apomictic Seeds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4343400"/>
          </a:xfrm>
        </p:spPr>
        <p:txBody>
          <a:bodyPr/>
          <a:lstStyle/>
          <a:p>
            <a:pPr eaLnBrk="1" hangingPunct="1">
              <a:tabLst>
                <a:tab pos="2403475" algn="l"/>
                <a:tab pos="2743200" algn="l"/>
              </a:tabLst>
            </a:pPr>
            <a:r>
              <a:rPr lang="en-US" b="1" smtClean="0">
                <a:solidFill>
                  <a:srgbClr val="FF0000"/>
                </a:solidFill>
              </a:rPr>
              <a:t>Apomixis</a:t>
            </a:r>
            <a:r>
              <a:rPr lang="en-US" smtClean="0"/>
              <a:t> = Development of seeds from maternal tissue inside ovule</a:t>
            </a:r>
          </a:p>
          <a:p>
            <a:pPr eaLnBrk="1" hangingPunct="1">
              <a:tabLst>
                <a:tab pos="2403475" algn="l"/>
                <a:tab pos="2743200" algn="l"/>
              </a:tabLst>
            </a:pPr>
            <a:r>
              <a:rPr lang="en-US" smtClean="0"/>
              <a:t>Some apomictic seeds are formed from megaspore mother cells</a:t>
            </a:r>
          </a:p>
          <a:p>
            <a:pPr eaLnBrk="1" hangingPunct="1">
              <a:tabLst>
                <a:tab pos="2403475" algn="l"/>
                <a:tab pos="2743200" algn="l"/>
              </a:tabLst>
            </a:pPr>
            <a:r>
              <a:rPr lang="en-US" smtClean="0"/>
              <a:t>Apomictic seeds produce plants that are </a:t>
            </a:r>
            <a:r>
              <a:rPr lang="en-US" smtClean="0">
                <a:solidFill>
                  <a:srgbClr val="FF0000"/>
                </a:solidFill>
              </a:rPr>
              <a:t>genetically identical as maternal plants</a:t>
            </a:r>
          </a:p>
          <a:p>
            <a:pPr eaLnBrk="1" hangingPunct="1">
              <a:tabLst>
                <a:tab pos="2403475" algn="l"/>
                <a:tab pos="2743200" algn="l"/>
              </a:tabLst>
            </a:pPr>
            <a:r>
              <a:rPr lang="en-US" smtClean="0"/>
              <a:t>Examples: </a:t>
            </a:r>
            <a:r>
              <a:rPr lang="en-US" sz="2800" smtClean="0"/>
              <a:t>Mango, Kentucky bluegrass, Citrus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639763"/>
          </a:xfrm>
        </p:spPr>
        <p:txBody>
          <a:bodyPr/>
          <a:lstStyle/>
          <a:p>
            <a:pPr eaLnBrk="1" hangingPunct="1"/>
            <a:r>
              <a:rPr lang="en-US" sz="2800" b="1" smtClean="0"/>
              <a:t>How is Apomictic Seed Formed?</a:t>
            </a:r>
          </a:p>
        </p:txBody>
      </p:sp>
      <p:pic>
        <p:nvPicPr>
          <p:cNvPr id="58371" name="Picture 3" descr="nucellar embryo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590800"/>
            <a:ext cx="6913563" cy="3733800"/>
          </a:xfrm>
          <a:noFill/>
        </p:spPr>
      </p:pic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685800" y="762000"/>
            <a:ext cx="78486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176213" algn="l"/>
                <a:tab pos="280988" algn="l"/>
              </a:tabLst>
            </a:pPr>
            <a:r>
              <a:rPr lang="en-US" sz="2000" b="1"/>
              <a:t> Asexual seed formation from maternal tissues around zygotic embryo inside an ovule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176213" algn="l"/>
                <a:tab pos="280988" algn="l"/>
              </a:tabLst>
            </a:pPr>
            <a:r>
              <a:rPr lang="en-US" b="1"/>
              <a:t> Apomictic seeds can be formed from nucellar tissues, egg mother cell, flower heads (bulbils)</a:t>
            </a:r>
            <a:r>
              <a:rPr lang="en-US"/>
              <a:t> 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176213" algn="l"/>
                <a:tab pos="280988" algn="l"/>
              </a:tabLst>
            </a:pPr>
            <a:r>
              <a:rPr lang="en-US"/>
              <a:t> </a:t>
            </a:r>
            <a:r>
              <a:rPr lang="en-US" sz="2000" b="1"/>
              <a:t>Found in Kentucky bluegrass, dandelion, citrus, Alliums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124200" y="6172200"/>
            <a:ext cx="381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Nucellar embryos in Citrus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0000"/>
                </a:solidFill>
              </a:rPr>
              <a:t>b.</a:t>
            </a:r>
            <a:r>
              <a:rPr lang="en-US" sz="4000" smtClean="0"/>
              <a:t> </a:t>
            </a:r>
            <a:r>
              <a:rPr lang="en-US" sz="3600" b="1" smtClean="0">
                <a:solidFill>
                  <a:srgbClr val="FF0000"/>
                </a:solidFill>
              </a:rPr>
              <a:t>Specialized Vegetative Structures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219200"/>
            <a:ext cx="4191000" cy="4983163"/>
          </a:xfrm>
        </p:spPr>
        <p:txBody>
          <a:bodyPr/>
          <a:lstStyle/>
          <a:p>
            <a:pPr eaLnBrk="1" hangingPunct="1"/>
            <a:r>
              <a:rPr lang="en-US" smtClean="0"/>
              <a:t>Runners (Stolons)</a:t>
            </a:r>
          </a:p>
          <a:p>
            <a:pPr eaLnBrk="1" hangingPunct="1"/>
            <a:r>
              <a:rPr lang="en-US" smtClean="0"/>
              <a:t>Bulbs</a:t>
            </a:r>
          </a:p>
          <a:p>
            <a:pPr eaLnBrk="1" hangingPunct="1"/>
            <a:r>
              <a:rPr lang="en-US" smtClean="0"/>
              <a:t>Corms</a:t>
            </a:r>
          </a:p>
          <a:p>
            <a:pPr eaLnBrk="1" hangingPunct="1"/>
            <a:r>
              <a:rPr lang="en-US" smtClean="0"/>
              <a:t>Rhizomes</a:t>
            </a:r>
          </a:p>
          <a:p>
            <a:pPr eaLnBrk="1" hangingPunct="1"/>
            <a:r>
              <a:rPr lang="en-US" smtClean="0"/>
              <a:t>Off-Shoots</a:t>
            </a:r>
          </a:p>
          <a:p>
            <a:pPr eaLnBrk="1" hangingPunct="1"/>
            <a:r>
              <a:rPr lang="en-US" smtClean="0"/>
              <a:t>Stem Tubers</a:t>
            </a:r>
          </a:p>
          <a:p>
            <a:pPr eaLnBrk="1" hangingPunct="1"/>
            <a:r>
              <a:rPr lang="en-US" smtClean="0"/>
              <a:t>Tuberous Roots</a:t>
            </a:r>
          </a:p>
          <a:p>
            <a:pPr eaLnBrk="1" hangingPunct="1"/>
            <a:r>
              <a:rPr lang="en-US" smtClean="0"/>
              <a:t>Root Suckers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487363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Runners (Stolons)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533400"/>
            <a:ext cx="7239000" cy="1066800"/>
          </a:xfrm>
        </p:spPr>
        <p:txBody>
          <a:bodyPr/>
          <a:lstStyle/>
          <a:p>
            <a:pPr eaLnBrk="1" hangingPunct="1"/>
            <a:r>
              <a:rPr lang="en-US" sz="2000" b="1" smtClean="0"/>
              <a:t>Above-ground running stems</a:t>
            </a:r>
          </a:p>
          <a:p>
            <a:pPr eaLnBrk="1" hangingPunct="1"/>
            <a:r>
              <a:rPr lang="en-US" sz="2000" b="1" smtClean="0"/>
              <a:t>New plants are formed on each node</a:t>
            </a:r>
          </a:p>
          <a:p>
            <a:pPr eaLnBrk="1" hangingPunct="1"/>
            <a:r>
              <a:rPr lang="en-US" sz="2000" b="1" smtClean="0"/>
              <a:t>Examples:  Strawberry, Spider Plant, Buffalograss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981200" y="62484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Strawberry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5715000" y="62484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Buffalograss</a:t>
            </a:r>
          </a:p>
        </p:txBody>
      </p:sp>
      <p:pic>
        <p:nvPicPr>
          <p:cNvPr id="60422" name="Picture 6" descr="buffalograss-stol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4038600"/>
            <a:ext cx="33528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7" descr="buffalogra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52600"/>
            <a:ext cx="33528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8" descr="plasticmulch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066800" y="1752600"/>
            <a:ext cx="3657600" cy="2209800"/>
          </a:xfrm>
          <a:noFill/>
        </p:spPr>
      </p:pic>
      <p:pic>
        <p:nvPicPr>
          <p:cNvPr id="60425" name="Picture 9" descr="strawberry-stol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1066800" y="4038600"/>
            <a:ext cx="3657600" cy="22098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Bulbs</a:t>
            </a:r>
          </a:p>
        </p:txBody>
      </p:sp>
      <p:pic>
        <p:nvPicPr>
          <p:cNvPr id="61443" name="Picture 3" descr="tulipbulbs-new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4724400"/>
            <a:ext cx="2514600" cy="1752600"/>
          </a:xfrm>
          <a:noFill/>
        </p:spPr>
      </p:pic>
      <p:pic>
        <p:nvPicPr>
          <p:cNvPr id="61444" name="Picture 4" descr="gar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4724400"/>
            <a:ext cx="2381250" cy="1762125"/>
          </a:xfrm>
          <a:noFill/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304800" y="838200"/>
            <a:ext cx="88392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36538" algn="l"/>
              </a:tabLst>
            </a:pPr>
            <a:r>
              <a:rPr lang="en-US" sz="2400" b="1"/>
              <a:t> A specialized underground organ consisting of a basal 	plate, growing points, flower primordia, and fleshy scales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36538" algn="l"/>
              </a:tabLst>
            </a:pPr>
            <a:r>
              <a:rPr lang="en-US" sz="2400" b="1"/>
              <a:t> Found in monocots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36538" algn="l"/>
              </a:tabLst>
            </a:pPr>
            <a:r>
              <a:rPr lang="en-US" sz="2400" b="1"/>
              <a:t> Tunicate bulbs - Onion, tulip, garlic, hyacinth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36538" algn="l"/>
              </a:tabLst>
            </a:pPr>
            <a:r>
              <a:rPr lang="en-US" sz="2400" b="1"/>
              <a:t> Non-tunicate bulbs – Easter lily, Oriental lily 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36538" algn="l"/>
              </a:tabLst>
            </a:pPr>
            <a:r>
              <a:rPr lang="en-US" sz="2400" b="1"/>
              <a:t> Bulblets, bulbils, stem bulblets   </a:t>
            </a:r>
          </a:p>
        </p:txBody>
      </p:sp>
      <p:pic>
        <p:nvPicPr>
          <p:cNvPr id="61446" name="Picture 6" descr="onion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6019800" y="4800600"/>
            <a:ext cx="2438400" cy="1752600"/>
          </a:xfrm>
          <a:noFill/>
        </p:spPr>
      </p:pic>
      <p:pic>
        <p:nvPicPr>
          <p:cNvPr id="61447" name="Picture 7" descr="onion ring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3581400"/>
            <a:ext cx="1828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Scaly Bulbs: Easter Lily</a:t>
            </a:r>
          </a:p>
        </p:txBody>
      </p:sp>
      <p:pic>
        <p:nvPicPr>
          <p:cNvPr id="62467" name="Picture 3" descr="native lil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066800"/>
            <a:ext cx="2743200" cy="3200400"/>
          </a:xfrm>
          <a:noFill/>
        </p:spPr>
      </p:pic>
      <p:pic>
        <p:nvPicPr>
          <p:cNvPr id="62468" name="Picture 4" descr="lily field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867400" y="1676400"/>
            <a:ext cx="3048000" cy="2339975"/>
          </a:xfrm>
        </p:spPr>
      </p:pic>
      <p:pic>
        <p:nvPicPr>
          <p:cNvPr id="62469" name="Picture 5" descr="lilybulb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5943600" y="4343400"/>
            <a:ext cx="2687638" cy="1700213"/>
          </a:xfrm>
          <a:noFill/>
        </p:spPr>
      </p:pic>
      <p:pic>
        <p:nvPicPr>
          <p:cNvPr id="62470" name="Picture 6" descr="lily scale-new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3581400" y="4495800"/>
            <a:ext cx="2057400" cy="1600200"/>
          </a:xfrm>
          <a:noFill/>
        </p:spPr>
      </p:pic>
      <p:pic>
        <p:nvPicPr>
          <p:cNvPr id="62471" name="Picture 7" descr="bulb scale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81400" y="1219200"/>
            <a:ext cx="2133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8" descr="lily pot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400" y="4419600"/>
            <a:ext cx="2667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5334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Anther Removal on Easter Lily Flowers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524000" y="5943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Anthers intact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5257800" y="6035675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Anthers removed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457200" y="1524000"/>
            <a:ext cx="853440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5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/>
              <a:t> </a:t>
            </a:r>
            <a:r>
              <a:rPr lang="en-US" sz="2400" b="1"/>
              <a:t>Pollen germination on stigma triggers ethylene release</a:t>
            </a:r>
          </a:p>
          <a:p>
            <a:pPr>
              <a:lnSpc>
                <a:spcPct val="65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/>
              <a:t> </a:t>
            </a:r>
            <a:r>
              <a:rPr lang="en-US" sz="2400" b="1"/>
              <a:t>Yellow color stain makes the flowers unsightly </a:t>
            </a:r>
          </a:p>
        </p:txBody>
      </p:sp>
      <p:pic>
        <p:nvPicPr>
          <p:cNvPr id="63494" name="Picture 6" descr="lilyflower-new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895600"/>
            <a:ext cx="3962400" cy="3048000"/>
          </a:xfrm>
          <a:noFill/>
        </p:spPr>
      </p:pic>
      <p:pic>
        <p:nvPicPr>
          <p:cNvPr id="63495" name="Picture 7" descr="lilyfower-new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76800" y="2971800"/>
            <a:ext cx="3810000" cy="29718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514600" y="304800"/>
            <a:ext cx="6400800" cy="6397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0000"/>
                </a:solidFill>
              </a:rPr>
              <a:t>Corms: Gladiolus</a:t>
            </a:r>
          </a:p>
        </p:txBody>
      </p:sp>
      <p:pic>
        <p:nvPicPr>
          <p:cNvPr id="64515" name="Picture 3" descr="glad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00400" y="1143000"/>
            <a:ext cx="5562600" cy="3657600"/>
          </a:xfrm>
          <a:noFill/>
        </p:spPr>
      </p:pic>
      <p:pic>
        <p:nvPicPr>
          <p:cNvPr id="64516" name="Picture 4" descr="3 glad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914400" y="533400"/>
            <a:ext cx="2133600" cy="2590800"/>
          </a:xfrm>
          <a:noFill/>
        </p:spPr>
      </p:pic>
      <p:pic>
        <p:nvPicPr>
          <p:cNvPr id="64517" name="Picture 5" descr="gladiolus in field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838200" y="3276600"/>
            <a:ext cx="2362200" cy="3200400"/>
          </a:xfrm>
          <a:noFill/>
        </p:spPr>
      </p:pic>
      <p:pic>
        <p:nvPicPr>
          <p:cNvPr id="64518" name="Picture 6" descr="cormel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4191000" y="4419600"/>
            <a:ext cx="3259138" cy="218598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563563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Rhizomes</a:t>
            </a:r>
          </a:p>
        </p:txBody>
      </p:sp>
      <p:pic>
        <p:nvPicPr>
          <p:cNvPr id="2052" name="Picture 3" descr="orchid display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4267200"/>
            <a:ext cx="3886200" cy="2362200"/>
          </a:xfrm>
        </p:spPr>
      </p:pic>
      <p:pic>
        <p:nvPicPr>
          <p:cNvPr id="2053" name="Picture 4" descr="turfgras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953000" y="4343400"/>
            <a:ext cx="3429000" cy="2339975"/>
          </a:xfrm>
        </p:spPr>
      </p:pic>
      <p:pic>
        <p:nvPicPr>
          <p:cNvPr id="2054" name="Picture 5" descr="lily of the valley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943600" y="1752600"/>
            <a:ext cx="1752600" cy="2265363"/>
          </a:xfrm>
          <a:noFill/>
        </p:spPr>
      </p:pic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1219200" y="685800"/>
            <a:ext cx="6934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/>
              <a:t> </a:t>
            </a:r>
            <a:r>
              <a:rPr lang="en-US" sz="2400" b="1"/>
              <a:t>Laterally grown underground stems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/>
              <a:t> Iris, ginger, lily of the valley, orchid</a:t>
            </a:r>
          </a:p>
        </p:txBody>
      </p:sp>
      <p:pic>
        <p:nvPicPr>
          <p:cNvPr id="2056" name="Picture 7" descr="orchid rhizom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1066800" y="1447800"/>
            <a:ext cx="2133600" cy="2667000"/>
          </a:xfrm>
          <a:noFill/>
        </p:spPr>
      </p:pic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3505200" y="1447800"/>
          <a:ext cx="1905000" cy="2667000"/>
        </p:xfrm>
        <a:graphic>
          <a:graphicData uri="http://schemas.openxmlformats.org/presentationml/2006/ole">
            <p:oleObj spid="_x0000_s2050" name="Image" r:id="rId7" imgW="3517460" imgH="7619048" progId="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563563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Offshoots</a:t>
            </a:r>
          </a:p>
        </p:txBody>
      </p:sp>
      <p:pic>
        <p:nvPicPr>
          <p:cNvPr id="65539" name="Picture 3" descr="orchid offshoot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76400" y="3505200"/>
            <a:ext cx="4495800" cy="2743200"/>
          </a:xfrm>
        </p:spPr>
      </p:pic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457200" y="1143000"/>
            <a:ext cx="8153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/>
              <a:t> Lateral shoots, often with roots at the base, produced on main stems which can be separated and grown as independent plants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/>
              <a:t> Examples: Pineapple (slip), dendrobium, cymbidium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Stem Tuber</a:t>
            </a:r>
            <a:r>
              <a:rPr lang="en-US" sz="4000" smtClean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66563" name="Picture 3" descr="potato tuber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95400" y="2743200"/>
            <a:ext cx="6705600" cy="3352800"/>
          </a:xfrm>
          <a:noFill/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838200" y="1143000"/>
            <a:ext cx="7696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36538" algn="l"/>
              </a:tabLst>
            </a:pPr>
            <a:r>
              <a:rPr lang="en-US"/>
              <a:t> </a:t>
            </a:r>
            <a:r>
              <a:rPr lang="en-US" b="1"/>
              <a:t> </a:t>
            </a:r>
            <a:r>
              <a:rPr lang="en-US" sz="2400" b="1"/>
              <a:t>Tuber is a swollen, modified stem structure that 	functions as an underground storage organ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36538" algn="l"/>
              </a:tabLst>
            </a:pPr>
            <a:r>
              <a:rPr lang="en-US" sz="2400" b="1"/>
              <a:t>  Examples: potato, caladium, Jerusalem artichoke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2438400" y="60960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Use of eyes in potato propagation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Tuberous Roots</a:t>
            </a:r>
          </a:p>
        </p:txBody>
      </p:sp>
      <p:pic>
        <p:nvPicPr>
          <p:cNvPr id="67587" name="Picture 3" descr="tuberous root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295400"/>
            <a:ext cx="7924800" cy="5059363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FF0000"/>
                </a:solidFill>
              </a:rPr>
              <a:t>b. Cutting Propagation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05800" cy="5257800"/>
          </a:xfrm>
        </p:spPr>
        <p:txBody>
          <a:bodyPr/>
          <a:lstStyle/>
          <a:p>
            <a:pPr eaLnBrk="1" hangingPunct="1"/>
            <a:r>
              <a:rPr lang="en-US" smtClean="0"/>
              <a:t>Detached stems and roots are used to induce adventitious roots or shoots</a:t>
            </a:r>
          </a:p>
          <a:p>
            <a:pPr eaLnBrk="1" hangingPunct="1"/>
            <a:r>
              <a:rPr lang="en-US" smtClean="0"/>
              <a:t>Woody Plants</a:t>
            </a:r>
          </a:p>
          <a:p>
            <a:pPr lvl="2" eaLnBrk="1" hangingPunct="1"/>
            <a:r>
              <a:rPr lang="en-US" smtClean="0">
                <a:solidFill>
                  <a:srgbClr val="FF0000"/>
                </a:solidFill>
              </a:rPr>
              <a:t>Hardwood cuttings</a:t>
            </a:r>
          </a:p>
          <a:p>
            <a:pPr lvl="2" eaLnBrk="1" hangingPunct="1"/>
            <a:r>
              <a:rPr lang="en-US" smtClean="0">
                <a:solidFill>
                  <a:srgbClr val="FF0000"/>
                </a:solidFill>
              </a:rPr>
              <a:t>Softwood cuttings</a:t>
            </a:r>
          </a:p>
          <a:p>
            <a:pPr lvl="2" eaLnBrk="1" hangingPunct="1"/>
            <a:r>
              <a:rPr lang="en-US" smtClean="0">
                <a:solidFill>
                  <a:srgbClr val="FF0000"/>
                </a:solidFill>
              </a:rPr>
              <a:t>Semi-hardwood cuttings</a:t>
            </a:r>
          </a:p>
          <a:p>
            <a:pPr lvl="2" eaLnBrk="1" hangingPunct="1"/>
            <a:r>
              <a:rPr lang="en-US" smtClean="0">
                <a:solidFill>
                  <a:srgbClr val="FF0000"/>
                </a:solidFill>
              </a:rPr>
              <a:t>Single-node cuttings</a:t>
            </a:r>
          </a:p>
          <a:p>
            <a:pPr eaLnBrk="1" hangingPunct="1"/>
            <a:r>
              <a:rPr lang="en-US" smtClean="0"/>
              <a:t>Root Cuttings</a:t>
            </a:r>
          </a:p>
          <a:p>
            <a:pPr lvl="2" eaLnBrk="1" hangingPunct="1"/>
            <a:r>
              <a:rPr lang="en-US" smtClean="0"/>
              <a:t>Problem with phenotype conversion in chimeric plants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228600"/>
            <a:ext cx="8077200" cy="7620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Hardwood and Semi-hardwood Cuttings</a:t>
            </a:r>
          </a:p>
        </p:txBody>
      </p:sp>
      <p:pic>
        <p:nvPicPr>
          <p:cNvPr id="69635" name="Picture 3" descr="dormant cutting harvest-ne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447800"/>
            <a:ext cx="2933700" cy="1941513"/>
          </a:xfrm>
          <a:noFill/>
        </p:spPr>
      </p:pic>
      <p:pic>
        <p:nvPicPr>
          <p:cNvPr id="69636" name="Picture 4" descr="cutting operat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276600" y="1447800"/>
            <a:ext cx="2819400" cy="1981200"/>
          </a:xfrm>
          <a:noFill/>
        </p:spPr>
      </p:pic>
      <p:pic>
        <p:nvPicPr>
          <p:cNvPr id="69637" name="Picture 5" descr="rooting CA style-new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276600" y="3505200"/>
            <a:ext cx="2895600" cy="1943100"/>
          </a:xfrm>
          <a:noFill/>
        </p:spPr>
      </p:pic>
      <p:pic>
        <p:nvPicPr>
          <p:cNvPr id="69638" name="Picture 6" descr="stem cutting-new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228600" y="3505200"/>
            <a:ext cx="2895600" cy="1905000"/>
          </a:xfrm>
          <a:noFill/>
        </p:spPr>
      </p:pic>
      <p:pic>
        <p:nvPicPr>
          <p:cNvPr id="69639" name="Picture 7" descr="rooted junip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1447800"/>
            <a:ext cx="2590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0" name="Picture 8" descr="outdoor rooting-ne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72200" y="3581400"/>
            <a:ext cx="26670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2590800" y="2971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5638800" y="2971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8382000" y="2895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2590800" y="4953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5562600" y="4876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8305800" y="4953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381000" y="5715000"/>
            <a:ext cx="845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solidFill>
                  <a:srgbClr val="FF0000"/>
                </a:solidFill>
              </a:rPr>
              <a:t>1</a:t>
            </a:r>
            <a:r>
              <a:rPr lang="en-US" b="1"/>
              <a:t>-Stock plant nursery, </a:t>
            </a:r>
            <a:r>
              <a:rPr lang="en-US" b="1" i="1">
                <a:solidFill>
                  <a:srgbClr val="FF0000"/>
                </a:solidFill>
              </a:rPr>
              <a:t>2</a:t>
            </a:r>
            <a:r>
              <a:rPr lang="en-US" b="1"/>
              <a:t>-making cuttings, </a:t>
            </a:r>
            <a:r>
              <a:rPr lang="en-US" b="1" i="1">
                <a:solidFill>
                  <a:srgbClr val="FF0000"/>
                </a:solidFill>
              </a:rPr>
              <a:t>3</a:t>
            </a:r>
            <a:r>
              <a:rPr lang="en-US" b="1"/>
              <a:t>-bundles of cuttings, </a:t>
            </a:r>
            <a:r>
              <a:rPr lang="en-US" b="1" i="1">
                <a:solidFill>
                  <a:srgbClr val="FF0000"/>
                </a:solidFill>
              </a:rPr>
              <a:t>4</a:t>
            </a:r>
            <a:r>
              <a:rPr lang="en-US" b="1"/>
              <a:t>-IBA treatment, </a:t>
            </a:r>
            <a:r>
              <a:rPr lang="en-US" b="1" i="1">
                <a:solidFill>
                  <a:srgbClr val="FF0000"/>
                </a:solidFill>
              </a:rPr>
              <a:t>5</a:t>
            </a:r>
            <a:r>
              <a:rPr lang="en-US" b="1"/>
              <a:t>-rooting in artificial mix, </a:t>
            </a:r>
            <a:r>
              <a:rPr lang="en-US" b="1" i="1">
                <a:solidFill>
                  <a:srgbClr val="FF0000"/>
                </a:solidFill>
              </a:rPr>
              <a:t>6</a:t>
            </a:r>
            <a:r>
              <a:rPr lang="en-US" b="1"/>
              <a:t>-outdoor misting system for rooting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5334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Influence of IBA on Rooting-</a:t>
            </a:r>
            <a:r>
              <a:rPr lang="en-US" sz="2400" b="1" i="1" smtClean="0">
                <a:solidFill>
                  <a:srgbClr val="FF0000"/>
                </a:solidFill>
              </a:rPr>
              <a:t>Cordia parvifolia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457200" y="5791200"/>
            <a:ext cx="838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solidFill>
                  <a:srgbClr val="FF0000"/>
                </a:solidFill>
              </a:rPr>
              <a:t>1</a:t>
            </a:r>
            <a:r>
              <a:rPr lang="en-US" b="1"/>
              <a:t>-Control, </a:t>
            </a:r>
            <a:r>
              <a:rPr lang="en-US" b="1" i="1">
                <a:solidFill>
                  <a:srgbClr val="FF0000"/>
                </a:solidFill>
              </a:rPr>
              <a:t>2</a:t>
            </a:r>
            <a:r>
              <a:rPr lang="en-US" b="1"/>
              <a:t>-50% ethanol, </a:t>
            </a:r>
            <a:r>
              <a:rPr lang="en-US" b="1" i="1">
                <a:solidFill>
                  <a:srgbClr val="FF0000"/>
                </a:solidFill>
              </a:rPr>
              <a:t>3</a:t>
            </a:r>
            <a:r>
              <a:rPr lang="en-US" b="1"/>
              <a:t>-100 ppm, </a:t>
            </a:r>
            <a:r>
              <a:rPr lang="en-US" b="1" i="1">
                <a:solidFill>
                  <a:srgbClr val="FF0000"/>
                </a:solidFill>
              </a:rPr>
              <a:t>4</a:t>
            </a:r>
            <a:r>
              <a:rPr lang="en-US" b="1"/>
              <a:t>-1000 ppm, </a:t>
            </a:r>
            <a:r>
              <a:rPr lang="en-US" b="1" i="1">
                <a:solidFill>
                  <a:srgbClr val="FF0000"/>
                </a:solidFill>
              </a:rPr>
              <a:t>5</a:t>
            </a:r>
            <a:r>
              <a:rPr lang="en-US" b="1"/>
              <a:t>-2000 ppm, </a:t>
            </a:r>
            <a:r>
              <a:rPr lang="en-US" b="1" i="1">
                <a:solidFill>
                  <a:srgbClr val="FF0000"/>
                </a:solidFill>
              </a:rPr>
              <a:t>6</a:t>
            </a:r>
            <a:r>
              <a:rPr lang="en-US" b="1"/>
              <a:t>-4000 ppm, </a:t>
            </a:r>
            <a:r>
              <a:rPr lang="en-US" b="1" i="1">
                <a:solidFill>
                  <a:srgbClr val="FF0000"/>
                </a:solidFill>
              </a:rPr>
              <a:t>7</a:t>
            </a:r>
            <a:r>
              <a:rPr lang="en-US" b="1"/>
              <a:t>-6000 ppm, </a:t>
            </a:r>
            <a:r>
              <a:rPr lang="en-US" b="1" i="1">
                <a:solidFill>
                  <a:srgbClr val="FF0000"/>
                </a:solidFill>
              </a:rPr>
              <a:t>8</a:t>
            </a:r>
            <a:r>
              <a:rPr lang="en-US" b="1"/>
              <a:t>-8000 ppm, </a:t>
            </a:r>
            <a:r>
              <a:rPr lang="en-US" b="1" i="1">
                <a:solidFill>
                  <a:srgbClr val="FF0000"/>
                </a:solidFill>
              </a:rPr>
              <a:t>9</a:t>
            </a:r>
            <a:r>
              <a:rPr lang="en-US" b="1"/>
              <a:t>-10000 ppm IBA</a:t>
            </a:r>
          </a:p>
        </p:txBody>
      </p:sp>
      <p:pic>
        <p:nvPicPr>
          <p:cNvPr id="70660" name="Picture 4" descr="cordia rooting-new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914400"/>
            <a:ext cx="7620000" cy="468312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229600" cy="6096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FF0000"/>
                </a:solidFill>
              </a:rPr>
              <a:t>Cutting Propagation in Jojoba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391400" cy="3657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tx2"/>
                </a:solidFill>
              </a:rPr>
              <a:t>Regular Stem Cuttings</a:t>
            </a:r>
          </a:p>
          <a:p>
            <a:pPr lvl="1" eaLnBrk="1" hangingPunct="1"/>
            <a:r>
              <a:rPr lang="en-US" smtClean="0"/>
              <a:t>Use 4-5 nodes</a:t>
            </a:r>
          </a:p>
          <a:p>
            <a:pPr lvl="1" eaLnBrk="1" hangingPunct="1"/>
            <a:r>
              <a:rPr lang="en-US" smtClean="0"/>
              <a:t>Semi-hardwood cuttings</a:t>
            </a:r>
          </a:p>
          <a:p>
            <a:pPr eaLnBrk="1" hangingPunct="1"/>
            <a:r>
              <a:rPr lang="en-US" b="1" smtClean="0">
                <a:solidFill>
                  <a:schemeClr val="tx2"/>
                </a:solidFill>
              </a:rPr>
              <a:t>Single Node Cuttings</a:t>
            </a:r>
          </a:p>
          <a:p>
            <a:pPr lvl="1" eaLnBrk="1" hangingPunct="1"/>
            <a:r>
              <a:rPr lang="en-US" smtClean="0"/>
              <a:t>Double-eye single node cuttings</a:t>
            </a:r>
          </a:p>
          <a:p>
            <a:pPr lvl="1" eaLnBrk="1" hangingPunct="1"/>
            <a:r>
              <a:rPr lang="en-US" smtClean="0"/>
              <a:t>Single-eye single node cuttings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33400" y="228600"/>
            <a:ext cx="8229600" cy="487363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Single Node Cuttings of Jojoba</a:t>
            </a:r>
          </a:p>
        </p:txBody>
      </p:sp>
      <p:pic>
        <p:nvPicPr>
          <p:cNvPr id="72707" name="Picture 3" descr="jojoba-cutting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352800" y="838200"/>
            <a:ext cx="5257800" cy="3390900"/>
          </a:xfrm>
        </p:spPr>
      </p:pic>
      <p:pic>
        <p:nvPicPr>
          <p:cNvPr id="72708" name="Picture 4" descr="single-ey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4343400"/>
            <a:ext cx="3581400" cy="2286000"/>
          </a:xfrm>
          <a:noFill/>
        </p:spPr>
      </p:pic>
      <p:pic>
        <p:nvPicPr>
          <p:cNvPr id="72709" name="Picture 5" descr="double-ey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762000" y="4343400"/>
            <a:ext cx="3581400" cy="2286000"/>
          </a:xfrm>
          <a:noFill/>
        </p:spPr>
      </p:pic>
      <p:pic>
        <p:nvPicPr>
          <p:cNvPr id="72710" name="Picture 6" descr="jojoba cutting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685800" y="762000"/>
            <a:ext cx="2438400" cy="3505200"/>
          </a:xfrm>
          <a:noFill/>
        </p:spPr>
      </p:pic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505200" y="35814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5-node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5638800" y="12192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Single Node Cuttings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5867400" y="1905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DE</a:t>
            </a:r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7239000" y="1828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SE</a:t>
            </a:r>
          </a:p>
        </p:txBody>
      </p:sp>
      <p:sp>
        <p:nvSpPr>
          <p:cNvPr id="72715" name="Rectangle 11"/>
          <p:cNvSpPr>
            <a:spLocks noChangeArrowheads="1"/>
          </p:cNvSpPr>
          <p:nvPr/>
        </p:nvSpPr>
        <p:spPr bwMode="auto">
          <a:xfrm>
            <a:off x="2362200" y="60960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DE</a:t>
            </a:r>
          </a:p>
        </p:txBody>
      </p:sp>
      <p:sp>
        <p:nvSpPr>
          <p:cNvPr id="72716" name="Rectangle 12"/>
          <p:cNvSpPr>
            <a:spLocks noChangeArrowheads="1"/>
          </p:cNvSpPr>
          <p:nvPr/>
        </p:nvSpPr>
        <p:spPr bwMode="auto">
          <a:xfrm>
            <a:off x="6324600" y="6019800"/>
            <a:ext cx="48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SE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Cutting Propagation in Jojoba</a:t>
            </a:r>
          </a:p>
        </p:txBody>
      </p:sp>
      <p:pic>
        <p:nvPicPr>
          <p:cNvPr id="73731" name="Picture 3" descr="joba hardening-low reso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4038600"/>
            <a:ext cx="3810000" cy="2570163"/>
          </a:xfrm>
          <a:noFill/>
        </p:spPr>
      </p:pic>
      <p:pic>
        <p:nvPicPr>
          <p:cNvPr id="73732" name="Picture 4" descr="fog hous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1273175"/>
            <a:ext cx="3810000" cy="2613025"/>
          </a:xfrm>
          <a:noFill/>
        </p:spPr>
      </p:pic>
      <p:pic>
        <p:nvPicPr>
          <p:cNvPr id="73733" name="Picture 5" descr="root band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85800" y="4038600"/>
            <a:ext cx="3810000" cy="2468563"/>
          </a:xfrm>
          <a:noFill/>
        </p:spPr>
      </p:pic>
      <p:pic>
        <p:nvPicPr>
          <p:cNvPr id="73734" name="Picture 6" descr="jojoba-mist hous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762000" y="1371600"/>
            <a:ext cx="3733800" cy="2505075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696200" cy="9906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Clonally Propagated Jojoba Field</a:t>
            </a:r>
            <a:r>
              <a:rPr lang="en-US" sz="2800" b="1" smtClean="0"/>
              <a:t/>
            </a:r>
            <a:br>
              <a:rPr lang="en-US" sz="2800" b="1" smtClean="0"/>
            </a:br>
            <a:r>
              <a:rPr lang="en-US" sz="2800" b="1" smtClean="0"/>
              <a:t>Bakersfield, CA</a:t>
            </a:r>
          </a:p>
        </p:txBody>
      </p:sp>
      <p:pic>
        <p:nvPicPr>
          <p:cNvPr id="74755" name="Picture 3" descr="clonal jojoba field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219200"/>
            <a:ext cx="7848600" cy="5229225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219200" y="304800"/>
            <a:ext cx="7010400" cy="639763"/>
          </a:xfrm>
        </p:spPr>
        <p:txBody>
          <a:bodyPr/>
          <a:lstStyle/>
          <a:p>
            <a:pPr eaLnBrk="1" hangingPunct="1"/>
            <a:r>
              <a:rPr lang="en-US" sz="3200" b="1" smtClean="0"/>
              <a:t>Shoftwood Cuttings - Hydrangea</a:t>
            </a:r>
          </a:p>
        </p:txBody>
      </p:sp>
      <p:pic>
        <p:nvPicPr>
          <p:cNvPr id="75779" name="Picture 3" descr="butterfly cutting-new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590800"/>
            <a:ext cx="2819400" cy="3048000"/>
          </a:xfrm>
          <a:noFill/>
        </p:spPr>
      </p:pic>
      <p:pic>
        <p:nvPicPr>
          <p:cNvPr id="75780" name="Picture 4" descr="hydrangea-new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143000"/>
            <a:ext cx="8001000" cy="4953000"/>
          </a:xfrm>
          <a:noFill/>
        </p:spPr>
      </p:pic>
      <p:pic>
        <p:nvPicPr>
          <p:cNvPr id="75781" name="Picture 5" descr="butterfly cutting-n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2971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1752600" y="6248400"/>
            <a:ext cx="579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Use of Butterfly and Single Node Cuttings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Softwood Cuttings-Peach</a:t>
            </a:r>
          </a:p>
        </p:txBody>
      </p:sp>
      <p:pic>
        <p:nvPicPr>
          <p:cNvPr id="76803" name="Picture 3" descr="peach rooti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3581400"/>
            <a:ext cx="4038600" cy="2743200"/>
          </a:xfrm>
          <a:noFill/>
        </p:spPr>
      </p:pic>
      <p:pic>
        <p:nvPicPr>
          <p:cNvPr id="76804" name="Picture 4" descr="peach cutting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371600"/>
            <a:ext cx="3810000" cy="5105400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pPr eaLnBrk="1" hangingPunct="1"/>
            <a:r>
              <a:rPr lang="en-US" sz="3200" smtClean="0"/>
              <a:t>Herbaceous Cuttings - Carnation</a:t>
            </a:r>
          </a:p>
        </p:txBody>
      </p:sp>
      <p:pic>
        <p:nvPicPr>
          <p:cNvPr id="3076" name="Picture 3" descr="carn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733800"/>
            <a:ext cx="441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" descr="taking carn cuttings-new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143000" y="990600"/>
            <a:ext cx="4419600" cy="2590800"/>
          </a:xfrm>
          <a:noFill/>
        </p:spPr>
      </p:pic>
      <p:pic>
        <p:nvPicPr>
          <p:cNvPr id="3078" name="Picture 5" descr="carnation planting-ew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5791200" y="3733800"/>
            <a:ext cx="2133600" cy="2743200"/>
          </a:xfrm>
        </p:spPr>
      </p:pic>
      <p:graphicFrame>
        <p:nvGraphicFramePr>
          <p:cNvPr id="3074" name="Object 6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5791200" y="990600"/>
          <a:ext cx="2057400" cy="2590800"/>
        </p:xfrm>
        <a:graphic>
          <a:graphicData uri="http://schemas.openxmlformats.org/presentationml/2006/ole">
            <p:oleObj spid="_x0000_s3074" name="Image" r:id="rId6" imgW="5853968" imgH="8076190" progId="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Pauk Ecke’s Poinsettia Greenhouse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7828" name="Picture 4" descr="poinset box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860800"/>
            <a:ext cx="40386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5" descr="jinglebe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14400"/>
            <a:ext cx="411480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0" name="Picture 6" descr="poinsettiasto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862013"/>
            <a:ext cx="4038600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1" name="Picture 7" descr="poinset in oasi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814763"/>
            <a:ext cx="4114800" cy="27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sz="2800" b="1" smtClean="0"/>
              <a:t>Leaf Cuttings-African Violet, Piggyback Plant</a:t>
            </a:r>
          </a:p>
        </p:txBody>
      </p:sp>
      <p:pic>
        <p:nvPicPr>
          <p:cNvPr id="78851" name="Picture 3" descr="petiole cutt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28924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4" descr="african violet cutt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838200"/>
            <a:ext cx="4572000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5" descr="african violet leaf cutt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3352800"/>
            <a:ext cx="4648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5715000" cy="3810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Chimeras</a:t>
            </a:r>
          </a:p>
        </p:txBody>
      </p:sp>
      <p:pic>
        <p:nvPicPr>
          <p:cNvPr id="79875" name="Picture 3" descr="chimeric origin-new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2971800"/>
            <a:ext cx="7148513" cy="3200400"/>
          </a:xfrm>
          <a:noFill/>
        </p:spPr>
      </p:pic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914400" y="990600"/>
            <a:ext cx="75438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80988" algn="l"/>
              </a:tabLst>
            </a:pPr>
            <a:r>
              <a:rPr lang="en-US"/>
              <a:t> </a:t>
            </a:r>
            <a:r>
              <a:rPr lang="en-US" sz="2400" b="1"/>
              <a:t> A plant that is composed of tissues of more than   	one genotype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tabLst>
                <a:tab pos="280988" algn="l"/>
              </a:tabLst>
            </a:pPr>
            <a:r>
              <a:rPr lang="en-US" sz="2400" b="1"/>
              <a:t> Chimera (Greek Word)</a:t>
            </a:r>
          </a:p>
          <a:p>
            <a:pPr lvl="1">
              <a:spcBef>
                <a:spcPct val="50000"/>
              </a:spcBef>
              <a:buFont typeface="Wingdings" pitchFamily="2" charset="2"/>
              <a:buNone/>
              <a:tabLst>
                <a:tab pos="280988" algn="l"/>
              </a:tabLst>
            </a:pPr>
            <a:r>
              <a:rPr lang="en-US" sz="2400"/>
              <a:t>A mythological monster, having a lion’s head,  a goat’s body and a serpent’s tail</a:t>
            </a:r>
            <a:r>
              <a:rPr lang="en-US" sz="2400" b="1"/>
              <a:t> 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4038600" y="5257800"/>
            <a:ext cx="1066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Chimera</a:t>
            </a: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5791200" y="5715000"/>
            <a:ext cx="198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Periclinal Chimera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Three Types of Chimeras</a:t>
            </a:r>
          </a:p>
        </p:txBody>
      </p:sp>
      <p:pic>
        <p:nvPicPr>
          <p:cNvPr id="80899" name="Picture 3" descr="types of chimera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447800"/>
            <a:ext cx="8229600" cy="4876800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162800" cy="579438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Examples of Chimeric Plants</a:t>
            </a:r>
          </a:p>
        </p:txBody>
      </p:sp>
      <p:pic>
        <p:nvPicPr>
          <p:cNvPr id="81923" name="Picture 3" descr="chimeric mum-new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9438" y="1143000"/>
            <a:ext cx="3965575" cy="4876800"/>
          </a:xfrm>
          <a:noFill/>
        </p:spPr>
      </p:pic>
      <p:pic>
        <p:nvPicPr>
          <p:cNvPr id="81924" name="Picture 4" descr="chimeric ros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24400" y="1143000"/>
            <a:ext cx="3795713" cy="4876800"/>
          </a:xfrm>
        </p:spPr>
      </p:pic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1295400" y="6172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Chrysanthemum</a:t>
            </a: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6019800" y="6172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Rose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Propagation by Grafting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Requirements for Success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Compatibility between stock and scion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Alignment of cambium layers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Prompt handling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Grafting Methods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Cleft grafts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Whip-and-Tongue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Side grafts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Budding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Inarching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Bridge Grafts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Topworking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5635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0000"/>
                </a:solidFill>
              </a:rPr>
              <a:t>Cleft Graft</a:t>
            </a:r>
          </a:p>
        </p:txBody>
      </p:sp>
      <p:pic>
        <p:nvPicPr>
          <p:cNvPr id="83971" name="Picture 3" descr="cleft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914400"/>
            <a:ext cx="7772400" cy="5715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0"/>
            <a:ext cx="7239000" cy="563563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Whip Graft, Whip-and-Tongue Graft</a:t>
            </a:r>
          </a:p>
        </p:txBody>
      </p:sp>
      <p:pic>
        <p:nvPicPr>
          <p:cNvPr id="84995" name="Picture 3" descr="whip and tongu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33600"/>
            <a:ext cx="403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4" descr="whip graf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76400"/>
            <a:ext cx="4953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2057400" y="548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Whip Graft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5105400" y="5486400"/>
            <a:ext cx="274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Whip-and-Tongue Graft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Side Grafts</a:t>
            </a:r>
          </a:p>
        </p:txBody>
      </p:sp>
      <p:pic>
        <p:nvPicPr>
          <p:cNvPr id="86019" name="Picture 3" descr="sid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1371600"/>
            <a:ext cx="7467600" cy="5181600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0000"/>
                </a:solidFill>
              </a:rPr>
              <a:t>Budding</a:t>
            </a:r>
          </a:p>
        </p:txBody>
      </p:sp>
      <p:pic>
        <p:nvPicPr>
          <p:cNvPr id="87043" name="Picture 3" descr="budding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3088" y="1600200"/>
            <a:ext cx="3806825" cy="4525963"/>
          </a:xfrm>
          <a:noFill/>
        </p:spPr>
      </p:pic>
      <p:pic>
        <p:nvPicPr>
          <p:cNvPr id="87044" name="Picture 4" descr="bud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410200" y="1752600"/>
            <a:ext cx="1312863" cy="1828800"/>
          </a:xfrm>
          <a:noFill/>
        </p:spPr>
      </p:pic>
      <p:pic>
        <p:nvPicPr>
          <p:cNvPr id="87045" name="Picture 5" descr="budded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3962400"/>
            <a:ext cx="2971800" cy="1808163"/>
          </a:xfr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6096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Grafted Plants</a:t>
            </a:r>
          </a:p>
        </p:txBody>
      </p:sp>
      <p:pic>
        <p:nvPicPr>
          <p:cNvPr id="88067" name="Picture 3" descr="successful graft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24400" y="4038600"/>
            <a:ext cx="3733800" cy="2209800"/>
          </a:xfrm>
          <a:noFill/>
        </p:spPr>
      </p:pic>
      <p:pic>
        <p:nvPicPr>
          <p:cNvPr id="88068" name="Picture 4" descr="grafted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1143000"/>
            <a:ext cx="3962400" cy="5181600"/>
          </a:xfrm>
          <a:noFill/>
        </p:spPr>
      </p:pic>
      <p:pic>
        <p:nvPicPr>
          <p:cNvPr id="88069" name="Picture 5" descr="graft incubato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24400" y="1295400"/>
            <a:ext cx="3657600" cy="2530475"/>
          </a:xfr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487363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Bridge Graft and Inarching</a:t>
            </a:r>
          </a:p>
        </p:txBody>
      </p:sp>
      <p:pic>
        <p:nvPicPr>
          <p:cNvPr id="89091" name="Picture 3" descr="bridge graft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47800" y="2286000"/>
            <a:ext cx="3048000" cy="3429000"/>
          </a:xfrm>
          <a:noFill/>
        </p:spPr>
      </p:pic>
      <p:pic>
        <p:nvPicPr>
          <p:cNvPr id="89092" name="Picture 4" descr="inarch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29200" y="2286000"/>
            <a:ext cx="2743200" cy="3505200"/>
          </a:xfrm>
          <a:noFill/>
        </p:spPr>
      </p:pic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1143000" y="1295400"/>
            <a:ext cx="70104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 </a:t>
            </a:r>
            <a:r>
              <a:rPr lang="en-US" sz="2400" b="1"/>
              <a:t>Rejuvenating old fruit trees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/>
              <a:t> Repair damage on the tree trunk</a:t>
            </a: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1752600" y="6019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Bridge Graft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5638800" y="60198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Inarching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5486400" cy="411163"/>
          </a:xfrm>
        </p:spPr>
        <p:txBody>
          <a:bodyPr/>
          <a:lstStyle/>
          <a:p>
            <a:pPr eaLnBrk="1" hangingPunct="1"/>
            <a:r>
              <a:rPr lang="en-US" sz="3200" b="1" smtClean="0"/>
              <a:t>Topworking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838200"/>
            <a:ext cx="6400800" cy="533400"/>
          </a:xfrm>
        </p:spPr>
        <p:txBody>
          <a:bodyPr/>
          <a:lstStyle/>
          <a:p>
            <a:pPr eaLnBrk="1" hangingPunct="1">
              <a:lnSpc>
                <a:spcPct val="65000"/>
              </a:lnSpc>
            </a:pPr>
            <a:r>
              <a:rPr lang="en-US" sz="1800" b="1" smtClean="0"/>
              <a:t>Scions are grafted on branches of mature trees</a:t>
            </a:r>
          </a:p>
          <a:p>
            <a:pPr eaLnBrk="1" hangingPunct="1">
              <a:lnSpc>
                <a:spcPct val="65000"/>
              </a:lnSpc>
            </a:pPr>
            <a:r>
              <a:rPr lang="en-US" sz="1800" b="1" smtClean="0"/>
              <a:t>Used to change cultivars on old fruit trees</a:t>
            </a:r>
          </a:p>
        </p:txBody>
      </p:sp>
      <p:pic>
        <p:nvPicPr>
          <p:cNvPr id="90116" name="Picture 4" descr="topwork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397000"/>
            <a:ext cx="39624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7" name="Picture 5" descr="topworking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39624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8" name="Picture 6" descr="topworking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191000"/>
            <a:ext cx="3962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9" name="Picture 7" descr="topwork6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4800600" y="4114800"/>
            <a:ext cx="3886200" cy="2514600"/>
          </a:xfr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Use of Herbaceous Grafting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09800"/>
            <a:ext cx="7696200" cy="3352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b="1" smtClean="0">
                <a:solidFill>
                  <a:srgbClr val="FF0000"/>
                </a:solidFill>
              </a:rPr>
              <a:t>Virus Indexing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b="1" smtClean="0">
                <a:solidFill>
                  <a:srgbClr val="FF0000"/>
                </a:solidFill>
              </a:rPr>
              <a:t>Synthetic Plants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b="1" smtClean="0">
                <a:solidFill>
                  <a:srgbClr val="FF0000"/>
                </a:solidFill>
              </a:rPr>
              <a:t>Construction of Genetic Chimeras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b="1" smtClean="0">
                <a:solidFill>
                  <a:srgbClr val="FF0000"/>
                </a:solidFill>
              </a:rPr>
              <a:t>Improved Crop Performance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b="1" smtClean="0">
                <a:solidFill>
                  <a:srgbClr val="FF0000"/>
                </a:solidFill>
              </a:rPr>
              <a:t>Research in Plant Physiology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b="1" smtClean="0">
                <a:solidFill>
                  <a:srgbClr val="FF0000"/>
                </a:solidFill>
              </a:rPr>
              <a:t>Enhancement of Esthetic Value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2" name="Group 2"/>
          <p:cNvGrpSpPr>
            <a:grpSpLocks/>
          </p:cNvGrpSpPr>
          <p:nvPr/>
        </p:nvGrpSpPr>
        <p:grpSpPr bwMode="auto">
          <a:xfrm>
            <a:off x="3962400" y="762000"/>
            <a:ext cx="1524000" cy="1524000"/>
            <a:chOff x="1248" y="720"/>
            <a:chExt cx="3456" cy="3072"/>
          </a:xfrm>
        </p:grpSpPr>
        <p:sp>
          <p:nvSpPr>
            <p:cNvPr id="92355" name="Freeform 3"/>
            <p:cNvSpPr>
              <a:spLocks/>
            </p:cNvSpPr>
            <p:nvPr/>
          </p:nvSpPr>
          <p:spPr bwMode="auto">
            <a:xfrm>
              <a:off x="2387" y="1367"/>
              <a:ext cx="746" cy="2425"/>
            </a:xfrm>
            <a:custGeom>
              <a:avLst/>
              <a:gdLst>
                <a:gd name="T0" fmla="*/ 11 w 634"/>
                <a:gd name="T1" fmla="*/ 109 h 2680"/>
                <a:gd name="T2" fmla="*/ 259 w 634"/>
                <a:gd name="T3" fmla="*/ 1246 h 2680"/>
                <a:gd name="T4" fmla="*/ 48 w 634"/>
                <a:gd name="T5" fmla="*/ 2660 h 2680"/>
                <a:gd name="T6" fmla="*/ 393 w 634"/>
                <a:gd name="T7" fmla="*/ 2680 h 2680"/>
                <a:gd name="T8" fmla="*/ 611 w 634"/>
                <a:gd name="T9" fmla="*/ 1254 h 2680"/>
                <a:gd name="T10" fmla="*/ 253 w 634"/>
                <a:gd name="T11" fmla="*/ 0 h 2680"/>
                <a:gd name="T12" fmla="*/ 11 w 634"/>
                <a:gd name="T13" fmla="*/ 109 h 26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4"/>
                <a:gd name="T22" fmla="*/ 0 h 2680"/>
                <a:gd name="T23" fmla="*/ 634 w 634"/>
                <a:gd name="T24" fmla="*/ 2680 h 26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4" h="2680">
                  <a:moveTo>
                    <a:pt x="11" y="109"/>
                  </a:moveTo>
                  <a:cubicBezTo>
                    <a:pt x="0" y="321"/>
                    <a:pt x="253" y="821"/>
                    <a:pt x="259" y="1246"/>
                  </a:cubicBezTo>
                  <a:cubicBezTo>
                    <a:pt x="265" y="1671"/>
                    <a:pt x="26" y="2421"/>
                    <a:pt x="48" y="2660"/>
                  </a:cubicBezTo>
                  <a:lnTo>
                    <a:pt x="393" y="2680"/>
                  </a:lnTo>
                  <a:cubicBezTo>
                    <a:pt x="487" y="2446"/>
                    <a:pt x="634" y="1701"/>
                    <a:pt x="611" y="1254"/>
                  </a:cubicBezTo>
                  <a:cubicBezTo>
                    <a:pt x="588" y="807"/>
                    <a:pt x="353" y="191"/>
                    <a:pt x="253" y="0"/>
                  </a:cubicBezTo>
                  <a:lnTo>
                    <a:pt x="11" y="10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6" name="Freeform 4"/>
            <p:cNvSpPr>
              <a:spLocks/>
            </p:cNvSpPr>
            <p:nvPr/>
          </p:nvSpPr>
          <p:spPr bwMode="auto">
            <a:xfrm>
              <a:off x="2727" y="1695"/>
              <a:ext cx="1023" cy="2079"/>
            </a:xfrm>
            <a:custGeom>
              <a:avLst/>
              <a:gdLst>
                <a:gd name="T0" fmla="*/ 665 w 1023"/>
                <a:gd name="T1" fmla="*/ 0 h 2079"/>
                <a:gd name="T2" fmla="*/ 0 w 1023"/>
                <a:gd name="T3" fmla="*/ 1111 h 2079"/>
                <a:gd name="T4" fmla="*/ 71 w 1023"/>
                <a:gd name="T5" fmla="*/ 1056 h 2079"/>
                <a:gd name="T6" fmla="*/ 343 w 1023"/>
                <a:gd name="T7" fmla="*/ 799 h 2079"/>
                <a:gd name="T8" fmla="*/ 195 w 1023"/>
                <a:gd name="T9" fmla="*/ 1181 h 2079"/>
                <a:gd name="T10" fmla="*/ 195 w 1023"/>
                <a:gd name="T11" fmla="*/ 1329 h 2079"/>
                <a:gd name="T12" fmla="*/ 344 w 1023"/>
                <a:gd name="T13" fmla="*/ 2079 h 2079"/>
                <a:gd name="T14" fmla="*/ 796 w 1023"/>
                <a:gd name="T15" fmla="*/ 2079 h 2079"/>
                <a:gd name="T16" fmla="*/ 546 w 1023"/>
                <a:gd name="T17" fmla="*/ 1212 h 2079"/>
                <a:gd name="T18" fmla="*/ 639 w 1023"/>
                <a:gd name="T19" fmla="*/ 807 h 2079"/>
                <a:gd name="T20" fmla="*/ 1023 w 1023"/>
                <a:gd name="T21" fmla="*/ 169 h 2079"/>
                <a:gd name="T22" fmla="*/ 849 w 1023"/>
                <a:gd name="T23" fmla="*/ 78 h 2079"/>
                <a:gd name="T24" fmla="*/ 665 w 1023"/>
                <a:gd name="T25" fmla="*/ 0 h 20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23"/>
                <a:gd name="T40" fmla="*/ 0 h 2079"/>
                <a:gd name="T41" fmla="*/ 1023 w 1023"/>
                <a:gd name="T42" fmla="*/ 2079 h 20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23" h="2079">
                  <a:moveTo>
                    <a:pt x="665" y="0"/>
                  </a:moveTo>
                  <a:cubicBezTo>
                    <a:pt x="524" y="172"/>
                    <a:pt x="99" y="935"/>
                    <a:pt x="0" y="1111"/>
                  </a:cubicBezTo>
                  <a:lnTo>
                    <a:pt x="71" y="1056"/>
                  </a:lnTo>
                  <a:lnTo>
                    <a:pt x="343" y="799"/>
                  </a:lnTo>
                  <a:cubicBezTo>
                    <a:pt x="364" y="820"/>
                    <a:pt x="220" y="1093"/>
                    <a:pt x="195" y="1181"/>
                  </a:cubicBezTo>
                  <a:cubicBezTo>
                    <a:pt x="170" y="1269"/>
                    <a:pt x="170" y="1179"/>
                    <a:pt x="195" y="1329"/>
                  </a:cubicBezTo>
                  <a:lnTo>
                    <a:pt x="344" y="2079"/>
                  </a:lnTo>
                  <a:lnTo>
                    <a:pt x="796" y="2079"/>
                  </a:lnTo>
                  <a:lnTo>
                    <a:pt x="546" y="1212"/>
                  </a:lnTo>
                  <a:cubicBezTo>
                    <a:pt x="520" y="1000"/>
                    <a:pt x="560" y="981"/>
                    <a:pt x="639" y="807"/>
                  </a:cubicBezTo>
                  <a:lnTo>
                    <a:pt x="1023" y="169"/>
                  </a:lnTo>
                  <a:lnTo>
                    <a:pt x="849" y="78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7" name="Oval 5"/>
            <p:cNvSpPr>
              <a:spLocks noChangeArrowheads="1"/>
            </p:cNvSpPr>
            <p:nvPr/>
          </p:nvSpPr>
          <p:spPr bwMode="auto">
            <a:xfrm rot="1686248">
              <a:off x="3630" y="1819"/>
              <a:ext cx="1074" cy="348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8" name="Oval 6"/>
            <p:cNvSpPr>
              <a:spLocks noChangeArrowheads="1"/>
            </p:cNvSpPr>
            <p:nvPr/>
          </p:nvSpPr>
          <p:spPr bwMode="auto">
            <a:xfrm rot="-1190466">
              <a:off x="1248" y="1344"/>
              <a:ext cx="1244" cy="47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9" name="Oval 7"/>
            <p:cNvSpPr>
              <a:spLocks noChangeArrowheads="1"/>
            </p:cNvSpPr>
            <p:nvPr/>
          </p:nvSpPr>
          <p:spPr bwMode="auto">
            <a:xfrm rot="-1190466">
              <a:off x="2496" y="864"/>
              <a:ext cx="1243" cy="47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0" name="Oval 8"/>
            <p:cNvSpPr>
              <a:spLocks noChangeArrowheads="1"/>
            </p:cNvSpPr>
            <p:nvPr/>
          </p:nvSpPr>
          <p:spPr bwMode="auto">
            <a:xfrm rot="-649144">
              <a:off x="2112" y="720"/>
              <a:ext cx="345" cy="2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1" name="Oval 9"/>
            <p:cNvSpPr>
              <a:spLocks noChangeArrowheads="1"/>
            </p:cNvSpPr>
            <p:nvPr/>
          </p:nvSpPr>
          <p:spPr bwMode="auto">
            <a:xfrm rot="1686248">
              <a:off x="2556" y="1342"/>
              <a:ext cx="1074" cy="347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2" name="Oval 10"/>
            <p:cNvSpPr>
              <a:spLocks noChangeArrowheads="1"/>
            </p:cNvSpPr>
            <p:nvPr/>
          </p:nvSpPr>
          <p:spPr bwMode="auto">
            <a:xfrm rot="1614929">
              <a:off x="3461" y="1646"/>
              <a:ext cx="339" cy="217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3" name="Freeform 11"/>
            <p:cNvSpPr>
              <a:spLocks/>
            </p:cNvSpPr>
            <p:nvPr/>
          </p:nvSpPr>
          <p:spPr bwMode="auto">
            <a:xfrm>
              <a:off x="1387" y="1575"/>
              <a:ext cx="271" cy="217"/>
            </a:xfrm>
            <a:custGeom>
              <a:avLst/>
              <a:gdLst>
                <a:gd name="T0" fmla="*/ 0 w 271"/>
                <a:gd name="T1" fmla="*/ 46 h 217"/>
                <a:gd name="T2" fmla="*/ 86 w 271"/>
                <a:gd name="T3" fmla="*/ 7 h 217"/>
                <a:gd name="T4" fmla="*/ 234 w 271"/>
                <a:gd name="T5" fmla="*/ 15 h 217"/>
                <a:gd name="T6" fmla="*/ 265 w 271"/>
                <a:gd name="T7" fmla="*/ 62 h 217"/>
                <a:gd name="T8" fmla="*/ 242 w 271"/>
                <a:gd name="T9" fmla="*/ 171 h 217"/>
                <a:gd name="T10" fmla="*/ 218 w 271"/>
                <a:gd name="T11" fmla="*/ 202 h 217"/>
                <a:gd name="T12" fmla="*/ 195 w 271"/>
                <a:gd name="T13" fmla="*/ 217 h 2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1"/>
                <a:gd name="T22" fmla="*/ 0 h 217"/>
                <a:gd name="T23" fmla="*/ 271 w 271"/>
                <a:gd name="T24" fmla="*/ 217 h 2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1" h="217">
                  <a:moveTo>
                    <a:pt x="0" y="46"/>
                  </a:moveTo>
                  <a:cubicBezTo>
                    <a:pt x="28" y="27"/>
                    <a:pt x="53" y="16"/>
                    <a:pt x="86" y="7"/>
                  </a:cubicBezTo>
                  <a:cubicBezTo>
                    <a:pt x="135" y="10"/>
                    <a:pt x="187" y="0"/>
                    <a:pt x="234" y="15"/>
                  </a:cubicBezTo>
                  <a:cubicBezTo>
                    <a:pt x="252" y="21"/>
                    <a:pt x="265" y="62"/>
                    <a:pt x="265" y="62"/>
                  </a:cubicBezTo>
                  <a:cubicBezTo>
                    <a:pt x="258" y="137"/>
                    <a:pt x="271" y="129"/>
                    <a:pt x="242" y="171"/>
                  </a:cubicBezTo>
                  <a:cubicBezTo>
                    <a:pt x="234" y="182"/>
                    <a:pt x="227" y="193"/>
                    <a:pt x="218" y="202"/>
                  </a:cubicBezTo>
                  <a:cubicBezTo>
                    <a:pt x="211" y="208"/>
                    <a:pt x="195" y="217"/>
                    <a:pt x="195" y="21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4" name="Freeform 12"/>
            <p:cNvSpPr>
              <a:spLocks/>
            </p:cNvSpPr>
            <p:nvPr/>
          </p:nvSpPr>
          <p:spPr bwMode="auto">
            <a:xfrm>
              <a:off x="1800" y="1354"/>
              <a:ext cx="333" cy="298"/>
            </a:xfrm>
            <a:custGeom>
              <a:avLst/>
              <a:gdLst>
                <a:gd name="T0" fmla="*/ 0 w 333"/>
                <a:gd name="T1" fmla="*/ 49 h 298"/>
                <a:gd name="T2" fmla="*/ 257 w 333"/>
                <a:gd name="T3" fmla="*/ 18 h 298"/>
                <a:gd name="T4" fmla="*/ 281 w 333"/>
                <a:gd name="T5" fmla="*/ 41 h 298"/>
                <a:gd name="T6" fmla="*/ 172 w 333"/>
                <a:gd name="T7" fmla="*/ 259 h 298"/>
                <a:gd name="T8" fmla="*/ 117 w 333"/>
                <a:gd name="T9" fmla="*/ 298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3"/>
                <a:gd name="T16" fmla="*/ 0 h 298"/>
                <a:gd name="T17" fmla="*/ 333 w 333"/>
                <a:gd name="T18" fmla="*/ 298 h 2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3" h="298">
                  <a:moveTo>
                    <a:pt x="0" y="49"/>
                  </a:moveTo>
                  <a:cubicBezTo>
                    <a:pt x="126" y="0"/>
                    <a:pt x="65" y="9"/>
                    <a:pt x="257" y="18"/>
                  </a:cubicBezTo>
                  <a:cubicBezTo>
                    <a:pt x="265" y="26"/>
                    <a:pt x="275" y="31"/>
                    <a:pt x="281" y="41"/>
                  </a:cubicBezTo>
                  <a:cubicBezTo>
                    <a:pt x="333" y="131"/>
                    <a:pt x="225" y="206"/>
                    <a:pt x="172" y="259"/>
                  </a:cubicBezTo>
                  <a:cubicBezTo>
                    <a:pt x="156" y="275"/>
                    <a:pt x="133" y="282"/>
                    <a:pt x="117" y="29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5" name="Freeform 13"/>
            <p:cNvSpPr>
              <a:spLocks/>
            </p:cNvSpPr>
            <p:nvPr/>
          </p:nvSpPr>
          <p:spPr bwMode="auto">
            <a:xfrm>
              <a:off x="1410" y="1434"/>
              <a:ext cx="764" cy="327"/>
            </a:xfrm>
            <a:custGeom>
              <a:avLst/>
              <a:gdLst>
                <a:gd name="T0" fmla="*/ 0 w 764"/>
                <a:gd name="T1" fmla="*/ 327 h 327"/>
                <a:gd name="T2" fmla="*/ 164 w 764"/>
                <a:gd name="T3" fmla="*/ 203 h 327"/>
                <a:gd name="T4" fmla="*/ 211 w 764"/>
                <a:gd name="T5" fmla="*/ 164 h 327"/>
                <a:gd name="T6" fmla="*/ 258 w 764"/>
                <a:gd name="T7" fmla="*/ 156 h 327"/>
                <a:gd name="T8" fmla="*/ 406 w 764"/>
                <a:gd name="T9" fmla="*/ 101 h 327"/>
                <a:gd name="T10" fmla="*/ 499 w 764"/>
                <a:gd name="T11" fmla="*/ 70 h 327"/>
                <a:gd name="T12" fmla="*/ 608 w 764"/>
                <a:gd name="T13" fmla="*/ 16 h 327"/>
                <a:gd name="T14" fmla="*/ 764 w 764"/>
                <a:gd name="T15" fmla="*/ 0 h 3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64"/>
                <a:gd name="T25" fmla="*/ 0 h 327"/>
                <a:gd name="T26" fmla="*/ 764 w 764"/>
                <a:gd name="T27" fmla="*/ 327 h 3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64" h="327">
                  <a:moveTo>
                    <a:pt x="0" y="327"/>
                  </a:moveTo>
                  <a:cubicBezTo>
                    <a:pt x="59" y="290"/>
                    <a:pt x="107" y="242"/>
                    <a:pt x="164" y="203"/>
                  </a:cubicBezTo>
                  <a:cubicBezTo>
                    <a:pt x="181" y="192"/>
                    <a:pt x="192" y="172"/>
                    <a:pt x="211" y="164"/>
                  </a:cubicBezTo>
                  <a:cubicBezTo>
                    <a:pt x="226" y="158"/>
                    <a:pt x="242" y="159"/>
                    <a:pt x="258" y="156"/>
                  </a:cubicBezTo>
                  <a:cubicBezTo>
                    <a:pt x="311" y="119"/>
                    <a:pt x="344" y="109"/>
                    <a:pt x="406" y="101"/>
                  </a:cubicBezTo>
                  <a:cubicBezTo>
                    <a:pt x="435" y="91"/>
                    <a:pt x="473" y="87"/>
                    <a:pt x="499" y="70"/>
                  </a:cubicBezTo>
                  <a:cubicBezTo>
                    <a:pt x="532" y="48"/>
                    <a:pt x="571" y="28"/>
                    <a:pt x="608" y="16"/>
                  </a:cubicBezTo>
                  <a:cubicBezTo>
                    <a:pt x="658" y="0"/>
                    <a:pt x="713" y="0"/>
                    <a:pt x="76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6" name="Freeform 14"/>
            <p:cNvSpPr>
              <a:spLocks/>
            </p:cNvSpPr>
            <p:nvPr/>
          </p:nvSpPr>
          <p:spPr bwMode="auto">
            <a:xfrm>
              <a:off x="2880" y="1029"/>
              <a:ext cx="284" cy="241"/>
            </a:xfrm>
            <a:custGeom>
              <a:avLst/>
              <a:gdLst>
                <a:gd name="T0" fmla="*/ 50 w 284"/>
                <a:gd name="T1" fmla="*/ 0 h 241"/>
                <a:gd name="T2" fmla="*/ 11 w 284"/>
                <a:gd name="T3" fmla="*/ 70 h 241"/>
                <a:gd name="T4" fmla="*/ 66 w 284"/>
                <a:gd name="T5" fmla="*/ 218 h 241"/>
                <a:gd name="T6" fmla="*/ 229 w 284"/>
                <a:gd name="T7" fmla="*/ 233 h 241"/>
                <a:gd name="T8" fmla="*/ 284 w 284"/>
                <a:gd name="T9" fmla="*/ 241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4"/>
                <a:gd name="T16" fmla="*/ 0 h 241"/>
                <a:gd name="T17" fmla="*/ 284 w 284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4" h="241">
                  <a:moveTo>
                    <a:pt x="50" y="0"/>
                  </a:moveTo>
                  <a:cubicBezTo>
                    <a:pt x="14" y="53"/>
                    <a:pt x="25" y="28"/>
                    <a:pt x="11" y="70"/>
                  </a:cubicBezTo>
                  <a:cubicBezTo>
                    <a:pt x="14" y="106"/>
                    <a:pt x="0" y="206"/>
                    <a:pt x="66" y="218"/>
                  </a:cubicBezTo>
                  <a:cubicBezTo>
                    <a:pt x="120" y="228"/>
                    <a:pt x="175" y="226"/>
                    <a:pt x="229" y="233"/>
                  </a:cubicBezTo>
                  <a:cubicBezTo>
                    <a:pt x="247" y="236"/>
                    <a:pt x="284" y="241"/>
                    <a:pt x="284" y="24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7" name="Freeform 15"/>
            <p:cNvSpPr>
              <a:spLocks/>
            </p:cNvSpPr>
            <p:nvPr/>
          </p:nvSpPr>
          <p:spPr bwMode="auto">
            <a:xfrm>
              <a:off x="3211" y="896"/>
              <a:ext cx="163" cy="250"/>
            </a:xfrm>
            <a:custGeom>
              <a:avLst/>
              <a:gdLst>
                <a:gd name="T0" fmla="*/ 101 w 163"/>
                <a:gd name="T1" fmla="*/ 0 h 250"/>
                <a:gd name="T2" fmla="*/ 46 w 163"/>
                <a:gd name="T3" fmla="*/ 16 h 250"/>
                <a:gd name="T4" fmla="*/ 0 w 163"/>
                <a:gd name="T5" fmla="*/ 117 h 250"/>
                <a:gd name="T6" fmla="*/ 7 w 163"/>
                <a:gd name="T7" fmla="*/ 179 h 250"/>
                <a:gd name="T8" fmla="*/ 163 w 163"/>
                <a:gd name="T9" fmla="*/ 250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3"/>
                <a:gd name="T16" fmla="*/ 0 h 250"/>
                <a:gd name="T17" fmla="*/ 163 w 163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3" h="250">
                  <a:moveTo>
                    <a:pt x="101" y="0"/>
                  </a:moveTo>
                  <a:cubicBezTo>
                    <a:pt x="101" y="0"/>
                    <a:pt x="49" y="13"/>
                    <a:pt x="46" y="16"/>
                  </a:cubicBezTo>
                  <a:cubicBezTo>
                    <a:pt x="16" y="46"/>
                    <a:pt x="9" y="78"/>
                    <a:pt x="0" y="117"/>
                  </a:cubicBezTo>
                  <a:cubicBezTo>
                    <a:pt x="2" y="138"/>
                    <a:pt x="2" y="159"/>
                    <a:pt x="7" y="179"/>
                  </a:cubicBezTo>
                  <a:cubicBezTo>
                    <a:pt x="25" y="248"/>
                    <a:pt x="110" y="250"/>
                    <a:pt x="163" y="25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8" name="Freeform 16"/>
            <p:cNvSpPr>
              <a:spLocks/>
            </p:cNvSpPr>
            <p:nvPr/>
          </p:nvSpPr>
          <p:spPr bwMode="auto">
            <a:xfrm>
              <a:off x="2782" y="1021"/>
              <a:ext cx="647" cy="195"/>
            </a:xfrm>
            <a:custGeom>
              <a:avLst/>
              <a:gdLst>
                <a:gd name="T0" fmla="*/ 0 w 647"/>
                <a:gd name="T1" fmla="*/ 195 h 195"/>
                <a:gd name="T2" fmla="*/ 78 w 647"/>
                <a:gd name="T3" fmla="*/ 148 h 195"/>
                <a:gd name="T4" fmla="*/ 280 w 647"/>
                <a:gd name="T5" fmla="*/ 78 h 195"/>
                <a:gd name="T6" fmla="*/ 514 w 647"/>
                <a:gd name="T7" fmla="*/ 39 h 195"/>
                <a:gd name="T8" fmla="*/ 647 w 647"/>
                <a:gd name="T9" fmla="*/ 0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7"/>
                <a:gd name="T16" fmla="*/ 0 h 195"/>
                <a:gd name="T17" fmla="*/ 647 w 647"/>
                <a:gd name="T18" fmla="*/ 195 h 1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7" h="195">
                  <a:moveTo>
                    <a:pt x="0" y="195"/>
                  </a:moveTo>
                  <a:cubicBezTo>
                    <a:pt x="27" y="181"/>
                    <a:pt x="49" y="156"/>
                    <a:pt x="78" y="148"/>
                  </a:cubicBezTo>
                  <a:cubicBezTo>
                    <a:pt x="147" y="130"/>
                    <a:pt x="213" y="100"/>
                    <a:pt x="280" y="78"/>
                  </a:cubicBezTo>
                  <a:cubicBezTo>
                    <a:pt x="355" y="53"/>
                    <a:pt x="437" y="49"/>
                    <a:pt x="514" y="39"/>
                  </a:cubicBezTo>
                  <a:cubicBezTo>
                    <a:pt x="557" y="25"/>
                    <a:pt x="606" y="20"/>
                    <a:pt x="647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9" name="Freeform 17"/>
            <p:cNvSpPr>
              <a:spLocks/>
            </p:cNvSpPr>
            <p:nvPr/>
          </p:nvSpPr>
          <p:spPr bwMode="auto">
            <a:xfrm>
              <a:off x="2883" y="1317"/>
              <a:ext cx="109" cy="234"/>
            </a:xfrm>
            <a:custGeom>
              <a:avLst/>
              <a:gdLst>
                <a:gd name="T0" fmla="*/ 47 w 109"/>
                <a:gd name="T1" fmla="*/ 0 h 234"/>
                <a:gd name="T2" fmla="*/ 94 w 109"/>
                <a:gd name="T3" fmla="*/ 62 h 234"/>
                <a:gd name="T4" fmla="*/ 109 w 109"/>
                <a:gd name="T5" fmla="*/ 109 h 234"/>
                <a:gd name="T6" fmla="*/ 102 w 109"/>
                <a:gd name="T7" fmla="*/ 179 h 234"/>
                <a:gd name="T8" fmla="*/ 0 w 109"/>
                <a:gd name="T9" fmla="*/ 234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"/>
                <a:gd name="T16" fmla="*/ 0 h 234"/>
                <a:gd name="T17" fmla="*/ 109 w 109"/>
                <a:gd name="T18" fmla="*/ 234 h 2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" h="234">
                  <a:moveTo>
                    <a:pt x="47" y="0"/>
                  </a:moveTo>
                  <a:cubicBezTo>
                    <a:pt x="82" y="12"/>
                    <a:pt x="84" y="27"/>
                    <a:pt x="94" y="62"/>
                  </a:cubicBezTo>
                  <a:cubicBezTo>
                    <a:pt x="99" y="78"/>
                    <a:pt x="109" y="109"/>
                    <a:pt x="109" y="109"/>
                  </a:cubicBezTo>
                  <a:cubicBezTo>
                    <a:pt x="107" y="132"/>
                    <a:pt x="108" y="156"/>
                    <a:pt x="102" y="179"/>
                  </a:cubicBezTo>
                  <a:cubicBezTo>
                    <a:pt x="93" y="216"/>
                    <a:pt x="32" y="234"/>
                    <a:pt x="0" y="23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0" name="Freeform 18"/>
            <p:cNvSpPr>
              <a:spLocks/>
            </p:cNvSpPr>
            <p:nvPr/>
          </p:nvSpPr>
          <p:spPr bwMode="auto">
            <a:xfrm>
              <a:off x="3109" y="1465"/>
              <a:ext cx="180" cy="222"/>
            </a:xfrm>
            <a:custGeom>
              <a:avLst/>
              <a:gdLst>
                <a:gd name="T0" fmla="*/ 86 w 180"/>
                <a:gd name="T1" fmla="*/ 0 h 222"/>
                <a:gd name="T2" fmla="*/ 179 w 180"/>
                <a:gd name="T3" fmla="*/ 117 h 222"/>
                <a:gd name="T4" fmla="*/ 172 w 180"/>
                <a:gd name="T5" fmla="*/ 187 h 222"/>
                <a:gd name="T6" fmla="*/ 117 w 180"/>
                <a:gd name="T7" fmla="*/ 218 h 222"/>
                <a:gd name="T8" fmla="*/ 0 w 180"/>
                <a:gd name="T9" fmla="*/ 218 h 2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0"/>
                <a:gd name="T16" fmla="*/ 0 h 222"/>
                <a:gd name="T17" fmla="*/ 180 w 180"/>
                <a:gd name="T18" fmla="*/ 222 h 2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0" h="222">
                  <a:moveTo>
                    <a:pt x="86" y="0"/>
                  </a:moveTo>
                  <a:cubicBezTo>
                    <a:pt x="133" y="33"/>
                    <a:pt x="149" y="71"/>
                    <a:pt x="179" y="117"/>
                  </a:cubicBezTo>
                  <a:cubicBezTo>
                    <a:pt x="177" y="140"/>
                    <a:pt x="180" y="165"/>
                    <a:pt x="172" y="187"/>
                  </a:cubicBezTo>
                  <a:cubicBezTo>
                    <a:pt x="170" y="193"/>
                    <a:pt x="119" y="218"/>
                    <a:pt x="117" y="218"/>
                  </a:cubicBezTo>
                  <a:cubicBezTo>
                    <a:pt x="78" y="222"/>
                    <a:pt x="39" y="218"/>
                    <a:pt x="0" y="21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1" name="Freeform 19"/>
            <p:cNvSpPr>
              <a:spLocks/>
            </p:cNvSpPr>
            <p:nvPr/>
          </p:nvSpPr>
          <p:spPr bwMode="auto">
            <a:xfrm>
              <a:off x="2727" y="1395"/>
              <a:ext cx="671" cy="281"/>
            </a:xfrm>
            <a:custGeom>
              <a:avLst/>
              <a:gdLst>
                <a:gd name="T0" fmla="*/ 0 w 671"/>
                <a:gd name="T1" fmla="*/ 0 h 281"/>
                <a:gd name="T2" fmla="*/ 374 w 671"/>
                <a:gd name="T3" fmla="*/ 62 h 281"/>
                <a:gd name="T4" fmla="*/ 468 w 671"/>
                <a:gd name="T5" fmla="*/ 148 h 281"/>
                <a:gd name="T6" fmla="*/ 585 w 671"/>
                <a:gd name="T7" fmla="*/ 242 h 281"/>
                <a:gd name="T8" fmla="*/ 671 w 671"/>
                <a:gd name="T9" fmla="*/ 281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1"/>
                <a:gd name="T16" fmla="*/ 0 h 281"/>
                <a:gd name="T17" fmla="*/ 671 w 671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1" h="281">
                  <a:moveTo>
                    <a:pt x="0" y="0"/>
                  </a:moveTo>
                  <a:cubicBezTo>
                    <a:pt x="134" y="13"/>
                    <a:pt x="246" y="27"/>
                    <a:pt x="374" y="62"/>
                  </a:cubicBezTo>
                  <a:cubicBezTo>
                    <a:pt x="405" y="93"/>
                    <a:pt x="437" y="117"/>
                    <a:pt x="468" y="148"/>
                  </a:cubicBezTo>
                  <a:cubicBezTo>
                    <a:pt x="500" y="180"/>
                    <a:pt x="541" y="229"/>
                    <a:pt x="585" y="242"/>
                  </a:cubicBezTo>
                  <a:cubicBezTo>
                    <a:pt x="669" y="267"/>
                    <a:pt x="651" y="241"/>
                    <a:pt x="671" y="28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2" name="Freeform 20"/>
            <p:cNvSpPr>
              <a:spLocks/>
            </p:cNvSpPr>
            <p:nvPr/>
          </p:nvSpPr>
          <p:spPr bwMode="auto">
            <a:xfrm>
              <a:off x="3873" y="1797"/>
              <a:ext cx="218" cy="214"/>
            </a:xfrm>
            <a:custGeom>
              <a:avLst/>
              <a:gdLst>
                <a:gd name="T0" fmla="*/ 218 w 218"/>
                <a:gd name="T1" fmla="*/ 19 h 214"/>
                <a:gd name="T2" fmla="*/ 54 w 218"/>
                <a:gd name="T3" fmla="*/ 27 h 214"/>
                <a:gd name="T4" fmla="*/ 70 w 218"/>
                <a:gd name="T5" fmla="*/ 214 h 214"/>
                <a:gd name="T6" fmla="*/ 0 60000 65536"/>
                <a:gd name="T7" fmla="*/ 0 60000 65536"/>
                <a:gd name="T8" fmla="*/ 0 60000 65536"/>
                <a:gd name="T9" fmla="*/ 0 w 218"/>
                <a:gd name="T10" fmla="*/ 0 h 214"/>
                <a:gd name="T11" fmla="*/ 218 w 218"/>
                <a:gd name="T12" fmla="*/ 214 h 2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8" h="214">
                  <a:moveTo>
                    <a:pt x="218" y="19"/>
                  </a:moveTo>
                  <a:cubicBezTo>
                    <a:pt x="164" y="0"/>
                    <a:pt x="107" y="9"/>
                    <a:pt x="54" y="27"/>
                  </a:cubicBezTo>
                  <a:cubicBezTo>
                    <a:pt x="0" y="81"/>
                    <a:pt x="19" y="163"/>
                    <a:pt x="70" y="21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3" name="Freeform 21"/>
            <p:cNvSpPr>
              <a:spLocks/>
            </p:cNvSpPr>
            <p:nvPr/>
          </p:nvSpPr>
          <p:spPr bwMode="auto">
            <a:xfrm>
              <a:off x="4158" y="1957"/>
              <a:ext cx="229" cy="209"/>
            </a:xfrm>
            <a:custGeom>
              <a:avLst/>
              <a:gdLst>
                <a:gd name="T0" fmla="*/ 229 w 229"/>
                <a:gd name="T1" fmla="*/ 30 h 209"/>
                <a:gd name="T2" fmla="*/ 27 w 229"/>
                <a:gd name="T3" fmla="*/ 54 h 209"/>
                <a:gd name="T4" fmla="*/ 19 w 229"/>
                <a:gd name="T5" fmla="*/ 163 h 209"/>
                <a:gd name="T6" fmla="*/ 42 w 229"/>
                <a:gd name="T7" fmla="*/ 186 h 209"/>
                <a:gd name="T8" fmla="*/ 58 w 229"/>
                <a:gd name="T9" fmla="*/ 209 h 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"/>
                <a:gd name="T16" fmla="*/ 0 h 209"/>
                <a:gd name="T17" fmla="*/ 229 w 229"/>
                <a:gd name="T18" fmla="*/ 209 h 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" h="209">
                  <a:moveTo>
                    <a:pt x="229" y="30"/>
                  </a:moveTo>
                  <a:cubicBezTo>
                    <a:pt x="161" y="22"/>
                    <a:pt x="79" y="0"/>
                    <a:pt x="27" y="54"/>
                  </a:cubicBezTo>
                  <a:cubicBezTo>
                    <a:pt x="11" y="100"/>
                    <a:pt x="0" y="110"/>
                    <a:pt x="19" y="163"/>
                  </a:cubicBezTo>
                  <a:cubicBezTo>
                    <a:pt x="23" y="173"/>
                    <a:pt x="35" y="178"/>
                    <a:pt x="42" y="186"/>
                  </a:cubicBezTo>
                  <a:cubicBezTo>
                    <a:pt x="48" y="193"/>
                    <a:pt x="58" y="209"/>
                    <a:pt x="58" y="20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4" name="Freeform 22"/>
            <p:cNvSpPr>
              <a:spLocks/>
            </p:cNvSpPr>
            <p:nvPr/>
          </p:nvSpPr>
          <p:spPr bwMode="auto">
            <a:xfrm>
              <a:off x="3818" y="1863"/>
              <a:ext cx="655" cy="280"/>
            </a:xfrm>
            <a:custGeom>
              <a:avLst/>
              <a:gdLst>
                <a:gd name="T0" fmla="*/ 0 w 655"/>
                <a:gd name="T1" fmla="*/ 0 h 280"/>
                <a:gd name="T2" fmla="*/ 148 w 655"/>
                <a:gd name="T3" fmla="*/ 15 h 280"/>
                <a:gd name="T4" fmla="*/ 390 w 655"/>
                <a:gd name="T5" fmla="*/ 124 h 280"/>
                <a:gd name="T6" fmla="*/ 507 w 655"/>
                <a:gd name="T7" fmla="*/ 171 h 280"/>
                <a:gd name="T8" fmla="*/ 655 w 655"/>
                <a:gd name="T9" fmla="*/ 280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280"/>
                <a:gd name="T17" fmla="*/ 655 w 655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280">
                  <a:moveTo>
                    <a:pt x="0" y="0"/>
                  </a:moveTo>
                  <a:cubicBezTo>
                    <a:pt x="10" y="1"/>
                    <a:pt x="117" y="5"/>
                    <a:pt x="148" y="15"/>
                  </a:cubicBezTo>
                  <a:cubicBezTo>
                    <a:pt x="232" y="44"/>
                    <a:pt x="301" y="103"/>
                    <a:pt x="390" y="124"/>
                  </a:cubicBezTo>
                  <a:cubicBezTo>
                    <a:pt x="425" y="148"/>
                    <a:pt x="507" y="171"/>
                    <a:pt x="507" y="171"/>
                  </a:cubicBezTo>
                  <a:cubicBezTo>
                    <a:pt x="551" y="215"/>
                    <a:pt x="610" y="238"/>
                    <a:pt x="655" y="2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163" name="Group 23"/>
          <p:cNvGrpSpPr>
            <a:grpSpLocks/>
          </p:cNvGrpSpPr>
          <p:nvPr/>
        </p:nvGrpSpPr>
        <p:grpSpPr bwMode="auto">
          <a:xfrm>
            <a:off x="1905000" y="4038600"/>
            <a:ext cx="1600200" cy="1477963"/>
            <a:chOff x="1392" y="893"/>
            <a:chExt cx="3024" cy="2755"/>
          </a:xfrm>
        </p:grpSpPr>
        <p:sp>
          <p:nvSpPr>
            <p:cNvPr id="92335" name="Rectangle 24"/>
            <p:cNvSpPr>
              <a:spLocks noChangeArrowheads="1"/>
            </p:cNvSpPr>
            <p:nvPr/>
          </p:nvSpPr>
          <p:spPr bwMode="auto">
            <a:xfrm>
              <a:off x="2725" y="1215"/>
              <a:ext cx="256" cy="1553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6" name="Freeform 25"/>
            <p:cNvSpPr>
              <a:spLocks/>
            </p:cNvSpPr>
            <p:nvPr/>
          </p:nvSpPr>
          <p:spPr bwMode="auto">
            <a:xfrm>
              <a:off x="2725" y="1940"/>
              <a:ext cx="307" cy="1708"/>
            </a:xfrm>
            <a:custGeom>
              <a:avLst/>
              <a:gdLst>
                <a:gd name="T0" fmla="*/ 96 w 288"/>
                <a:gd name="T1" fmla="*/ 0 h 1584"/>
                <a:gd name="T2" fmla="*/ 96 w 288"/>
                <a:gd name="T3" fmla="*/ 576 h 1584"/>
                <a:gd name="T4" fmla="*/ 0 w 288"/>
                <a:gd name="T5" fmla="*/ 672 h 1584"/>
                <a:gd name="T6" fmla="*/ 0 w 288"/>
                <a:gd name="T7" fmla="*/ 1584 h 1584"/>
                <a:gd name="T8" fmla="*/ 288 w 288"/>
                <a:gd name="T9" fmla="*/ 1584 h 1584"/>
                <a:gd name="T10" fmla="*/ 288 w 288"/>
                <a:gd name="T11" fmla="*/ 0 h 1584"/>
                <a:gd name="T12" fmla="*/ 96 w 288"/>
                <a:gd name="T13" fmla="*/ 0 h 15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8"/>
                <a:gd name="T22" fmla="*/ 0 h 1584"/>
                <a:gd name="T23" fmla="*/ 288 w 288"/>
                <a:gd name="T24" fmla="*/ 1584 h 15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8" h="1584">
                  <a:moveTo>
                    <a:pt x="96" y="0"/>
                  </a:moveTo>
                  <a:lnTo>
                    <a:pt x="96" y="576"/>
                  </a:lnTo>
                  <a:lnTo>
                    <a:pt x="0" y="672"/>
                  </a:lnTo>
                  <a:lnTo>
                    <a:pt x="0" y="1584"/>
                  </a:lnTo>
                  <a:lnTo>
                    <a:pt x="288" y="1584"/>
                  </a:lnTo>
                  <a:lnTo>
                    <a:pt x="288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7" name="Freeform 26"/>
            <p:cNvSpPr>
              <a:spLocks/>
            </p:cNvSpPr>
            <p:nvPr/>
          </p:nvSpPr>
          <p:spPr bwMode="auto">
            <a:xfrm rot="350152">
              <a:off x="1392" y="2920"/>
              <a:ext cx="1384" cy="311"/>
            </a:xfrm>
            <a:custGeom>
              <a:avLst/>
              <a:gdLst>
                <a:gd name="T0" fmla="*/ 16 w 1184"/>
                <a:gd name="T1" fmla="*/ 208 h 272"/>
                <a:gd name="T2" fmla="*/ 544 w 1184"/>
                <a:gd name="T3" fmla="*/ 16 h 272"/>
                <a:gd name="T4" fmla="*/ 1168 w 1184"/>
                <a:gd name="T5" fmla="*/ 112 h 272"/>
                <a:gd name="T6" fmla="*/ 640 w 1184"/>
                <a:gd name="T7" fmla="*/ 256 h 272"/>
                <a:gd name="T8" fmla="*/ 16 w 1184"/>
                <a:gd name="T9" fmla="*/ 208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4"/>
                <a:gd name="T16" fmla="*/ 0 h 272"/>
                <a:gd name="T17" fmla="*/ 1184 w 1184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4" h="272">
                  <a:moveTo>
                    <a:pt x="16" y="208"/>
                  </a:moveTo>
                  <a:cubicBezTo>
                    <a:pt x="0" y="168"/>
                    <a:pt x="352" y="32"/>
                    <a:pt x="544" y="16"/>
                  </a:cubicBezTo>
                  <a:cubicBezTo>
                    <a:pt x="736" y="0"/>
                    <a:pt x="1152" y="72"/>
                    <a:pt x="1168" y="112"/>
                  </a:cubicBezTo>
                  <a:cubicBezTo>
                    <a:pt x="1184" y="152"/>
                    <a:pt x="832" y="240"/>
                    <a:pt x="640" y="256"/>
                  </a:cubicBezTo>
                  <a:cubicBezTo>
                    <a:pt x="448" y="272"/>
                    <a:pt x="32" y="248"/>
                    <a:pt x="16" y="2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8" name="Freeform 27"/>
            <p:cNvSpPr>
              <a:spLocks/>
            </p:cNvSpPr>
            <p:nvPr/>
          </p:nvSpPr>
          <p:spPr bwMode="auto">
            <a:xfrm>
              <a:off x="2981" y="2872"/>
              <a:ext cx="1435" cy="310"/>
            </a:xfrm>
            <a:custGeom>
              <a:avLst/>
              <a:gdLst>
                <a:gd name="T0" fmla="*/ 16 w 1184"/>
                <a:gd name="T1" fmla="*/ 208 h 272"/>
                <a:gd name="T2" fmla="*/ 544 w 1184"/>
                <a:gd name="T3" fmla="*/ 16 h 272"/>
                <a:gd name="T4" fmla="*/ 1168 w 1184"/>
                <a:gd name="T5" fmla="*/ 112 h 272"/>
                <a:gd name="T6" fmla="*/ 640 w 1184"/>
                <a:gd name="T7" fmla="*/ 256 h 272"/>
                <a:gd name="T8" fmla="*/ 16 w 1184"/>
                <a:gd name="T9" fmla="*/ 208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4"/>
                <a:gd name="T16" fmla="*/ 0 h 272"/>
                <a:gd name="T17" fmla="*/ 1184 w 1184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4" h="272">
                  <a:moveTo>
                    <a:pt x="16" y="208"/>
                  </a:moveTo>
                  <a:cubicBezTo>
                    <a:pt x="0" y="168"/>
                    <a:pt x="352" y="32"/>
                    <a:pt x="544" y="16"/>
                  </a:cubicBezTo>
                  <a:cubicBezTo>
                    <a:pt x="736" y="0"/>
                    <a:pt x="1152" y="72"/>
                    <a:pt x="1168" y="112"/>
                  </a:cubicBezTo>
                  <a:cubicBezTo>
                    <a:pt x="1184" y="152"/>
                    <a:pt x="832" y="240"/>
                    <a:pt x="640" y="256"/>
                  </a:cubicBezTo>
                  <a:cubicBezTo>
                    <a:pt x="448" y="272"/>
                    <a:pt x="32" y="248"/>
                    <a:pt x="16" y="2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9" name="Freeform 28"/>
            <p:cNvSpPr>
              <a:spLocks/>
            </p:cNvSpPr>
            <p:nvPr/>
          </p:nvSpPr>
          <p:spPr bwMode="auto">
            <a:xfrm>
              <a:off x="1621" y="3052"/>
              <a:ext cx="779" cy="42"/>
            </a:xfrm>
            <a:custGeom>
              <a:avLst/>
              <a:gdLst>
                <a:gd name="T0" fmla="*/ 0 w 779"/>
                <a:gd name="T1" fmla="*/ 34 h 42"/>
                <a:gd name="T2" fmla="*/ 335 w 779"/>
                <a:gd name="T3" fmla="*/ 3 h 42"/>
                <a:gd name="T4" fmla="*/ 662 w 779"/>
                <a:gd name="T5" fmla="*/ 18 h 42"/>
                <a:gd name="T6" fmla="*/ 779 w 779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9"/>
                <a:gd name="T13" fmla="*/ 0 h 42"/>
                <a:gd name="T14" fmla="*/ 779 w 779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9" h="42">
                  <a:moveTo>
                    <a:pt x="0" y="34"/>
                  </a:moveTo>
                  <a:cubicBezTo>
                    <a:pt x="113" y="21"/>
                    <a:pt x="221" y="9"/>
                    <a:pt x="335" y="3"/>
                  </a:cubicBezTo>
                  <a:cubicBezTo>
                    <a:pt x="444" y="7"/>
                    <a:pt x="554" y="0"/>
                    <a:pt x="662" y="18"/>
                  </a:cubicBezTo>
                  <a:cubicBezTo>
                    <a:pt x="702" y="25"/>
                    <a:pt x="738" y="42"/>
                    <a:pt x="779" y="4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0" name="Freeform 29"/>
            <p:cNvSpPr>
              <a:spLocks/>
            </p:cNvSpPr>
            <p:nvPr/>
          </p:nvSpPr>
          <p:spPr bwMode="auto">
            <a:xfrm>
              <a:off x="3148" y="3016"/>
              <a:ext cx="889" cy="86"/>
            </a:xfrm>
            <a:custGeom>
              <a:avLst/>
              <a:gdLst>
                <a:gd name="T0" fmla="*/ 0 w 889"/>
                <a:gd name="T1" fmla="*/ 86 h 86"/>
                <a:gd name="T2" fmla="*/ 164 w 889"/>
                <a:gd name="T3" fmla="*/ 62 h 86"/>
                <a:gd name="T4" fmla="*/ 257 w 889"/>
                <a:gd name="T5" fmla="*/ 31 h 86"/>
                <a:gd name="T6" fmla="*/ 631 w 889"/>
                <a:gd name="T7" fmla="*/ 0 h 86"/>
                <a:gd name="T8" fmla="*/ 889 w 889"/>
                <a:gd name="T9" fmla="*/ 8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9"/>
                <a:gd name="T16" fmla="*/ 0 h 86"/>
                <a:gd name="T17" fmla="*/ 889 w 88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9" h="86">
                  <a:moveTo>
                    <a:pt x="0" y="86"/>
                  </a:moveTo>
                  <a:cubicBezTo>
                    <a:pt x="52" y="69"/>
                    <a:pt x="110" y="68"/>
                    <a:pt x="164" y="62"/>
                  </a:cubicBezTo>
                  <a:cubicBezTo>
                    <a:pt x="196" y="54"/>
                    <a:pt x="224" y="38"/>
                    <a:pt x="257" y="31"/>
                  </a:cubicBezTo>
                  <a:cubicBezTo>
                    <a:pt x="379" y="6"/>
                    <a:pt x="507" y="7"/>
                    <a:pt x="631" y="0"/>
                  </a:cubicBezTo>
                  <a:cubicBezTo>
                    <a:pt x="717" y="3"/>
                    <a:pt x="889" y="8"/>
                    <a:pt x="889" y="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41" name="Group 30"/>
            <p:cNvGrpSpPr>
              <a:grpSpLocks/>
            </p:cNvGrpSpPr>
            <p:nvPr/>
          </p:nvGrpSpPr>
          <p:grpSpPr bwMode="auto">
            <a:xfrm rot="4055784">
              <a:off x="3252" y="1436"/>
              <a:ext cx="850" cy="1392"/>
              <a:chOff x="257" y="2352"/>
              <a:chExt cx="850" cy="1227"/>
            </a:xfrm>
          </p:grpSpPr>
          <p:sp>
            <p:nvSpPr>
              <p:cNvPr id="92352" name="Freeform 31"/>
              <p:cNvSpPr>
                <a:spLocks/>
              </p:cNvSpPr>
              <p:nvPr/>
            </p:nvSpPr>
            <p:spPr bwMode="auto">
              <a:xfrm>
                <a:off x="257" y="2352"/>
                <a:ext cx="850" cy="1227"/>
              </a:xfrm>
              <a:custGeom>
                <a:avLst/>
                <a:gdLst>
                  <a:gd name="T0" fmla="*/ 390 w 850"/>
                  <a:gd name="T1" fmla="*/ 787 h 820"/>
                  <a:gd name="T2" fmla="*/ 281 w 850"/>
                  <a:gd name="T3" fmla="*/ 584 h 820"/>
                  <a:gd name="T4" fmla="*/ 203 w 850"/>
                  <a:gd name="T5" fmla="*/ 499 h 820"/>
                  <a:gd name="T6" fmla="*/ 0 w 850"/>
                  <a:gd name="T7" fmla="*/ 444 h 820"/>
                  <a:gd name="T8" fmla="*/ 94 w 850"/>
                  <a:gd name="T9" fmla="*/ 397 h 820"/>
                  <a:gd name="T10" fmla="*/ 187 w 850"/>
                  <a:gd name="T11" fmla="*/ 405 h 820"/>
                  <a:gd name="T12" fmla="*/ 211 w 850"/>
                  <a:gd name="T13" fmla="*/ 413 h 820"/>
                  <a:gd name="T14" fmla="*/ 218 w 850"/>
                  <a:gd name="T15" fmla="*/ 389 h 820"/>
                  <a:gd name="T16" fmla="*/ 195 w 850"/>
                  <a:gd name="T17" fmla="*/ 382 h 820"/>
                  <a:gd name="T18" fmla="*/ 304 w 850"/>
                  <a:gd name="T19" fmla="*/ 389 h 820"/>
                  <a:gd name="T20" fmla="*/ 374 w 850"/>
                  <a:gd name="T21" fmla="*/ 413 h 820"/>
                  <a:gd name="T22" fmla="*/ 398 w 850"/>
                  <a:gd name="T23" fmla="*/ 421 h 820"/>
                  <a:gd name="T24" fmla="*/ 413 w 850"/>
                  <a:gd name="T25" fmla="*/ 397 h 820"/>
                  <a:gd name="T26" fmla="*/ 351 w 850"/>
                  <a:gd name="T27" fmla="*/ 280 h 820"/>
                  <a:gd name="T28" fmla="*/ 366 w 850"/>
                  <a:gd name="T29" fmla="*/ 148 h 820"/>
                  <a:gd name="T30" fmla="*/ 398 w 850"/>
                  <a:gd name="T31" fmla="*/ 101 h 820"/>
                  <a:gd name="T32" fmla="*/ 429 w 850"/>
                  <a:gd name="T33" fmla="*/ 0 h 820"/>
                  <a:gd name="T34" fmla="*/ 538 w 850"/>
                  <a:gd name="T35" fmla="*/ 124 h 820"/>
                  <a:gd name="T36" fmla="*/ 577 w 850"/>
                  <a:gd name="T37" fmla="*/ 257 h 820"/>
                  <a:gd name="T38" fmla="*/ 569 w 850"/>
                  <a:gd name="T39" fmla="*/ 421 h 820"/>
                  <a:gd name="T40" fmla="*/ 553 w 850"/>
                  <a:gd name="T41" fmla="*/ 491 h 820"/>
                  <a:gd name="T42" fmla="*/ 546 w 850"/>
                  <a:gd name="T43" fmla="*/ 514 h 820"/>
                  <a:gd name="T44" fmla="*/ 663 w 850"/>
                  <a:gd name="T45" fmla="*/ 436 h 820"/>
                  <a:gd name="T46" fmla="*/ 850 w 850"/>
                  <a:gd name="T47" fmla="*/ 397 h 820"/>
                  <a:gd name="T48" fmla="*/ 764 w 850"/>
                  <a:gd name="T49" fmla="*/ 491 h 820"/>
                  <a:gd name="T50" fmla="*/ 733 w 850"/>
                  <a:gd name="T51" fmla="*/ 538 h 820"/>
                  <a:gd name="T52" fmla="*/ 639 w 850"/>
                  <a:gd name="T53" fmla="*/ 615 h 820"/>
                  <a:gd name="T54" fmla="*/ 491 w 850"/>
                  <a:gd name="T55" fmla="*/ 654 h 820"/>
                  <a:gd name="T56" fmla="*/ 429 w 850"/>
                  <a:gd name="T57" fmla="*/ 818 h 820"/>
                  <a:gd name="T58" fmla="*/ 366 w 850"/>
                  <a:gd name="T59" fmla="*/ 810 h 820"/>
                  <a:gd name="T60" fmla="*/ 374 w 850"/>
                  <a:gd name="T61" fmla="*/ 787 h 820"/>
                  <a:gd name="T62" fmla="*/ 390 w 850"/>
                  <a:gd name="T63" fmla="*/ 787 h 82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50"/>
                  <a:gd name="T97" fmla="*/ 0 h 820"/>
                  <a:gd name="T98" fmla="*/ 850 w 850"/>
                  <a:gd name="T99" fmla="*/ 820 h 82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50" h="820">
                    <a:moveTo>
                      <a:pt x="390" y="787"/>
                    </a:moveTo>
                    <a:cubicBezTo>
                      <a:pt x="382" y="646"/>
                      <a:pt x="412" y="611"/>
                      <a:pt x="281" y="584"/>
                    </a:cubicBezTo>
                    <a:cubicBezTo>
                      <a:pt x="246" y="562"/>
                      <a:pt x="233" y="525"/>
                      <a:pt x="203" y="499"/>
                    </a:cubicBezTo>
                    <a:cubicBezTo>
                      <a:pt x="142" y="445"/>
                      <a:pt x="79" y="450"/>
                      <a:pt x="0" y="444"/>
                    </a:cubicBezTo>
                    <a:cubicBezTo>
                      <a:pt x="28" y="425"/>
                      <a:pt x="62" y="408"/>
                      <a:pt x="94" y="397"/>
                    </a:cubicBezTo>
                    <a:cubicBezTo>
                      <a:pt x="125" y="400"/>
                      <a:pt x="156" y="401"/>
                      <a:pt x="187" y="405"/>
                    </a:cubicBezTo>
                    <a:cubicBezTo>
                      <a:pt x="195" y="406"/>
                      <a:pt x="204" y="417"/>
                      <a:pt x="211" y="413"/>
                    </a:cubicBezTo>
                    <a:cubicBezTo>
                      <a:pt x="218" y="409"/>
                      <a:pt x="216" y="397"/>
                      <a:pt x="218" y="389"/>
                    </a:cubicBezTo>
                    <a:cubicBezTo>
                      <a:pt x="210" y="387"/>
                      <a:pt x="187" y="382"/>
                      <a:pt x="195" y="382"/>
                    </a:cubicBezTo>
                    <a:cubicBezTo>
                      <a:pt x="231" y="382"/>
                      <a:pt x="268" y="383"/>
                      <a:pt x="304" y="389"/>
                    </a:cubicBezTo>
                    <a:cubicBezTo>
                      <a:pt x="328" y="393"/>
                      <a:pt x="351" y="405"/>
                      <a:pt x="374" y="413"/>
                    </a:cubicBezTo>
                    <a:cubicBezTo>
                      <a:pt x="382" y="416"/>
                      <a:pt x="398" y="421"/>
                      <a:pt x="398" y="421"/>
                    </a:cubicBezTo>
                    <a:cubicBezTo>
                      <a:pt x="403" y="413"/>
                      <a:pt x="412" y="406"/>
                      <a:pt x="413" y="397"/>
                    </a:cubicBezTo>
                    <a:cubicBezTo>
                      <a:pt x="417" y="369"/>
                      <a:pt x="368" y="307"/>
                      <a:pt x="351" y="280"/>
                    </a:cubicBezTo>
                    <a:cubicBezTo>
                      <a:pt x="339" y="232"/>
                      <a:pt x="351" y="195"/>
                      <a:pt x="366" y="148"/>
                    </a:cubicBezTo>
                    <a:cubicBezTo>
                      <a:pt x="372" y="130"/>
                      <a:pt x="398" y="101"/>
                      <a:pt x="398" y="101"/>
                    </a:cubicBezTo>
                    <a:cubicBezTo>
                      <a:pt x="419" y="36"/>
                      <a:pt x="408" y="70"/>
                      <a:pt x="429" y="0"/>
                    </a:cubicBezTo>
                    <a:cubicBezTo>
                      <a:pt x="464" y="35"/>
                      <a:pt x="489" y="110"/>
                      <a:pt x="538" y="124"/>
                    </a:cubicBezTo>
                    <a:cubicBezTo>
                      <a:pt x="553" y="168"/>
                      <a:pt x="565" y="212"/>
                      <a:pt x="577" y="257"/>
                    </a:cubicBezTo>
                    <a:cubicBezTo>
                      <a:pt x="574" y="312"/>
                      <a:pt x="573" y="366"/>
                      <a:pt x="569" y="421"/>
                    </a:cubicBezTo>
                    <a:cubicBezTo>
                      <a:pt x="568" y="434"/>
                      <a:pt x="557" y="477"/>
                      <a:pt x="553" y="491"/>
                    </a:cubicBezTo>
                    <a:cubicBezTo>
                      <a:pt x="551" y="499"/>
                      <a:pt x="539" y="518"/>
                      <a:pt x="546" y="514"/>
                    </a:cubicBezTo>
                    <a:cubicBezTo>
                      <a:pt x="624" y="466"/>
                      <a:pt x="574" y="451"/>
                      <a:pt x="663" y="436"/>
                    </a:cubicBezTo>
                    <a:cubicBezTo>
                      <a:pt x="722" y="398"/>
                      <a:pt x="779" y="402"/>
                      <a:pt x="850" y="397"/>
                    </a:cubicBezTo>
                    <a:cubicBezTo>
                      <a:pt x="826" y="433"/>
                      <a:pt x="794" y="460"/>
                      <a:pt x="764" y="491"/>
                    </a:cubicBezTo>
                    <a:cubicBezTo>
                      <a:pt x="732" y="524"/>
                      <a:pt x="763" y="504"/>
                      <a:pt x="733" y="538"/>
                    </a:cubicBezTo>
                    <a:cubicBezTo>
                      <a:pt x="710" y="564"/>
                      <a:pt x="673" y="600"/>
                      <a:pt x="639" y="615"/>
                    </a:cubicBezTo>
                    <a:cubicBezTo>
                      <a:pt x="590" y="636"/>
                      <a:pt x="542" y="642"/>
                      <a:pt x="491" y="654"/>
                    </a:cubicBezTo>
                    <a:cubicBezTo>
                      <a:pt x="436" y="692"/>
                      <a:pt x="438" y="756"/>
                      <a:pt x="429" y="818"/>
                    </a:cubicBezTo>
                    <a:cubicBezTo>
                      <a:pt x="408" y="815"/>
                      <a:pt x="384" y="820"/>
                      <a:pt x="366" y="810"/>
                    </a:cubicBezTo>
                    <a:cubicBezTo>
                      <a:pt x="359" y="806"/>
                      <a:pt x="368" y="793"/>
                      <a:pt x="374" y="787"/>
                    </a:cubicBezTo>
                    <a:cubicBezTo>
                      <a:pt x="378" y="783"/>
                      <a:pt x="385" y="787"/>
                      <a:pt x="390" y="7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53" name="Freeform 32"/>
              <p:cNvSpPr>
                <a:spLocks/>
              </p:cNvSpPr>
              <p:nvPr/>
            </p:nvSpPr>
            <p:spPr bwMode="auto">
              <a:xfrm>
                <a:off x="704" y="2634"/>
                <a:ext cx="59" cy="600"/>
              </a:xfrm>
              <a:custGeom>
                <a:avLst/>
                <a:gdLst>
                  <a:gd name="T0" fmla="*/ 5 w 59"/>
                  <a:gd name="T1" fmla="*/ 600 h 600"/>
                  <a:gd name="T2" fmla="*/ 44 w 59"/>
                  <a:gd name="T3" fmla="*/ 374 h 600"/>
                  <a:gd name="T4" fmla="*/ 36 w 59"/>
                  <a:gd name="T5" fmla="*/ 203 h 600"/>
                  <a:gd name="T6" fmla="*/ 29 w 59"/>
                  <a:gd name="T7" fmla="*/ 148 h 600"/>
                  <a:gd name="T8" fmla="*/ 36 w 59"/>
                  <a:gd name="T9" fmla="*/ 0 h 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600"/>
                  <a:gd name="T17" fmla="*/ 59 w 59"/>
                  <a:gd name="T18" fmla="*/ 600 h 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600">
                    <a:moveTo>
                      <a:pt x="5" y="600"/>
                    </a:moveTo>
                    <a:cubicBezTo>
                      <a:pt x="10" y="514"/>
                      <a:pt x="0" y="445"/>
                      <a:pt x="44" y="374"/>
                    </a:cubicBezTo>
                    <a:cubicBezTo>
                      <a:pt x="59" y="317"/>
                      <a:pt x="51" y="260"/>
                      <a:pt x="36" y="203"/>
                    </a:cubicBezTo>
                    <a:cubicBezTo>
                      <a:pt x="34" y="185"/>
                      <a:pt x="29" y="166"/>
                      <a:pt x="29" y="148"/>
                    </a:cubicBezTo>
                    <a:cubicBezTo>
                      <a:pt x="29" y="99"/>
                      <a:pt x="36" y="0"/>
                      <a:pt x="36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54" name="Freeform 33"/>
              <p:cNvSpPr>
                <a:spLocks/>
              </p:cNvSpPr>
              <p:nvPr/>
            </p:nvSpPr>
            <p:spPr bwMode="auto">
              <a:xfrm>
                <a:off x="522" y="3062"/>
                <a:ext cx="195" cy="110"/>
              </a:xfrm>
              <a:custGeom>
                <a:avLst/>
                <a:gdLst>
                  <a:gd name="T0" fmla="*/ 195 w 195"/>
                  <a:gd name="T1" fmla="*/ 110 h 110"/>
                  <a:gd name="T2" fmla="*/ 39 w 195"/>
                  <a:gd name="T3" fmla="*/ 16 h 110"/>
                  <a:gd name="T4" fmla="*/ 0 w 195"/>
                  <a:gd name="T5" fmla="*/ 1 h 110"/>
                  <a:gd name="T6" fmla="*/ 0 60000 65536"/>
                  <a:gd name="T7" fmla="*/ 0 60000 65536"/>
                  <a:gd name="T8" fmla="*/ 0 60000 65536"/>
                  <a:gd name="T9" fmla="*/ 0 w 195"/>
                  <a:gd name="T10" fmla="*/ 0 h 110"/>
                  <a:gd name="T11" fmla="*/ 195 w 195"/>
                  <a:gd name="T12" fmla="*/ 110 h 1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5" h="110">
                    <a:moveTo>
                      <a:pt x="195" y="110"/>
                    </a:moveTo>
                    <a:cubicBezTo>
                      <a:pt x="151" y="43"/>
                      <a:pt x="120" y="30"/>
                      <a:pt x="39" y="16"/>
                    </a:cubicBezTo>
                    <a:cubicBezTo>
                      <a:pt x="6" y="0"/>
                      <a:pt x="19" y="1"/>
                      <a:pt x="0" y="1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342" name="Group 34"/>
            <p:cNvGrpSpPr>
              <a:grpSpLocks/>
            </p:cNvGrpSpPr>
            <p:nvPr/>
          </p:nvGrpSpPr>
          <p:grpSpPr bwMode="auto">
            <a:xfrm rot="1242061">
              <a:off x="2928" y="912"/>
              <a:ext cx="944" cy="528"/>
              <a:chOff x="600" y="1231"/>
              <a:chExt cx="972" cy="581"/>
            </a:xfrm>
          </p:grpSpPr>
          <p:sp>
            <p:nvSpPr>
              <p:cNvPr id="92350" name="Freeform 35"/>
              <p:cNvSpPr>
                <a:spLocks/>
              </p:cNvSpPr>
              <p:nvPr/>
            </p:nvSpPr>
            <p:spPr bwMode="auto">
              <a:xfrm>
                <a:off x="600" y="1231"/>
                <a:ext cx="972" cy="581"/>
              </a:xfrm>
              <a:custGeom>
                <a:avLst/>
                <a:gdLst>
                  <a:gd name="T0" fmla="*/ 86 w 972"/>
                  <a:gd name="T1" fmla="*/ 421 h 581"/>
                  <a:gd name="T2" fmla="*/ 148 w 972"/>
                  <a:gd name="T3" fmla="*/ 320 h 581"/>
                  <a:gd name="T4" fmla="*/ 210 w 972"/>
                  <a:gd name="T5" fmla="*/ 125 h 581"/>
                  <a:gd name="T6" fmla="*/ 257 w 972"/>
                  <a:gd name="T7" fmla="*/ 86 h 581"/>
                  <a:gd name="T8" fmla="*/ 281 w 972"/>
                  <a:gd name="T9" fmla="*/ 102 h 581"/>
                  <a:gd name="T10" fmla="*/ 288 w 972"/>
                  <a:gd name="T11" fmla="*/ 242 h 581"/>
                  <a:gd name="T12" fmla="*/ 335 w 972"/>
                  <a:gd name="T13" fmla="*/ 195 h 581"/>
                  <a:gd name="T14" fmla="*/ 390 w 972"/>
                  <a:gd name="T15" fmla="*/ 148 h 581"/>
                  <a:gd name="T16" fmla="*/ 421 w 972"/>
                  <a:gd name="T17" fmla="*/ 78 h 581"/>
                  <a:gd name="T18" fmla="*/ 460 w 972"/>
                  <a:gd name="T19" fmla="*/ 0 h 581"/>
                  <a:gd name="T20" fmla="*/ 483 w 972"/>
                  <a:gd name="T21" fmla="*/ 24 h 581"/>
                  <a:gd name="T22" fmla="*/ 475 w 972"/>
                  <a:gd name="T23" fmla="*/ 125 h 581"/>
                  <a:gd name="T24" fmla="*/ 460 w 972"/>
                  <a:gd name="T25" fmla="*/ 187 h 581"/>
                  <a:gd name="T26" fmla="*/ 475 w 972"/>
                  <a:gd name="T27" fmla="*/ 164 h 581"/>
                  <a:gd name="T28" fmla="*/ 522 w 972"/>
                  <a:gd name="T29" fmla="*/ 133 h 581"/>
                  <a:gd name="T30" fmla="*/ 725 w 972"/>
                  <a:gd name="T31" fmla="*/ 16 h 581"/>
                  <a:gd name="T32" fmla="*/ 779 w 972"/>
                  <a:gd name="T33" fmla="*/ 55 h 581"/>
                  <a:gd name="T34" fmla="*/ 888 w 972"/>
                  <a:gd name="T35" fmla="*/ 70 h 581"/>
                  <a:gd name="T36" fmla="*/ 943 w 972"/>
                  <a:gd name="T37" fmla="*/ 94 h 581"/>
                  <a:gd name="T38" fmla="*/ 873 w 972"/>
                  <a:gd name="T39" fmla="*/ 117 h 581"/>
                  <a:gd name="T40" fmla="*/ 826 w 972"/>
                  <a:gd name="T41" fmla="*/ 148 h 581"/>
                  <a:gd name="T42" fmla="*/ 803 w 972"/>
                  <a:gd name="T43" fmla="*/ 164 h 581"/>
                  <a:gd name="T44" fmla="*/ 647 w 972"/>
                  <a:gd name="T45" fmla="*/ 265 h 581"/>
                  <a:gd name="T46" fmla="*/ 623 w 972"/>
                  <a:gd name="T47" fmla="*/ 289 h 581"/>
                  <a:gd name="T48" fmla="*/ 600 w 972"/>
                  <a:gd name="T49" fmla="*/ 304 h 581"/>
                  <a:gd name="T50" fmla="*/ 553 w 972"/>
                  <a:gd name="T51" fmla="*/ 398 h 581"/>
                  <a:gd name="T52" fmla="*/ 600 w 972"/>
                  <a:gd name="T53" fmla="*/ 382 h 581"/>
                  <a:gd name="T54" fmla="*/ 662 w 972"/>
                  <a:gd name="T55" fmla="*/ 390 h 581"/>
                  <a:gd name="T56" fmla="*/ 616 w 972"/>
                  <a:gd name="T57" fmla="*/ 421 h 581"/>
                  <a:gd name="T58" fmla="*/ 483 w 972"/>
                  <a:gd name="T59" fmla="*/ 452 h 581"/>
                  <a:gd name="T60" fmla="*/ 320 w 972"/>
                  <a:gd name="T61" fmla="*/ 499 h 581"/>
                  <a:gd name="T62" fmla="*/ 226 w 972"/>
                  <a:gd name="T63" fmla="*/ 538 h 581"/>
                  <a:gd name="T64" fmla="*/ 86 w 972"/>
                  <a:gd name="T65" fmla="*/ 515 h 581"/>
                  <a:gd name="T66" fmla="*/ 31 w 972"/>
                  <a:gd name="T67" fmla="*/ 522 h 581"/>
                  <a:gd name="T68" fmla="*/ 8 w 972"/>
                  <a:gd name="T69" fmla="*/ 538 h 581"/>
                  <a:gd name="T70" fmla="*/ 0 w 972"/>
                  <a:gd name="T71" fmla="*/ 515 h 581"/>
                  <a:gd name="T72" fmla="*/ 86 w 972"/>
                  <a:gd name="T73" fmla="*/ 421 h 58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72"/>
                  <a:gd name="T112" fmla="*/ 0 h 581"/>
                  <a:gd name="T113" fmla="*/ 972 w 972"/>
                  <a:gd name="T114" fmla="*/ 581 h 58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72" h="581">
                    <a:moveTo>
                      <a:pt x="86" y="421"/>
                    </a:moveTo>
                    <a:cubicBezTo>
                      <a:pt x="109" y="385"/>
                      <a:pt x="133" y="362"/>
                      <a:pt x="148" y="320"/>
                    </a:cubicBezTo>
                    <a:cubicBezTo>
                      <a:pt x="157" y="256"/>
                      <a:pt x="166" y="178"/>
                      <a:pt x="210" y="125"/>
                    </a:cubicBezTo>
                    <a:cubicBezTo>
                      <a:pt x="223" y="109"/>
                      <a:pt x="243" y="100"/>
                      <a:pt x="257" y="86"/>
                    </a:cubicBezTo>
                    <a:cubicBezTo>
                      <a:pt x="265" y="91"/>
                      <a:pt x="279" y="93"/>
                      <a:pt x="281" y="102"/>
                    </a:cubicBezTo>
                    <a:cubicBezTo>
                      <a:pt x="290" y="148"/>
                      <a:pt x="265" y="202"/>
                      <a:pt x="288" y="242"/>
                    </a:cubicBezTo>
                    <a:cubicBezTo>
                      <a:pt x="299" y="261"/>
                      <a:pt x="317" y="208"/>
                      <a:pt x="335" y="195"/>
                    </a:cubicBezTo>
                    <a:cubicBezTo>
                      <a:pt x="375" y="165"/>
                      <a:pt x="357" y="181"/>
                      <a:pt x="390" y="148"/>
                    </a:cubicBezTo>
                    <a:cubicBezTo>
                      <a:pt x="398" y="121"/>
                      <a:pt x="405" y="102"/>
                      <a:pt x="421" y="78"/>
                    </a:cubicBezTo>
                    <a:cubicBezTo>
                      <a:pt x="422" y="75"/>
                      <a:pt x="433" y="0"/>
                      <a:pt x="460" y="0"/>
                    </a:cubicBezTo>
                    <a:cubicBezTo>
                      <a:pt x="471" y="0"/>
                      <a:pt x="475" y="16"/>
                      <a:pt x="483" y="24"/>
                    </a:cubicBezTo>
                    <a:cubicBezTo>
                      <a:pt x="480" y="58"/>
                      <a:pt x="479" y="91"/>
                      <a:pt x="475" y="125"/>
                    </a:cubicBezTo>
                    <a:cubicBezTo>
                      <a:pt x="473" y="141"/>
                      <a:pt x="459" y="186"/>
                      <a:pt x="460" y="187"/>
                    </a:cubicBezTo>
                    <a:cubicBezTo>
                      <a:pt x="466" y="194"/>
                      <a:pt x="468" y="170"/>
                      <a:pt x="475" y="164"/>
                    </a:cubicBezTo>
                    <a:cubicBezTo>
                      <a:pt x="489" y="152"/>
                      <a:pt x="522" y="133"/>
                      <a:pt x="522" y="133"/>
                    </a:cubicBezTo>
                    <a:cubicBezTo>
                      <a:pt x="573" y="57"/>
                      <a:pt x="638" y="27"/>
                      <a:pt x="725" y="16"/>
                    </a:cubicBezTo>
                    <a:cubicBezTo>
                      <a:pt x="760" y="70"/>
                      <a:pt x="738" y="69"/>
                      <a:pt x="779" y="55"/>
                    </a:cubicBezTo>
                    <a:cubicBezTo>
                      <a:pt x="783" y="55"/>
                      <a:pt x="866" y="61"/>
                      <a:pt x="888" y="70"/>
                    </a:cubicBezTo>
                    <a:cubicBezTo>
                      <a:pt x="972" y="105"/>
                      <a:pt x="846" y="69"/>
                      <a:pt x="943" y="94"/>
                    </a:cubicBezTo>
                    <a:cubicBezTo>
                      <a:pt x="921" y="102"/>
                      <a:pt x="893" y="106"/>
                      <a:pt x="873" y="117"/>
                    </a:cubicBezTo>
                    <a:cubicBezTo>
                      <a:pt x="857" y="126"/>
                      <a:pt x="842" y="138"/>
                      <a:pt x="826" y="148"/>
                    </a:cubicBezTo>
                    <a:cubicBezTo>
                      <a:pt x="818" y="153"/>
                      <a:pt x="803" y="164"/>
                      <a:pt x="803" y="164"/>
                    </a:cubicBezTo>
                    <a:cubicBezTo>
                      <a:pt x="767" y="216"/>
                      <a:pt x="705" y="245"/>
                      <a:pt x="647" y="265"/>
                    </a:cubicBezTo>
                    <a:cubicBezTo>
                      <a:pt x="639" y="273"/>
                      <a:pt x="632" y="282"/>
                      <a:pt x="623" y="289"/>
                    </a:cubicBezTo>
                    <a:cubicBezTo>
                      <a:pt x="616" y="295"/>
                      <a:pt x="604" y="296"/>
                      <a:pt x="600" y="304"/>
                    </a:cubicBezTo>
                    <a:cubicBezTo>
                      <a:pt x="548" y="409"/>
                      <a:pt x="609" y="361"/>
                      <a:pt x="553" y="398"/>
                    </a:cubicBezTo>
                    <a:cubicBezTo>
                      <a:pt x="539" y="407"/>
                      <a:pt x="600" y="382"/>
                      <a:pt x="600" y="382"/>
                    </a:cubicBezTo>
                    <a:cubicBezTo>
                      <a:pt x="621" y="385"/>
                      <a:pt x="654" y="371"/>
                      <a:pt x="662" y="390"/>
                    </a:cubicBezTo>
                    <a:cubicBezTo>
                      <a:pt x="669" y="407"/>
                      <a:pt x="631" y="411"/>
                      <a:pt x="616" y="421"/>
                    </a:cubicBezTo>
                    <a:cubicBezTo>
                      <a:pt x="572" y="450"/>
                      <a:pt x="540" y="447"/>
                      <a:pt x="483" y="452"/>
                    </a:cubicBezTo>
                    <a:cubicBezTo>
                      <a:pt x="428" y="466"/>
                      <a:pt x="375" y="485"/>
                      <a:pt x="320" y="499"/>
                    </a:cubicBezTo>
                    <a:cubicBezTo>
                      <a:pt x="346" y="581"/>
                      <a:pt x="351" y="547"/>
                      <a:pt x="226" y="538"/>
                    </a:cubicBezTo>
                    <a:cubicBezTo>
                      <a:pt x="179" y="526"/>
                      <a:pt x="134" y="520"/>
                      <a:pt x="86" y="515"/>
                    </a:cubicBezTo>
                    <a:cubicBezTo>
                      <a:pt x="68" y="517"/>
                      <a:pt x="49" y="517"/>
                      <a:pt x="31" y="522"/>
                    </a:cubicBezTo>
                    <a:cubicBezTo>
                      <a:pt x="22" y="525"/>
                      <a:pt x="17" y="540"/>
                      <a:pt x="8" y="538"/>
                    </a:cubicBezTo>
                    <a:cubicBezTo>
                      <a:pt x="0" y="536"/>
                      <a:pt x="3" y="523"/>
                      <a:pt x="0" y="515"/>
                    </a:cubicBezTo>
                    <a:cubicBezTo>
                      <a:pt x="15" y="454"/>
                      <a:pt x="47" y="460"/>
                      <a:pt x="86" y="421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51" name="Freeform 36"/>
              <p:cNvSpPr>
                <a:spLocks/>
              </p:cNvSpPr>
              <p:nvPr/>
            </p:nvSpPr>
            <p:spPr bwMode="auto">
              <a:xfrm>
                <a:off x="771" y="1372"/>
                <a:ext cx="523" cy="296"/>
              </a:xfrm>
              <a:custGeom>
                <a:avLst/>
                <a:gdLst>
                  <a:gd name="T0" fmla="*/ 0 w 523"/>
                  <a:gd name="T1" fmla="*/ 296 h 296"/>
                  <a:gd name="T2" fmla="*/ 55 w 523"/>
                  <a:gd name="T3" fmla="*/ 265 h 296"/>
                  <a:gd name="T4" fmla="*/ 102 w 523"/>
                  <a:gd name="T5" fmla="*/ 249 h 296"/>
                  <a:gd name="T6" fmla="*/ 281 w 523"/>
                  <a:gd name="T7" fmla="*/ 140 h 296"/>
                  <a:gd name="T8" fmla="*/ 375 w 523"/>
                  <a:gd name="T9" fmla="*/ 78 h 296"/>
                  <a:gd name="T10" fmla="*/ 468 w 523"/>
                  <a:gd name="T11" fmla="*/ 15 h 296"/>
                  <a:gd name="T12" fmla="*/ 499 w 523"/>
                  <a:gd name="T13" fmla="*/ 7 h 296"/>
                  <a:gd name="T14" fmla="*/ 523 w 523"/>
                  <a:gd name="T15" fmla="*/ 0 h 2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3"/>
                  <a:gd name="T25" fmla="*/ 0 h 296"/>
                  <a:gd name="T26" fmla="*/ 523 w 523"/>
                  <a:gd name="T27" fmla="*/ 296 h 2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3" h="296">
                    <a:moveTo>
                      <a:pt x="0" y="296"/>
                    </a:moveTo>
                    <a:cubicBezTo>
                      <a:pt x="42" y="265"/>
                      <a:pt x="17" y="277"/>
                      <a:pt x="55" y="265"/>
                    </a:cubicBezTo>
                    <a:cubicBezTo>
                      <a:pt x="71" y="260"/>
                      <a:pt x="102" y="249"/>
                      <a:pt x="102" y="249"/>
                    </a:cubicBezTo>
                    <a:cubicBezTo>
                      <a:pt x="156" y="195"/>
                      <a:pt x="218" y="176"/>
                      <a:pt x="281" y="140"/>
                    </a:cubicBezTo>
                    <a:cubicBezTo>
                      <a:pt x="313" y="121"/>
                      <a:pt x="343" y="98"/>
                      <a:pt x="375" y="78"/>
                    </a:cubicBezTo>
                    <a:cubicBezTo>
                      <a:pt x="397" y="43"/>
                      <a:pt x="430" y="30"/>
                      <a:pt x="468" y="15"/>
                    </a:cubicBezTo>
                    <a:cubicBezTo>
                      <a:pt x="478" y="11"/>
                      <a:pt x="489" y="10"/>
                      <a:pt x="499" y="7"/>
                    </a:cubicBezTo>
                    <a:cubicBezTo>
                      <a:pt x="507" y="5"/>
                      <a:pt x="523" y="0"/>
                      <a:pt x="523" y="0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343" name="Group 37"/>
            <p:cNvGrpSpPr>
              <a:grpSpLocks/>
            </p:cNvGrpSpPr>
            <p:nvPr/>
          </p:nvGrpSpPr>
          <p:grpSpPr bwMode="auto">
            <a:xfrm rot="-846877">
              <a:off x="1872" y="960"/>
              <a:ext cx="916" cy="429"/>
              <a:chOff x="1003" y="558"/>
              <a:chExt cx="981" cy="399"/>
            </a:xfrm>
          </p:grpSpPr>
          <p:sp>
            <p:nvSpPr>
              <p:cNvPr id="92347" name="Freeform 38"/>
              <p:cNvSpPr>
                <a:spLocks/>
              </p:cNvSpPr>
              <p:nvPr/>
            </p:nvSpPr>
            <p:spPr bwMode="auto">
              <a:xfrm>
                <a:off x="1003" y="558"/>
                <a:ext cx="981" cy="399"/>
              </a:xfrm>
              <a:custGeom>
                <a:avLst/>
                <a:gdLst>
                  <a:gd name="T0" fmla="*/ 953 w 981"/>
                  <a:gd name="T1" fmla="*/ 307 h 399"/>
                  <a:gd name="T2" fmla="*/ 781 w 981"/>
                  <a:gd name="T3" fmla="*/ 190 h 399"/>
                  <a:gd name="T4" fmla="*/ 750 w 981"/>
                  <a:gd name="T5" fmla="*/ 167 h 399"/>
                  <a:gd name="T6" fmla="*/ 704 w 981"/>
                  <a:gd name="T7" fmla="*/ 65 h 399"/>
                  <a:gd name="T8" fmla="*/ 633 w 981"/>
                  <a:gd name="T9" fmla="*/ 19 h 399"/>
                  <a:gd name="T10" fmla="*/ 571 w 981"/>
                  <a:gd name="T11" fmla="*/ 3 h 399"/>
                  <a:gd name="T12" fmla="*/ 548 w 981"/>
                  <a:gd name="T13" fmla="*/ 136 h 399"/>
                  <a:gd name="T14" fmla="*/ 454 w 981"/>
                  <a:gd name="T15" fmla="*/ 26 h 399"/>
                  <a:gd name="T16" fmla="*/ 407 w 981"/>
                  <a:gd name="T17" fmla="*/ 11 h 399"/>
                  <a:gd name="T18" fmla="*/ 384 w 981"/>
                  <a:gd name="T19" fmla="*/ 3 h 399"/>
                  <a:gd name="T20" fmla="*/ 368 w 981"/>
                  <a:gd name="T21" fmla="*/ 34 h 399"/>
                  <a:gd name="T22" fmla="*/ 361 w 981"/>
                  <a:gd name="T23" fmla="*/ 73 h 399"/>
                  <a:gd name="T24" fmla="*/ 174 w 981"/>
                  <a:gd name="T25" fmla="*/ 34 h 399"/>
                  <a:gd name="T26" fmla="*/ 41 w 981"/>
                  <a:gd name="T27" fmla="*/ 42 h 399"/>
                  <a:gd name="T28" fmla="*/ 26 w 981"/>
                  <a:gd name="T29" fmla="*/ 73 h 399"/>
                  <a:gd name="T30" fmla="*/ 174 w 981"/>
                  <a:gd name="T31" fmla="*/ 128 h 399"/>
                  <a:gd name="T32" fmla="*/ 259 w 981"/>
                  <a:gd name="T33" fmla="*/ 229 h 399"/>
                  <a:gd name="T34" fmla="*/ 306 w 981"/>
                  <a:gd name="T35" fmla="*/ 237 h 399"/>
                  <a:gd name="T36" fmla="*/ 439 w 981"/>
                  <a:gd name="T37" fmla="*/ 237 h 399"/>
                  <a:gd name="T38" fmla="*/ 361 w 981"/>
                  <a:gd name="T39" fmla="*/ 307 h 399"/>
                  <a:gd name="T40" fmla="*/ 392 w 981"/>
                  <a:gd name="T41" fmla="*/ 323 h 399"/>
                  <a:gd name="T42" fmla="*/ 524 w 981"/>
                  <a:gd name="T43" fmla="*/ 330 h 399"/>
                  <a:gd name="T44" fmla="*/ 704 w 981"/>
                  <a:gd name="T45" fmla="*/ 299 h 399"/>
                  <a:gd name="T46" fmla="*/ 641 w 981"/>
                  <a:gd name="T47" fmla="*/ 369 h 399"/>
                  <a:gd name="T48" fmla="*/ 781 w 981"/>
                  <a:gd name="T49" fmla="*/ 377 h 399"/>
                  <a:gd name="T50" fmla="*/ 852 w 981"/>
                  <a:gd name="T51" fmla="*/ 354 h 399"/>
                  <a:gd name="T52" fmla="*/ 875 w 981"/>
                  <a:gd name="T53" fmla="*/ 346 h 399"/>
                  <a:gd name="T54" fmla="*/ 969 w 981"/>
                  <a:gd name="T55" fmla="*/ 369 h 399"/>
                  <a:gd name="T56" fmla="*/ 953 w 981"/>
                  <a:gd name="T57" fmla="*/ 307 h 3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981"/>
                  <a:gd name="T88" fmla="*/ 0 h 399"/>
                  <a:gd name="T89" fmla="*/ 981 w 981"/>
                  <a:gd name="T90" fmla="*/ 399 h 39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981" h="399">
                    <a:moveTo>
                      <a:pt x="953" y="307"/>
                    </a:moveTo>
                    <a:cubicBezTo>
                      <a:pt x="933" y="229"/>
                      <a:pt x="851" y="210"/>
                      <a:pt x="781" y="190"/>
                    </a:cubicBezTo>
                    <a:cubicBezTo>
                      <a:pt x="771" y="182"/>
                      <a:pt x="758" y="177"/>
                      <a:pt x="750" y="167"/>
                    </a:cubicBezTo>
                    <a:cubicBezTo>
                      <a:pt x="725" y="138"/>
                      <a:pt x="731" y="92"/>
                      <a:pt x="704" y="65"/>
                    </a:cubicBezTo>
                    <a:cubicBezTo>
                      <a:pt x="690" y="51"/>
                      <a:pt x="652" y="26"/>
                      <a:pt x="633" y="19"/>
                    </a:cubicBezTo>
                    <a:cubicBezTo>
                      <a:pt x="613" y="12"/>
                      <a:pt x="571" y="3"/>
                      <a:pt x="571" y="3"/>
                    </a:cubicBezTo>
                    <a:cubicBezTo>
                      <a:pt x="564" y="48"/>
                      <a:pt x="556" y="91"/>
                      <a:pt x="548" y="136"/>
                    </a:cubicBezTo>
                    <a:cubicBezTo>
                      <a:pt x="524" y="99"/>
                      <a:pt x="498" y="45"/>
                      <a:pt x="454" y="26"/>
                    </a:cubicBezTo>
                    <a:cubicBezTo>
                      <a:pt x="439" y="19"/>
                      <a:pt x="423" y="16"/>
                      <a:pt x="407" y="11"/>
                    </a:cubicBezTo>
                    <a:cubicBezTo>
                      <a:pt x="399" y="8"/>
                      <a:pt x="384" y="3"/>
                      <a:pt x="384" y="3"/>
                    </a:cubicBezTo>
                    <a:cubicBezTo>
                      <a:pt x="344" y="17"/>
                      <a:pt x="368" y="0"/>
                      <a:pt x="368" y="34"/>
                    </a:cubicBezTo>
                    <a:cubicBezTo>
                      <a:pt x="368" y="47"/>
                      <a:pt x="363" y="60"/>
                      <a:pt x="361" y="73"/>
                    </a:cubicBezTo>
                    <a:cubicBezTo>
                      <a:pt x="300" y="57"/>
                      <a:pt x="236" y="45"/>
                      <a:pt x="174" y="34"/>
                    </a:cubicBezTo>
                    <a:cubicBezTo>
                      <a:pt x="126" y="50"/>
                      <a:pt x="91" y="49"/>
                      <a:pt x="41" y="42"/>
                    </a:cubicBezTo>
                    <a:cubicBezTo>
                      <a:pt x="25" y="48"/>
                      <a:pt x="0" y="47"/>
                      <a:pt x="26" y="73"/>
                    </a:cubicBezTo>
                    <a:cubicBezTo>
                      <a:pt x="62" y="109"/>
                      <a:pt x="132" y="97"/>
                      <a:pt x="174" y="128"/>
                    </a:cubicBezTo>
                    <a:cubicBezTo>
                      <a:pt x="208" y="153"/>
                      <a:pt x="220" y="212"/>
                      <a:pt x="259" y="229"/>
                    </a:cubicBezTo>
                    <a:cubicBezTo>
                      <a:pt x="274" y="235"/>
                      <a:pt x="290" y="234"/>
                      <a:pt x="306" y="237"/>
                    </a:cubicBezTo>
                    <a:cubicBezTo>
                      <a:pt x="362" y="223"/>
                      <a:pt x="386" y="219"/>
                      <a:pt x="439" y="237"/>
                    </a:cubicBezTo>
                    <a:cubicBezTo>
                      <a:pt x="478" y="296"/>
                      <a:pt x="402" y="301"/>
                      <a:pt x="361" y="307"/>
                    </a:cubicBezTo>
                    <a:cubicBezTo>
                      <a:pt x="324" y="319"/>
                      <a:pt x="319" y="317"/>
                      <a:pt x="392" y="323"/>
                    </a:cubicBezTo>
                    <a:cubicBezTo>
                      <a:pt x="436" y="327"/>
                      <a:pt x="480" y="328"/>
                      <a:pt x="524" y="330"/>
                    </a:cubicBezTo>
                    <a:cubicBezTo>
                      <a:pt x="590" y="282"/>
                      <a:pt x="617" y="292"/>
                      <a:pt x="704" y="299"/>
                    </a:cubicBezTo>
                    <a:cubicBezTo>
                      <a:pt x="665" y="357"/>
                      <a:pt x="687" y="335"/>
                      <a:pt x="641" y="369"/>
                    </a:cubicBezTo>
                    <a:cubicBezTo>
                      <a:pt x="700" y="399"/>
                      <a:pt x="674" y="393"/>
                      <a:pt x="781" y="377"/>
                    </a:cubicBezTo>
                    <a:cubicBezTo>
                      <a:pt x="784" y="377"/>
                      <a:pt x="839" y="358"/>
                      <a:pt x="852" y="354"/>
                    </a:cubicBezTo>
                    <a:cubicBezTo>
                      <a:pt x="860" y="351"/>
                      <a:pt x="875" y="346"/>
                      <a:pt x="875" y="346"/>
                    </a:cubicBezTo>
                    <a:cubicBezTo>
                      <a:pt x="909" y="352"/>
                      <a:pt x="937" y="360"/>
                      <a:pt x="969" y="369"/>
                    </a:cubicBezTo>
                    <a:cubicBezTo>
                      <a:pt x="977" y="342"/>
                      <a:pt x="981" y="321"/>
                      <a:pt x="953" y="307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48" name="Freeform 39"/>
              <p:cNvSpPr>
                <a:spLocks/>
              </p:cNvSpPr>
              <p:nvPr/>
            </p:nvSpPr>
            <p:spPr bwMode="auto">
              <a:xfrm>
                <a:off x="1216" y="655"/>
                <a:ext cx="586" cy="194"/>
              </a:xfrm>
              <a:custGeom>
                <a:avLst/>
                <a:gdLst>
                  <a:gd name="T0" fmla="*/ 0 w 586"/>
                  <a:gd name="T1" fmla="*/ 0 h 194"/>
                  <a:gd name="T2" fmla="*/ 202 w 586"/>
                  <a:gd name="T3" fmla="*/ 39 h 194"/>
                  <a:gd name="T4" fmla="*/ 288 w 586"/>
                  <a:gd name="T5" fmla="*/ 70 h 194"/>
                  <a:gd name="T6" fmla="*/ 311 w 586"/>
                  <a:gd name="T7" fmla="*/ 85 h 194"/>
                  <a:gd name="T8" fmla="*/ 335 w 586"/>
                  <a:gd name="T9" fmla="*/ 93 h 194"/>
                  <a:gd name="T10" fmla="*/ 366 w 586"/>
                  <a:gd name="T11" fmla="*/ 117 h 194"/>
                  <a:gd name="T12" fmla="*/ 514 w 586"/>
                  <a:gd name="T13" fmla="*/ 148 h 194"/>
                  <a:gd name="T14" fmla="*/ 561 w 586"/>
                  <a:gd name="T15" fmla="*/ 179 h 194"/>
                  <a:gd name="T16" fmla="*/ 584 w 586"/>
                  <a:gd name="T17" fmla="*/ 194 h 1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86"/>
                  <a:gd name="T28" fmla="*/ 0 h 194"/>
                  <a:gd name="T29" fmla="*/ 586 w 586"/>
                  <a:gd name="T30" fmla="*/ 194 h 1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86" h="194">
                    <a:moveTo>
                      <a:pt x="0" y="0"/>
                    </a:moveTo>
                    <a:cubicBezTo>
                      <a:pt x="67" y="14"/>
                      <a:pt x="134" y="30"/>
                      <a:pt x="202" y="39"/>
                    </a:cubicBezTo>
                    <a:cubicBezTo>
                      <a:pt x="257" y="73"/>
                      <a:pt x="188" y="33"/>
                      <a:pt x="288" y="70"/>
                    </a:cubicBezTo>
                    <a:cubicBezTo>
                      <a:pt x="297" y="73"/>
                      <a:pt x="303" y="81"/>
                      <a:pt x="311" y="85"/>
                    </a:cubicBezTo>
                    <a:cubicBezTo>
                      <a:pt x="319" y="89"/>
                      <a:pt x="327" y="90"/>
                      <a:pt x="335" y="93"/>
                    </a:cubicBezTo>
                    <a:cubicBezTo>
                      <a:pt x="345" y="101"/>
                      <a:pt x="354" y="113"/>
                      <a:pt x="366" y="117"/>
                    </a:cubicBezTo>
                    <a:cubicBezTo>
                      <a:pt x="413" y="134"/>
                      <a:pt x="470" y="119"/>
                      <a:pt x="514" y="148"/>
                    </a:cubicBezTo>
                    <a:cubicBezTo>
                      <a:pt x="530" y="158"/>
                      <a:pt x="543" y="173"/>
                      <a:pt x="561" y="179"/>
                    </a:cubicBezTo>
                    <a:cubicBezTo>
                      <a:pt x="586" y="188"/>
                      <a:pt x="584" y="179"/>
                      <a:pt x="584" y="194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49" name="Freeform 40"/>
              <p:cNvSpPr>
                <a:spLocks/>
              </p:cNvSpPr>
              <p:nvPr/>
            </p:nvSpPr>
            <p:spPr bwMode="auto">
              <a:xfrm>
                <a:off x="1651" y="662"/>
                <a:ext cx="48" cy="125"/>
              </a:xfrm>
              <a:custGeom>
                <a:avLst/>
                <a:gdLst>
                  <a:gd name="T0" fmla="*/ 48 w 48"/>
                  <a:gd name="T1" fmla="*/ 125 h 125"/>
                  <a:gd name="T2" fmla="*/ 9 w 48"/>
                  <a:gd name="T3" fmla="*/ 32 h 125"/>
                  <a:gd name="T4" fmla="*/ 1 w 48"/>
                  <a:gd name="T5" fmla="*/ 0 h 125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125"/>
                  <a:gd name="T11" fmla="*/ 48 w 48"/>
                  <a:gd name="T12" fmla="*/ 125 h 1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125">
                    <a:moveTo>
                      <a:pt x="48" y="125"/>
                    </a:moveTo>
                    <a:cubicBezTo>
                      <a:pt x="34" y="84"/>
                      <a:pt x="42" y="65"/>
                      <a:pt x="9" y="32"/>
                    </a:cubicBezTo>
                    <a:cubicBezTo>
                      <a:pt x="0" y="5"/>
                      <a:pt x="1" y="16"/>
                      <a:pt x="1" y="0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344" name="Group 41"/>
            <p:cNvGrpSpPr>
              <a:grpSpLocks/>
            </p:cNvGrpSpPr>
            <p:nvPr/>
          </p:nvGrpSpPr>
          <p:grpSpPr bwMode="auto">
            <a:xfrm>
              <a:off x="2607" y="893"/>
              <a:ext cx="433" cy="345"/>
              <a:chOff x="2607" y="893"/>
              <a:chExt cx="433" cy="345"/>
            </a:xfrm>
          </p:grpSpPr>
          <p:sp>
            <p:nvSpPr>
              <p:cNvPr id="92345" name="Freeform 42"/>
              <p:cNvSpPr>
                <a:spLocks/>
              </p:cNvSpPr>
              <p:nvPr/>
            </p:nvSpPr>
            <p:spPr bwMode="auto">
              <a:xfrm>
                <a:off x="2607" y="893"/>
                <a:ext cx="242" cy="317"/>
              </a:xfrm>
              <a:custGeom>
                <a:avLst/>
                <a:gdLst>
                  <a:gd name="T0" fmla="*/ 192 w 242"/>
                  <a:gd name="T1" fmla="*/ 311 h 317"/>
                  <a:gd name="T2" fmla="*/ 0 w 242"/>
                  <a:gd name="T3" fmla="*/ 0 h 317"/>
                  <a:gd name="T4" fmla="*/ 81 w 242"/>
                  <a:gd name="T5" fmla="*/ 66 h 317"/>
                  <a:gd name="T6" fmla="*/ 239 w 242"/>
                  <a:gd name="T7" fmla="*/ 303 h 317"/>
                  <a:gd name="T8" fmla="*/ 192 w 242"/>
                  <a:gd name="T9" fmla="*/ 311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2"/>
                  <a:gd name="T16" fmla="*/ 0 h 317"/>
                  <a:gd name="T17" fmla="*/ 242 w 242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2" h="317">
                    <a:moveTo>
                      <a:pt x="192" y="311"/>
                    </a:moveTo>
                    <a:cubicBezTo>
                      <a:pt x="80" y="213"/>
                      <a:pt x="14" y="124"/>
                      <a:pt x="0" y="0"/>
                    </a:cubicBezTo>
                    <a:cubicBezTo>
                      <a:pt x="19" y="4"/>
                      <a:pt x="65" y="58"/>
                      <a:pt x="81" y="66"/>
                    </a:cubicBezTo>
                    <a:cubicBezTo>
                      <a:pt x="195" y="125"/>
                      <a:pt x="214" y="216"/>
                      <a:pt x="239" y="303"/>
                    </a:cubicBezTo>
                    <a:cubicBezTo>
                      <a:pt x="242" y="317"/>
                      <a:pt x="206" y="308"/>
                      <a:pt x="192" y="311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46" name="Freeform 43"/>
              <p:cNvSpPr>
                <a:spLocks/>
              </p:cNvSpPr>
              <p:nvPr/>
            </p:nvSpPr>
            <p:spPr bwMode="auto">
              <a:xfrm>
                <a:off x="2797" y="933"/>
                <a:ext cx="243" cy="305"/>
              </a:xfrm>
              <a:custGeom>
                <a:avLst/>
                <a:gdLst>
                  <a:gd name="T0" fmla="*/ 0 w 243"/>
                  <a:gd name="T1" fmla="*/ 269 h 305"/>
                  <a:gd name="T2" fmla="*/ 236 w 243"/>
                  <a:gd name="T3" fmla="*/ 0 h 305"/>
                  <a:gd name="T4" fmla="*/ 219 w 243"/>
                  <a:gd name="T5" fmla="*/ 65 h 305"/>
                  <a:gd name="T6" fmla="*/ 39 w 243"/>
                  <a:gd name="T7" fmla="*/ 296 h 305"/>
                  <a:gd name="T8" fmla="*/ 0 w 243"/>
                  <a:gd name="T9" fmla="*/ 269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"/>
                  <a:gd name="T16" fmla="*/ 0 h 305"/>
                  <a:gd name="T17" fmla="*/ 243 w 243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" h="305">
                    <a:moveTo>
                      <a:pt x="0" y="269"/>
                    </a:moveTo>
                    <a:cubicBezTo>
                      <a:pt x="41" y="149"/>
                      <a:pt x="101" y="65"/>
                      <a:pt x="236" y="0"/>
                    </a:cubicBezTo>
                    <a:cubicBezTo>
                      <a:pt x="243" y="15"/>
                      <a:pt x="218" y="50"/>
                      <a:pt x="219" y="65"/>
                    </a:cubicBezTo>
                    <a:cubicBezTo>
                      <a:pt x="225" y="168"/>
                      <a:pt x="124" y="242"/>
                      <a:pt x="39" y="296"/>
                    </a:cubicBezTo>
                    <a:cubicBezTo>
                      <a:pt x="26" y="305"/>
                      <a:pt x="13" y="277"/>
                      <a:pt x="0" y="269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2164" name="Group 44"/>
          <p:cNvGrpSpPr>
            <a:grpSpLocks/>
          </p:cNvGrpSpPr>
          <p:nvPr/>
        </p:nvGrpSpPr>
        <p:grpSpPr bwMode="auto">
          <a:xfrm>
            <a:off x="3733800" y="4114800"/>
            <a:ext cx="1447800" cy="1447800"/>
            <a:chOff x="1152" y="912"/>
            <a:chExt cx="2736" cy="2592"/>
          </a:xfrm>
        </p:grpSpPr>
        <p:sp>
          <p:nvSpPr>
            <p:cNvPr id="92317" name="Rectangle 45"/>
            <p:cNvSpPr>
              <a:spLocks noChangeArrowheads="1"/>
            </p:cNvSpPr>
            <p:nvPr/>
          </p:nvSpPr>
          <p:spPr bwMode="auto">
            <a:xfrm>
              <a:off x="2352" y="2016"/>
              <a:ext cx="336" cy="14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18" name="Rectangle 46"/>
            <p:cNvSpPr>
              <a:spLocks noChangeArrowheads="1"/>
            </p:cNvSpPr>
            <p:nvPr/>
          </p:nvSpPr>
          <p:spPr bwMode="auto">
            <a:xfrm>
              <a:off x="2352" y="1248"/>
              <a:ext cx="336" cy="768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19" name="Oval 47"/>
            <p:cNvSpPr>
              <a:spLocks noChangeArrowheads="1"/>
            </p:cNvSpPr>
            <p:nvPr/>
          </p:nvSpPr>
          <p:spPr bwMode="auto">
            <a:xfrm>
              <a:off x="2352" y="1920"/>
              <a:ext cx="336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0" name="Line 48"/>
            <p:cNvSpPr>
              <a:spLocks noChangeShapeType="1"/>
            </p:cNvSpPr>
            <p:nvPr/>
          </p:nvSpPr>
          <p:spPr bwMode="auto">
            <a:xfrm>
              <a:off x="2544" y="1584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1" name="Freeform 49"/>
            <p:cNvSpPr>
              <a:spLocks/>
            </p:cNvSpPr>
            <p:nvPr/>
          </p:nvSpPr>
          <p:spPr bwMode="auto">
            <a:xfrm rot="-198015">
              <a:off x="2640" y="2688"/>
              <a:ext cx="1248" cy="384"/>
            </a:xfrm>
            <a:custGeom>
              <a:avLst/>
              <a:gdLst>
                <a:gd name="T0" fmla="*/ 16 w 1184"/>
                <a:gd name="T1" fmla="*/ 208 h 272"/>
                <a:gd name="T2" fmla="*/ 544 w 1184"/>
                <a:gd name="T3" fmla="*/ 16 h 272"/>
                <a:gd name="T4" fmla="*/ 1168 w 1184"/>
                <a:gd name="T5" fmla="*/ 112 h 272"/>
                <a:gd name="T6" fmla="*/ 640 w 1184"/>
                <a:gd name="T7" fmla="*/ 256 h 272"/>
                <a:gd name="T8" fmla="*/ 16 w 1184"/>
                <a:gd name="T9" fmla="*/ 208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4"/>
                <a:gd name="T16" fmla="*/ 0 h 272"/>
                <a:gd name="T17" fmla="*/ 1184 w 1184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4" h="272">
                  <a:moveTo>
                    <a:pt x="16" y="208"/>
                  </a:moveTo>
                  <a:cubicBezTo>
                    <a:pt x="0" y="168"/>
                    <a:pt x="352" y="32"/>
                    <a:pt x="544" y="16"/>
                  </a:cubicBezTo>
                  <a:cubicBezTo>
                    <a:pt x="736" y="0"/>
                    <a:pt x="1152" y="72"/>
                    <a:pt x="1168" y="112"/>
                  </a:cubicBezTo>
                  <a:cubicBezTo>
                    <a:pt x="1184" y="152"/>
                    <a:pt x="832" y="240"/>
                    <a:pt x="640" y="256"/>
                  </a:cubicBezTo>
                  <a:cubicBezTo>
                    <a:pt x="448" y="272"/>
                    <a:pt x="32" y="248"/>
                    <a:pt x="16" y="2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2" name="Freeform 50"/>
            <p:cNvSpPr>
              <a:spLocks/>
            </p:cNvSpPr>
            <p:nvPr/>
          </p:nvSpPr>
          <p:spPr bwMode="auto">
            <a:xfrm rot="656802">
              <a:off x="1152" y="2688"/>
              <a:ext cx="1248" cy="384"/>
            </a:xfrm>
            <a:custGeom>
              <a:avLst/>
              <a:gdLst>
                <a:gd name="T0" fmla="*/ 16 w 1184"/>
                <a:gd name="T1" fmla="*/ 208 h 272"/>
                <a:gd name="T2" fmla="*/ 544 w 1184"/>
                <a:gd name="T3" fmla="*/ 16 h 272"/>
                <a:gd name="T4" fmla="*/ 1168 w 1184"/>
                <a:gd name="T5" fmla="*/ 112 h 272"/>
                <a:gd name="T6" fmla="*/ 640 w 1184"/>
                <a:gd name="T7" fmla="*/ 256 h 272"/>
                <a:gd name="T8" fmla="*/ 16 w 1184"/>
                <a:gd name="T9" fmla="*/ 208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4"/>
                <a:gd name="T16" fmla="*/ 0 h 272"/>
                <a:gd name="T17" fmla="*/ 1184 w 1184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4" h="272">
                  <a:moveTo>
                    <a:pt x="16" y="208"/>
                  </a:moveTo>
                  <a:cubicBezTo>
                    <a:pt x="0" y="168"/>
                    <a:pt x="352" y="32"/>
                    <a:pt x="544" y="16"/>
                  </a:cubicBezTo>
                  <a:cubicBezTo>
                    <a:pt x="736" y="0"/>
                    <a:pt x="1152" y="72"/>
                    <a:pt x="1168" y="112"/>
                  </a:cubicBezTo>
                  <a:cubicBezTo>
                    <a:pt x="1184" y="152"/>
                    <a:pt x="832" y="240"/>
                    <a:pt x="640" y="256"/>
                  </a:cubicBezTo>
                  <a:cubicBezTo>
                    <a:pt x="448" y="272"/>
                    <a:pt x="32" y="248"/>
                    <a:pt x="16" y="2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3" name="Freeform 51"/>
            <p:cNvSpPr>
              <a:spLocks/>
            </p:cNvSpPr>
            <p:nvPr/>
          </p:nvSpPr>
          <p:spPr bwMode="auto">
            <a:xfrm>
              <a:off x="1527" y="2853"/>
              <a:ext cx="632" cy="132"/>
            </a:xfrm>
            <a:custGeom>
              <a:avLst/>
              <a:gdLst>
                <a:gd name="T0" fmla="*/ 632 w 632"/>
                <a:gd name="T1" fmla="*/ 132 h 132"/>
                <a:gd name="T2" fmla="*/ 429 w 632"/>
                <a:gd name="T3" fmla="*/ 46 h 132"/>
                <a:gd name="T4" fmla="*/ 0 w 632"/>
                <a:gd name="T5" fmla="*/ 7 h 132"/>
                <a:gd name="T6" fmla="*/ 0 60000 65536"/>
                <a:gd name="T7" fmla="*/ 0 60000 65536"/>
                <a:gd name="T8" fmla="*/ 0 60000 65536"/>
                <a:gd name="T9" fmla="*/ 0 w 632"/>
                <a:gd name="T10" fmla="*/ 0 h 132"/>
                <a:gd name="T11" fmla="*/ 632 w 632"/>
                <a:gd name="T12" fmla="*/ 132 h 1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2" h="132">
                  <a:moveTo>
                    <a:pt x="632" y="132"/>
                  </a:moveTo>
                  <a:cubicBezTo>
                    <a:pt x="559" y="75"/>
                    <a:pt x="518" y="57"/>
                    <a:pt x="429" y="46"/>
                  </a:cubicBezTo>
                  <a:cubicBezTo>
                    <a:pt x="297" y="0"/>
                    <a:pt x="137" y="7"/>
                    <a:pt x="0" y="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4" name="Freeform 52"/>
            <p:cNvSpPr>
              <a:spLocks/>
            </p:cNvSpPr>
            <p:nvPr/>
          </p:nvSpPr>
          <p:spPr bwMode="auto">
            <a:xfrm>
              <a:off x="2844" y="2829"/>
              <a:ext cx="631" cy="179"/>
            </a:xfrm>
            <a:custGeom>
              <a:avLst/>
              <a:gdLst>
                <a:gd name="T0" fmla="*/ 0 w 631"/>
                <a:gd name="T1" fmla="*/ 179 h 179"/>
                <a:gd name="T2" fmla="*/ 180 w 631"/>
                <a:gd name="T3" fmla="*/ 31 h 179"/>
                <a:gd name="T4" fmla="*/ 335 w 631"/>
                <a:gd name="T5" fmla="*/ 0 h 179"/>
                <a:gd name="T6" fmla="*/ 631 w 631"/>
                <a:gd name="T7" fmla="*/ 8 h 1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1"/>
                <a:gd name="T13" fmla="*/ 0 h 179"/>
                <a:gd name="T14" fmla="*/ 631 w 631"/>
                <a:gd name="T15" fmla="*/ 179 h 1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1" h="179">
                  <a:moveTo>
                    <a:pt x="0" y="179"/>
                  </a:moveTo>
                  <a:cubicBezTo>
                    <a:pt x="36" y="127"/>
                    <a:pt x="119" y="54"/>
                    <a:pt x="180" y="31"/>
                  </a:cubicBezTo>
                  <a:cubicBezTo>
                    <a:pt x="229" y="13"/>
                    <a:pt x="284" y="9"/>
                    <a:pt x="335" y="0"/>
                  </a:cubicBezTo>
                  <a:cubicBezTo>
                    <a:pt x="434" y="3"/>
                    <a:pt x="631" y="8"/>
                    <a:pt x="631" y="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25" name="Group 53"/>
            <p:cNvGrpSpPr>
              <a:grpSpLocks/>
            </p:cNvGrpSpPr>
            <p:nvPr/>
          </p:nvGrpSpPr>
          <p:grpSpPr bwMode="auto">
            <a:xfrm>
              <a:off x="1440" y="912"/>
              <a:ext cx="2256" cy="595"/>
              <a:chOff x="1872" y="893"/>
              <a:chExt cx="2000" cy="547"/>
            </a:xfrm>
          </p:grpSpPr>
          <p:grpSp>
            <p:nvGrpSpPr>
              <p:cNvPr id="92326" name="Group 54"/>
              <p:cNvGrpSpPr>
                <a:grpSpLocks/>
              </p:cNvGrpSpPr>
              <p:nvPr/>
            </p:nvGrpSpPr>
            <p:grpSpPr bwMode="auto">
              <a:xfrm rot="1242061">
                <a:off x="2928" y="912"/>
                <a:ext cx="944" cy="528"/>
                <a:chOff x="600" y="1231"/>
                <a:chExt cx="972" cy="581"/>
              </a:xfrm>
            </p:grpSpPr>
            <p:sp>
              <p:nvSpPr>
                <p:cNvPr id="92333" name="Freeform 55"/>
                <p:cNvSpPr>
                  <a:spLocks/>
                </p:cNvSpPr>
                <p:nvPr/>
              </p:nvSpPr>
              <p:spPr bwMode="auto">
                <a:xfrm>
                  <a:off x="600" y="1231"/>
                  <a:ext cx="972" cy="581"/>
                </a:xfrm>
                <a:custGeom>
                  <a:avLst/>
                  <a:gdLst>
                    <a:gd name="T0" fmla="*/ 86 w 972"/>
                    <a:gd name="T1" fmla="*/ 421 h 581"/>
                    <a:gd name="T2" fmla="*/ 148 w 972"/>
                    <a:gd name="T3" fmla="*/ 320 h 581"/>
                    <a:gd name="T4" fmla="*/ 210 w 972"/>
                    <a:gd name="T5" fmla="*/ 125 h 581"/>
                    <a:gd name="T6" fmla="*/ 257 w 972"/>
                    <a:gd name="T7" fmla="*/ 86 h 581"/>
                    <a:gd name="T8" fmla="*/ 281 w 972"/>
                    <a:gd name="T9" fmla="*/ 102 h 581"/>
                    <a:gd name="T10" fmla="*/ 288 w 972"/>
                    <a:gd name="T11" fmla="*/ 242 h 581"/>
                    <a:gd name="T12" fmla="*/ 335 w 972"/>
                    <a:gd name="T13" fmla="*/ 195 h 581"/>
                    <a:gd name="T14" fmla="*/ 390 w 972"/>
                    <a:gd name="T15" fmla="*/ 148 h 581"/>
                    <a:gd name="T16" fmla="*/ 421 w 972"/>
                    <a:gd name="T17" fmla="*/ 78 h 581"/>
                    <a:gd name="T18" fmla="*/ 460 w 972"/>
                    <a:gd name="T19" fmla="*/ 0 h 581"/>
                    <a:gd name="T20" fmla="*/ 483 w 972"/>
                    <a:gd name="T21" fmla="*/ 24 h 581"/>
                    <a:gd name="T22" fmla="*/ 475 w 972"/>
                    <a:gd name="T23" fmla="*/ 125 h 581"/>
                    <a:gd name="T24" fmla="*/ 460 w 972"/>
                    <a:gd name="T25" fmla="*/ 187 h 581"/>
                    <a:gd name="T26" fmla="*/ 475 w 972"/>
                    <a:gd name="T27" fmla="*/ 164 h 581"/>
                    <a:gd name="T28" fmla="*/ 522 w 972"/>
                    <a:gd name="T29" fmla="*/ 133 h 581"/>
                    <a:gd name="T30" fmla="*/ 725 w 972"/>
                    <a:gd name="T31" fmla="*/ 16 h 581"/>
                    <a:gd name="T32" fmla="*/ 779 w 972"/>
                    <a:gd name="T33" fmla="*/ 55 h 581"/>
                    <a:gd name="T34" fmla="*/ 888 w 972"/>
                    <a:gd name="T35" fmla="*/ 70 h 581"/>
                    <a:gd name="T36" fmla="*/ 943 w 972"/>
                    <a:gd name="T37" fmla="*/ 94 h 581"/>
                    <a:gd name="T38" fmla="*/ 873 w 972"/>
                    <a:gd name="T39" fmla="*/ 117 h 581"/>
                    <a:gd name="T40" fmla="*/ 826 w 972"/>
                    <a:gd name="T41" fmla="*/ 148 h 581"/>
                    <a:gd name="T42" fmla="*/ 803 w 972"/>
                    <a:gd name="T43" fmla="*/ 164 h 581"/>
                    <a:gd name="T44" fmla="*/ 647 w 972"/>
                    <a:gd name="T45" fmla="*/ 265 h 581"/>
                    <a:gd name="T46" fmla="*/ 623 w 972"/>
                    <a:gd name="T47" fmla="*/ 289 h 581"/>
                    <a:gd name="T48" fmla="*/ 600 w 972"/>
                    <a:gd name="T49" fmla="*/ 304 h 581"/>
                    <a:gd name="T50" fmla="*/ 553 w 972"/>
                    <a:gd name="T51" fmla="*/ 398 h 581"/>
                    <a:gd name="T52" fmla="*/ 600 w 972"/>
                    <a:gd name="T53" fmla="*/ 382 h 581"/>
                    <a:gd name="T54" fmla="*/ 662 w 972"/>
                    <a:gd name="T55" fmla="*/ 390 h 581"/>
                    <a:gd name="T56" fmla="*/ 616 w 972"/>
                    <a:gd name="T57" fmla="*/ 421 h 581"/>
                    <a:gd name="T58" fmla="*/ 483 w 972"/>
                    <a:gd name="T59" fmla="*/ 452 h 581"/>
                    <a:gd name="T60" fmla="*/ 320 w 972"/>
                    <a:gd name="T61" fmla="*/ 499 h 581"/>
                    <a:gd name="T62" fmla="*/ 226 w 972"/>
                    <a:gd name="T63" fmla="*/ 538 h 581"/>
                    <a:gd name="T64" fmla="*/ 86 w 972"/>
                    <a:gd name="T65" fmla="*/ 515 h 581"/>
                    <a:gd name="T66" fmla="*/ 31 w 972"/>
                    <a:gd name="T67" fmla="*/ 522 h 581"/>
                    <a:gd name="T68" fmla="*/ 8 w 972"/>
                    <a:gd name="T69" fmla="*/ 538 h 581"/>
                    <a:gd name="T70" fmla="*/ 0 w 972"/>
                    <a:gd name="T71" fmla="*/ 515 h 581"/>
                    <a:gd name="T72" fmla="*/ 86 w 972"/>
                    <a:gd name="T73" fmla="*/ 421 h 581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72"/>
                    <a:gd name="T112" fmla="*/ 0 h 581"/>
                    <a:gd name="T113" fmla="*/ 972 w 972"/>
                    <a:gd name="T114" fmla="*/ 581 h 581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72" h="581">
                      <a:moveTo>
                        <a:pt x="86" y="421"/>
                      </a:moveTo>
                      <a:cubicBezTo>
                        <a:pt x="109" y="385"/>
                        <a:pt x="133" y="362"/>
                        <a:pt x="148" y="320"/>
                      </a:cubicBezTo>
                      <a:cubicBezTo>
                        <a:pt x="157" y="256"/>
                        <a:pt x="166" y="178"/>
                        <a:pt x="210" y="125"/>
                      </a:cubicBezTo>
                      <a:cubicBezTo>
                        <a:pt x="223" y="109"/>
                        <a:pt x="243" y="100"/>
                        <a:pt x="257" y="86"/>
                      </a:cubicBezTo>
                      <a:cubicBezTo>
                        <a:pt x="265" y="91"/>
                        <a:pt x="279" y="93"/>
                        <a:pt x="281" y="102"/>
                      </a:cubicBezTo>
                      <a:cubicBezTo>
                        <a:pt x="290" y="148"/>
                        <a:pt x="265" y="202"/>
                        <a:pt x="288" y="242"/>
                      </a:cubicBezTo>
                      <a:cubicBezTo>
                        <a:pt x="299" y="261"/>
                        <a:pt x="317" y="208"/>
                        <a:pt x="335" y="195"/>
                      </a:cubicBezTo>
                      <a:cubicBezTo>
                        <a:pt x="375" y="165"/>
                        <a:pt x="357" y="181"/>
                        <a:pt x="390" y="148"/>
                      </a:cubicBezTo>
                      <a:cubicBezTo>
                        <a:pt x="398" y="121"/>
                        <a:pt x="405" y="102"/>
                        <a:pt x="421" y="78"/>
                      </a:cubicBezTo>
                      <a:cubicBezTo>
                        <a:pt x="422" y="75"/>
                        <a:pt x="433" y="0"/>
                        <a:pt x="460" y="0"/>
                      </a:cubicBezTo>
                      <a:cubicBezTo>
                        <a:pt x="471" y="0"/>
                        <a:pt x="475" y="16"/>
                        <a:pt x="483" y="24"/>
                      </a:cubicBezTo>
                      <a:cubicBezTo>
                        <a:pt x="480" y="58"/>
                        <a:pt x="479" y="91"/>
                        <a:pt x="475" y="125"/>
                      </a:cubicBezTo>
                      <a:cubicBezTo>
                        <a:pt x="473" y="141"/>
                        <a:pt x="459" y="186"/>
                        <a:pt x="460" y="187"/>
                      </a:cubicBezTo>
                      <a:cubicBezTo>
                        <a:pt x="466" y="194"/>
                        <a:pt x="468" y="170"/>
                        <a:pt x="475" y="164"/>
                      </a:cubicBezTo>
                      <a:cubicBezTo>
                        <a:pt x="489" y="152"/>
                        <a:pt x="522" y="133"/>
                        <a:pt x="522" y="133"/>
                      </a:cubicBezTo>
                      <a:cubicBezTo>
                        <a:pt x="573" y="57"/>
                        <a:pt x="638" y="27"/>
                        <a:pt x="725" y="16"/>
                      </a:cubicBezTo>
                      <a:cubicBezTo>
                        <a:pt x="760" y="70"/>
                        <a:pt x="738" y="69"/>
                        <a:pt x="779" y="55"/>
                      </a:cubicBezTo>
                      <a:cubicBezTo>
                        <a:pt x="783" y="55"/>
                        <a:pt x="866" y="61"/>
                        <a:pt x="888" y="70"/>
                      </a:cubicBezTo>
                      <a:cubicBezTo>
                        <a:pt x="972" y="105"/>
                        <a:pt x="846" y="69"/>
                        <a:pt x="943" y="94"/>
                      </a:cubicBezTo>
                      <a:cubicBezTo>
                        <a:pt x="921" y="102"/>
                        <a:pt x="893" y="106"/>
                        <a:pt x="873" y="117"/>
                      </a:cubicBezTo>
                      <a:cubicBezTo>
                        <a:pt x="857" y="126"/>
                        <a:pt x="842" y="138"/>
                        <a:pt x="826" y="148"/>
                      </a:cubicBezTo>
                      <a:cubicBezTo>
                        <a:pt x="818" y="153"/>
                        <a:pt x="803" y="164"/>
                        <a:pt x="803" y="164"/>
                      </a:cubicBezTo>
                      <a:cubicBezTo>
                        <a:pt x="767" y="216"/>
                        <a:pt x="705" y="245"/>
                        <a:pt x="647" y="265"/>
                      </a:cubicBezTo>
                      <a:cubicBezTo>
                        <a:pt x="639" y="273"/>
                        <a:pt x="632" y="282"/>
                        <a:pt x="623" y="289"/>
                      </a:cubicBezTo>
                      <a:cubicBezTo>
                        <a:pt x="616" y="295"/>
                        <a:pt x="604" y="296"/>
                        <a:pt x="600" y="304"/>
                      </a:cubicBezTo>
                      <a:cubicBezTo>
                        <a:pt x="548" y="409"/>
                        <a:pt x="609" y="361"/>
                        <a:pt x="553" y="398"/>
                      </a:cubicBezTo>
                      <a:cubicBezTo>
                        <a:pt x="539" y="407"/>
                        <a:pt x="600" y="382"/>
                        <a:pt x="600" y="382"/>
                      </a:cubicBezTo>
                      <a:cubicBezTo>
                        <a:pt x="621" y="385"/>
                        <a:pt x="654" y="371"/>
                        <a:pt x="662" y="390"/>
                      </a:cubicBezTo>
                      <a:cubicBezTo>
                        <a:pt x="669" y="407"/>
                        <a:pt x="631" y="411"/>
                        <a:pt x="616" y="421"/>
                      </a:cubicBezTo>
                      <a:cubicBezTo>
                        <a:pt x="572" y="450"/>
                        <a:pt x="540" y="447"/>
                        <a:pt x="483" y="452"/>
                      </a:cubicBezTo>
                      <a:cubicBezTo>
                        <a:pt x="428" y="466"/>
                        <a:pt x="375" y="485"/>
                        <a:pt x="320" y="499"/>
                      </a:cubicBezTo>
                      <a:cubicBezTo>
                        <a:pt x="346" y="581"/>
                        <a:pt x="351" y="547"/>
                        <a:pt x="226" y="538"/>
                      </a:cubicBezTo>
                      <a:cubicBezTo>
                        <a:pt x="179" y="526"/>
                        <a:pt x="134" y="520"/>
                        <a:pt x="86" y="515"/>
                      </a:cubicBezTo>
                      <a:cubicBezTo>
                        <a:pt x="68" y="517"/>
                        <a:pt x="49" y="517"/>
                        <a:pt x="31" y="522"/>
                      </a:cubicBezTo>
                      <a:cubicBezTo>
                        <a:pt x="22" y="525"/>
                        <a:pt x="17" y="540"/>
                        <a:pt x="8" y="538"/>
                      </a:cubicBezTo>
                      <a:cubicBezTo>
                        <a:pt x="0" y="536"/>
                        <a:pt x="3" y="523"/>
                        <a:pt x="0" y="515"/>
                      </a:cubicBezTo>
                      <a:cubicBezTo>
                        <a:pt x="15" y="454"/>
                        <a:pt x="47" y="460"/>
                        <a:pt x="86" y="421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34" name="Freeform 56"/>
                <p:cNvSpPr>
                  <a:spLocks/>
                </p:cNvSpPr>
                <p:nvPr/>
              </p:nvSpPr>
              <p:spPr bwMode="auto">
                <a:xfrm>
                  <a:off x="771" y="1372"/>
                  <a:ext cx="523" cy="296"/>
                </a:xfrm>
                <a:custGeom>
                  <a:avLst/>
                  <a:gdLst>
                    <a:gd name="T0" fmla="*/ 0 w 523"/>
                    <a:gd name="T1" fmla="*/ 296 h 296"/>
                    <a:gd name="T2" fmla="*/ 55 w 523"/>
                    <a:gd name="T3" fmla="*/ 265 h 296"/>
                    <a:gd name="T4" fmla="*/ 102 w 523"/>
                    <a:gd name="T5" fmla="*/ 249 h 296"/>
                    <a:gd name="T6" fmla="*/ 281 w 523"/>
                    <a:gd name="T7" fmla="*/ 140 h 296"/>
                    <a:gd name="T8" fmla="*/ 375 w 523"/>
                    <a:gd name="T9" fmla="*/ 78 h 296"/>
                    <a:gd name="T10" fmla="*/ 468 w 523"/>
                    <a:gd name="T11" fmla="*/ 15 h 296"/>
                    <a:gd name="T12" fmla="*/ 499 w 523"/>
                    <a:gd name="T13" fmla="*/ 7 h 296"/>
                    <a:gd name="T14" fmla="*/ 523 w 523"/>
                    <a:gd name="T15" fmla="*/ 0 h 29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23"/>
                    <a:gd name="T25" fmla="*/ 0 h 296"/>
                    <a:gd name="T26" fmla="*/ 523 w 523"/>
                    <a:gd name="T27" fmla="*/ 296 h 29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23" h="296">
                      <a:moveTo>
                        <a:pt x="0" y="296"/>
                      </a:moveTo>
                      <a:cubicBezTo>
                        <a:pt x="42" y="265"/>
                        <a:pt x="17" y="277"/>
                        <a:pt x="55" y="265"/>
                      </a:cubicBezTo>
                      <a:cubicBezTo>
                        <a:pt x="71" y="260"/>
                        <a:pt x="102" y="249"/>
                        <a:pt x="102" y="249"/>
                      </a:cubicBezTo>
                      <a:cubicBezTo>
                        <a:pt x="156" y="195"/>
                        <a:pt x="218" y="176"/>
                        <a:pt x="281" y="140"/>
                      </a:cubicBezTo>
                      <a:cubicBezTo>
                        <a:pt x="313" y="121"/>
                        <a:pt x="343" y="98"/>
                        <a:pt x="375" y="78"/>
                      </a:cubicBezTo>
                      <a:cubicBezTo>
                        <a:pt x="397" y="43"/>
                        <a:pt x="430" y="30"/>
                        <a:pt x="468" y="15"/>
                      </a:cubicBezTo>
                      <a:cubicBezTo>
                        <a:pt x="478" y="11"/>
                        <a:pt x="489" y="10"/>
                        <a:pt x="499" y="7"/>
                      </a:cubicBezTo>
                      <a:cubicBezTo>
                        <a:pt x="507" y="5"/>
                        <a:pt x="523" y="0"/>
                        <a:pt x="523" y="0"/>
                      </a:cubicBezTo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327" name="Group 57"/>
              <p:cNvGrpSpPr>
                <a:grpSpLocks/>
              </p:cNvGrpSpPr>
              <p:nvPr/>
            </p:nvGrpSpPr>
            <p:grpSpPr bwMode="auto">
              <a:xfrm rot="-846877">
                <a:off x="1872" y="960"/>
                <a:ext cx="916" cy="429"/>
                <a:chOff x="1003" y="558"/>
                <a:chExt cx="981" cy="399"/>
              </a:xfrm>
            </p:grpSpPr>
            <p:sp>
              <p:nvSpPr>
                <p:cNvPr id="92330" name="Freeform 58"/>
                <p:cNvSpPr>
                  <a:spLocks/>
                </p:cNvSpPr>
                <p:nvPr/>
              </p:nvSpPr>
              <p:spPr bwMode="auto">
                <a:xfrm>
                  <a:off x="1003" y="558"/>
                  <a:ext cx="981" cy="399"/>
                </a:xfrm>
                <a:custGeom>
                  <a:avLst/>
                  <a:gdLst>
                    <a:gd name="T0" fmla="*/ 953 w 981"/>
                    <a:gd name="T1" fmla="*/ 307 h 399"/>
                    <a:gd name="T2" fmla="*/ 781 w 981"/>
                    <a:gd name="T3" fmla="*/ 190 h 399"/>
                    <a:gd name="T4" fmla="*/ 750 w 981"/>
                    <a:gd name="T5" fmla="*/ 167 h 399"/>
                    <a:gd name="T6" fmla="*/ 704 w 981"/>
                    <a:gd name="T7" fmla="*/ 65 h 399"/>
                    <a:gd name="T8" fmla="*/ 633 w 981"/>
                    <a:gd name="T9" fmla="*/ 19 h 399"/>
                    <a:gd name="T10" fmla="*/ 571 w 981"/>
                    <a:gd name="T11" fmla="*/ 3 h 399"/>
                    <a:gd name="T12" fmla="*/ 548 w 981"/>
                    <a:gd name="T13" fmla="*/ 136 h 399"/>
                    <a:gd name="T14" fmla="*/ 454 w 981"/>
                    <a:gd name="T15" fmla="*/ 26 h 399"/>
                    <a:gd name="T16" fmla="*/ 407 w 981"/>
                    <a:gd name="T17" fmla="*/ 11 h 399"/>
                    <a:gd name="T18" fmla="*/ 384 w 981"/>
                    <a:gd name="T19" fmla="*/ 3 h 399"/>
                    <a:gd name="T20" fmla="*/ 368 w 981"/>
                    <a:gd name="T21" fmla="*/ 34 h 399"/>
                    <a:gd name="T22" fmla="*/ 361 w 981"/>
                    <a:gd name="T23" fmla="*/ 73 h 399"/>
                    <a:gd name="T24" fmla="*/ 174 w 981"/>
                    <a:gd name="T25" fmla="*/ 34 h 399"/>
                    <a:gd name="T26" fmla="*/ 41 w 981"/>
                    <a:gd name="T27" fmla="*/ 42 h 399"/>
                    <a:gd name="T28" fmla="*/ 26 w 981"/>
                    <a:gd name="T29" fmla="*/ 73 h 399"/>
                    <a:gd name="T30" fmla="*/ 174 w 981"/>
                    <a:gd name="T31" fmla="*/ 128 h 399"/>
                    <a:gd name="T32" fmla="*/ 259 w 981"/>
                    <a:gd name="T33" fmla="*/ 229 h 399"/>
                    <a:gd name="T34" fmla="*/ 306 w 981"/>
                    <a:gd name="T35" fmla="*/ 237 h 399"/>
                    <a:gd name="T36" fmla="*/ 439 w 981"/>
                    <a:gd name="T37" fmla="*/ 237 h 399"/>
                    <a:gd name="T38" fmla="*/ 361 w 981"/>
                    <a:gd name="T39" fmla="*/ 307 h 399"/>
                    <a:gd name="T40" fmla="*/ 392 w 981"/>
                    <a:gd name="T41" fmla="*/ 323 h 399"/>
                    <a:gd name="T42" fmla="*/ 524 w 981"/>
                    <a:gd name="T43" fmla="*/ 330 h 399"/>
                    <a:gd name="T44" fmla="*/ 704 w 981"/>
                    <a:gd name="T45" fmla="*/ 299 h 399"/>
                    <a:gd name="T46" fmla="*/ 641 w 981"/>
                    <a:gd name="T47" fmla="*/ 369 h 399"/>
                    <a:gd name="T48" fmla="*/ 781 w 981"/>
                    <a:gd name="T49" fmla="*/ 377 h 399"/>
                    <a:gd name="T50" fmla="*/ 852 w 981"/>
                    <a:gd name="T51" fmla="*/ 354 h 399"/>
                    <a:gd name="T52" fmla="*/ 875 w 981"/>
                    <a:gd name="T53" fmla="*/ 346 h 399"/>
                    <a:gd name="T54" fmla="*/ 969 w 981"/>
                    <a:gd name="T55" fmla="*/ 369 h 399"/>
                    <a:gd name="T56" fmla="*/ 953 w 981"/>
                    <a:gd name="T57" fmla="*/ 307 h 399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981"/>
                    <a:gd name="T88" fmla="*/ 0 h 399"/>
                    <a:gd name="T89" fmla="*/ 981 w 981"/>
                    <a:gd name="T90" fmla="*/ 399 h 399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981" h="399">
                      <a:moveTo>
                        <a:pt x="953" y="307"/>
                      </a:moveTo>
                      <a:cubicBezTo>
                        <a:pt x="933" y="229"/>
                        <a:pt x="851" y="210"/>
                        <a:pt x="781" y="190"/>
                      </a:cubicBezTo>
                      <a:cubicBezTo>
                        <a:pt x="771" y="182"/>
                        <a:pt x="758" y="177"/>
                        <a:pt x="750" y="167"/>
                      </a:cubicBezTo>
                      <a:cubicBezTo>
                        <a:pt x="725" y="138"/>
                        <a:pt x="731" y="92"/>
                        <a:pt x="704" y="65"/>
                      </a:cubicBezTo>
                      <a:cubicBezTo>
                        <a:pt x="690" y="51"/>
                        <a:pt x="652" y="26"/>
                        <a:pt x="633" y="19"/>
                      </a:cubicBezTo>
                      <a:cubicBezTo>
                        <a:pt x="613" y="12"/>
                        <a:pt x="571" y="3"/>
                        <a:pt x="571" y="3"/>
                      </a:cubicBezTo>
                      <a:cubicBezTo>
                        <a:pt x="564" y="48"/>
                        <a:pt x="556" y="91"/>
                        <a:pt x="548" y="136"/>
                      </a:cubicBezTo>
                      <a:cubicBezTo>
                        <a:pt x="524" y="99"/>
                        <a:pt x="498" y="45"/>
                        <a:pt x="454" y="26"/>
                      </a:cubicBezTo>
                      <a:cubicBezTo>
                        <a:pt x="439" y="19"/>
                        <a:pt x="423" y="16"/>
                        <a:pt x="407" y="11"/>
                      </a:cubicBezTo>
                      <a:cubicBezTo>
                        <a:pt x="399" y="8"/>
                        <a:pt x="384" y="3"/>
                        <a:pt x="384" y="3"/>
                      </a:cubicBezTo>
                      <a:cubicBezTo>
                        <a:pt x="344" y="17"/>
                        <a:pt x="368" y="0"/>
                        <a:pt x="368" y="34"/>
                      </a:cubicBezTo>
                      <a:cubicBezTo>
                        <a:pt x="368" y="47"/>
                        <a:pt x="363" y="60"/>
                        <a:pt x="361" y="73"/>
                      </a:cubicBezTo>
                      <a:cubicBezTo>
                        <a:pt x="300" y="57"/>
                        <a:pt x="236" y="45"/>
                        <a:pt x="174" y="34"/>
                      </a:cubicBezTo>
                      <a:cubicBezTo>
                        <a:pt x="126" y="50"/>
                        <a:pt x="91" y="49"/>
                        <a:pt x="41" y="42"/>
                      </a:cubicBezTo>
                      <a:cubicBezTo>
                        <a:pt x="25" y="48"/>
                        <a:pt x="0" y="47"/>
                        <a:pt x="26" y="73"/>
                      </a:cubicBezTo>
                      <a:cubicBezTo>
                        <a:pt x="62" y="109"/>
                        <a:pt x="132" y="97"/>
                        <a:pt x="174" y="128"/>
                      </a:cubicBezTo>
                      <a:cubicBezTo>
                        <a:pt x="208" y="153"/>
                        <a:pt x="220" y="212"/>
                        <a:pt x="259" y="229"/>
                      </a:cubicBezTo>
                      <a:cubicBezTo>
                        <a:pt x="274" y="235"/>
                        <a:pt x="290" y="234"/>
                        <a:pt x="306" y="237"/>
                      </a:cubicBezTo>
                      <a:cubicBezTo>
                        <a:pt x="362" y="223"/>
                        <a:pt x="386" y="219"/>
                        <a:pt x="439" y="237"/>
                      </a:cubicBezTo>
                      <a:cubicBezTo>
                        <a:pt x="478" y="296"/>
                        <a:pt x="402" y="301"/>
                        <a:pt x="361" y="307"/>
                      </a:cubicBezTo>
                      <a:cubicBezTo>
                        <a:pt x="324" y="319"/>
                        <a:pt x="319" y="317"/>
                        <a:pt x="392" y="323"/>
                      </a:cubicBezTo>
                      <a:cubicBezTo>
                        <a:pt x="436" y="327"/>
                        <a:pt x="480" y="328"/>
                        <a:pt x="524" y="330"/>
                      </a:cubicBezTo>
                      <a:cubicBezTo>
                        <a:pt x="590" y="282"/>
                        <a:pt x="617" y="292"/>
                        <a:pt x="704" y="299"/>
                      </a:cubicBezTo>
                      <a:cubicBezTo>
                        <a:pt x="665" y="357"/>
                        <a:pt x="687" y="335"/>
                        <a:pt x="641" y="369"/>
                      </a:cubicBezTo>
                      <a:cubicBezTo>
                        <a:pt x="700" y="399"/>
                        <a:pt x="674" y="393"/>
                        <a:pt x="781" y="377"/>
                      </a:cubicBezTo>
                      <a:cubicBezTo>
                        <a:pt x="784" y="377"/>
                        <a:pt x="839" y="358"/>
                        <a:pt x="852" y="354"/>
                      </a:cubicBezTo>
                      <a:cubicBezTo>
                        <a:pt x="860" y="351"/>
                        <a:pt x="875" y="346"/>
                        <a:pt x="875" y="346"/>
                      </a:cubicBezTo>
                      <a:cubicBezTo>
                        <a:pt x="909" y="352"/>
                        <a:pt x="937" y="360"/>
                        <a:pt x="969" y="369"/>
                      </a:cubicBezTo>
                      <a:cubicBezTo>
                        <a:pt x="977" y="342"/>
                        <a:pt x="981" y="321"/>
                        <a:pt x="953" y="307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31" name="Freeform 59"/>
                <p:cNvSpPr>
                  <a:spLocks/>
                </p:cNvSpPr>
                <p:nvPr/>
              </p:nvSpPr>
              <p:spPr bwMode="auto">
                <a:xfrm>
                  <a:off x="1216" y="655"/>
                  <a:ext cx="586" cy="194"/>
                </a:xfrm>
                <a:custGeom>
                  <a:avLst/>
                  <a:gdLst>
                    <a:gd name="T0" fmla="*/ 0 w 586"/>
                    <a:gd name="T1" fmla="*/ 0 h 194"/>
                    <a:gd name="T2" fmla="*/ 202 w 586"/>
                    <a:gd name="T3" fmla="*/ 39 h 194"/>
                    <a:gd name="T4" fmla="*/ 288 w 586"/>
                    <a:gd name="T5" fmla="*/ 70 h 194"/>
                    <a:gd name="T6" fmla="*/ 311 w 586"/>
                    <a:gd name="T7" fmla="*/ 85 h 194"/>
                    <a:gd name="T8" fmla="*/ 335 w 586"/>
                    <a:gd name="T9" fmla="*/ 93 h 194"/>
                    <a:gd name="T10" fmla="*/ 366 w 586"/>
                    <a:gd name="T11" fmla="*/ 117 h 194"/>
                    <a:gd name="T12" fmla="*/ 514 w 586"/>
                    <a:gd name="T13" fmla="*/ 148 h 194"/>
                    <a:gd name="T14" fmla="*/ 561 w 586"/>
                    <a:gd name="T15" fmla="*/ 179 h 194"/>
                    <a:gd name="T16" fmla="*/ 584 w 586"/>
                    <a:gd name="T17" fmla="*/ 194 h 19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86"/>
                    <a:gd name="T28" fmla="*/ 0 h 194"/>
                    <a:gd name="T29" fmla="*/ 586 w 586"/>
                    <a:gd name="T30" fmla="*/ 194 h 19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586" h="194">
                      <a:moveTo>
                        <a:pt x="0" y="0"/>
                      </a:moveTo>
                      <a:cubicBezTo>
                        <a:pt x="67" y="14"/>
                        <a:pt x="134" y="30"/>
                        <a:pt x="202" y="39"/>
                      </a:cubicBezTo>
                      <a:cubicBezTo>
                        <a:pt x="257" y="73"/>
                        <a:pt x="188" y="33"/>
                        <a:pt x="288" y="70"/>
                      </a:cubicBezTo>
                      <a:cubicBezTo>
                        <a:pt x="297" y="73"/>
                        <a:pt x="303" y="81"/>
                        <a:pt x="311" y="85"/>
                      </a:cubicBezTo>
                      <a:cubicBezTo>
                        <a:pt x="319" y="89"/>
                        <a:pt x="327" y="90"/>
                        <a:pt x="335" y="93"/>
                      </a:cubicBezTo>
                      <a:cubicBezTo>
                        <a:pt x="345" y="101"/>
                        <a:pt x="354" y="113"/>
                        <a:pt x="366" y="117"/>
                      </a:cubicBezTo>
                      <a:cubicBezTo>
                        <a:pt x="413" y="134"/>
                        <a:pt x="470" y="119"/>
                        <a:pt x="514" y="148"/>
                      </a:cubicBezTo>
                      <a:cubicBezTo>
                        <a:pt x="530" y="158"/>
                        <a:pt x="543" y="173"/>
                        <a:pt x="561" y="179"/>
                      </a:cubicBezTo>
                      <a:cubicBezTo>
                        <a:pt x="586" y="188"/>
                        <a:pt x="584" y="179"/>
                        <a:pt x="584" y="194"/>
                      </a:cubicBezTo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32" name="Freeform 60"/>
                <p:cNvSpPr>
                  <a:spLocks/>
                </p:cNvSpPr>
                <p:nvPr/>
              </p:nvSpPr>
              <p:spPr bwMode="auto">
                <a:xfrm>
                  <a:off x="1651" y="662"/>
                  <a:ext cx="48" cy="125"/>
                </a:xfrm>
                <a:custGeom>
                  <a:avLst/>
                  <a:gdLst>
                    <a:gd name="T0" fmla="*/ 48 w 48"/>
                    <a:gd name="T1" fmla="*/ 125 h 125"/>
                    <a:gd name="T2" fmla="*/ 9 w 48"/>
                    <a:gd name="T3" fmla="*/ 32 h 125"/>
                    <a:gd name="T4" fmla="*/ 1 w 48"/>
                    <a:gd name="T5" fmla="*/ 0 h 125"/>
                    <a:gd name="T6" fmla="*/ 0 60000 65536"/>
                    <a:gd name="T7" fmla="*/ 0 60000 65536"/>
                    <a:gd name="T8" fmla="*/ 0 60000 65536"/>
                    <a:gd name="T9" fmla="*/ 0 w 48"/>
                    <a:gd name="T10" fmla="*/ 0 h 125"/>
                    <a:gd name="T11" fmla="*/ 48 w 48"/>
                    <a:gd name="T12" fmla="*/ 125 h 12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8" h="125">
                      <a:moveTo>
                        <a:pt x="48" y="125"/>
                      </a:moveTo>
                      <a:cubicBezTo>
                        <a:pt x="34" y="84"/>
                        <a:pt x="42" y="65"/>
                        <a:pt x="9" y="32"/>
                      </a:cubicBezTo>
                      <a:cubicBezTo>
                        <a:pt x="0" y="5"/>
                        <a:pt x="1" y="16"/>
                        <a:pt x="1" y="0"/>
                      </a:cubicBezTo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2328" name="Freeform 61"/>
              <p:cNvSpPr>
                <a:spLocks/>
              </p:cNvSpPr>
              <p:nvPr/>
            </p:nvSpPr>
            <p:spPr bwMode="auto">
              <a:xfrm>
                <a:off x="2607" y="893"/>
                <a:ext cx="242" cy="317"/>
              </a:xfrm>
              <a:custGeom>
                <a:avLst/>
                <a:gdLst>
                  <a:gd name="T0" fmla="*/ 192 w 242"/>
                  <a:gd name="T1" fmla="*/ 311 h 317"/>
                  <a:gd name="T2" fmla="*/ 0 w 242"/>
                  <a:gd name="T3" fmla="*/ 0 h 317"/>
                  <a:gd name="T4" fmla="*/ 81 w 242"/>
                  <a:gd name="T5" fmla="*/ 66 h 317"/>
                  <a:gd name="T6" fmla="*/ 239 w 242"/>
                  <a:gd name="T7" fmla="*/ 303 h 317"/>
                  <a:gd name="T8" fmla="*/ 192 w 242"/>
                  <a:gd name="T9" fmla="*/ 311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2"/>
                  <a:gd name="T16" fmla="*/ 0 h 317"/>
                  <a:gd name="T17" fmla="*/ 242 w 242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2" h="317">
                    <a:moveTo>
                      <a:pt x="192" y="311"/>
                    </a:moveTo>
                    <a:cubicBezTo>
                      <a:pt x="80" y="213"/>
                      <a:pt x="14" y="124"/>
                      <a:pt x="0" y="0"/>
                    </a:cubicBezTo>
                    <a:cubicBezTo>
                      <a:pt x="19" y="4"/>
                      <a:pt x="65" y="58"/>
                      <a:pt x="81" y="66"/>
                    </a:cubicBezTo>
                    <a:cubicBezTo>
                      <a:pt x="195" y="125"/>
                      <a:pt x="214" y="216"/>
                      <a:pt x="239" y="303"/>
                    </a:cubicBezTo>
                    <a:cubicBezTo>
                      <a:pt x="242" y="317"/>
                      <a:pt x="206" y="308"/>
                      <a:pt x="192" y="311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29" name="Freeform 62"/>
              <p:cNvSpPr>
                <a:spLocks/>
              </p:cNvSpPr>
              <p:nvPr/>
            </p:nvSpPr>
            <p:spPr bwMode="auto">
              <a:xfrm>
                <a:off x="2797" y="933"/>
                <a:ext cx="243" cy="305"/>
              </a:xfrm>
              <a:custGeom>
                <a:avLst/>
                <a:gdLst>
                  <a:gd name="T0" fmla="*/ 0 w 243"/>
                  <a:gd name="T1" fmla="*/ 269 h 305"/>
                  <a:gd name="T2" fmla="*/ 236 w 243"/>
                  <a:gd name="T3" fmla="*/ 0 h 305"/>
                  <a:gd name="T4" fmla="*/ 219 w 243"/>
                  <a:gd name="T5" fmla="*/ 65 h 305"/>
                  <a:gd name="T6" fmla="*/ 39 w 243"/>
                  <a:gd name="T7" fmla="*/ 296 h 305"/>
                  <a:gd name="T8" fmla="*/ 0 w 243"/>
                  <a:gd name="T9" fmla="*/ 269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"/>
                  <a:gd name="T16" fmla="*/ 0 h 305"/>
                  <a:gd name="T17" fmla="*/ 243 w 243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" h="305">
                    <a:moveTo>
                      <a:pt x="0" y="269"/>
                    </a:moveTo>
                    <a:cubicBezTo>
                      <a:pt x="41" y="149"/>
                      <a:pt x="101" y="65"/>
                      <a:pt x="236" y="0"/>
                    </a:cubicBezTo>
                    <a:cubicBezTo>
                      <a:pt x="243" y="15"/>
                      <a:pt x="218" y="50"/>
                      <a:pt x="219" y="65"/>
                    </a:cubicBezTo>
                    <a:cubicBezTo>
                      <a:pt x="225" y="168"/>
                      <a:pt x="124" y="242"/>
                      <a:pt x="39" y="296"/>
                    </a:cubicBezTo>
                    <a:cubicBezTo>
                      <a:pt x="26" y="305"/>
                      <a:pt x="13" y="277"/>
                      <a:pt x="0" y="269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2165" name="Group 63"/>
          <p:cNvGrpSpPr>
            <a:grpSpLocks/>
          </p:cNvGrpSpPr>
          <p:nvPr/>
        </p:nvGrpSpPr>
        <p:grpSpPr bwMode="auto">
          <a:xfrm>
            <a:off x="5562600" y="4267200"/>
            <a:ext cx="1447800" cy="1371600"/>
            <a:chOff x="1392" y="1104"/>
            <a:chExt cx="2784" cy="2832"/>
          </a:xfrm>
        </p:grpSpPr>
        <p:sp>
          <p:nvSpPr>
            <p:cNvPr id="92297" name="Freeform 64"/>
            <p:cNvSpPr>
              <a:spLocks/>
            </p:cNvSpPr>
            <p:nvPr/>
          </p:nvSpPr>
          <p:spPr bwMode="auto">
            <a:xfrm rot="10800000">
              <a:off x="2592" y="2423"/>
              <a:ext cx="384" cy="1513"/>
            </a:xfrm>
            <a:custGeom>
              <a:avLst/>
              <a:gdLst>
                <a:gd name="T0" fmla="*/ 0 w 288"/>
                <a:gd name="T1" fmla="*/ 0 h 1056"/>
                <a:gd name="T2" fmla="*/ 0 w 288"/>
                <a:gd name="T3" fmla="*/ 1056 h 1056"/>
                <a:gd name="T4" fmla="*/ 288 w 288"/>
                <a:gd name="T5" fmla="*/ 720 h 1056"/>
                <a:gd name="T6" fmla="*/ 288 w 288"/>
                <a:gd name="T7" fmla="*/ 0 h 1056"/>
                <a:gd name="T8" fmla="*/ 0 w 288"/>
                <a:gd name="T9" fmla="*/ 0 h 10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056"/>
                <a:gd name="T17" fmla="*/ 288 w 288"/>
                <a:gd name="T18" fmla="*/ 1056 h 10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056">
                  <a:moveTo>
                    <a:pt x="0" y="0"/>
                  </a:moveTo>
                  <a:lnTo>
                    <a:pt x="0" y="1056"/>
                  </a:lnTo>
                  <a:lnTo>
                    <a:pt x="288" y="720"/>
                  </a:lnTo>
                  <a:lnTo>
                    <a:pt x="28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8" name="Freeform 65"/>
            <p:cNvSpPr>
              <a:spLocks/>
            </p:cNvSpPr>
            <p:nvPr/>
          </p:nvSpPr>
          <p:spPr bwMode="auto">
            <a:xfrm>
              <a:off x="2592" y="1392"/>
              <a:ext cx="384" cy="1513"/>
            </a:xfrm>
            <a:custGeom>
              <a:avLst/>
              <a:gdLst>
                <a:gd name="T0" fmla="*/ 0 w 288"/>
                <a:gd name="T1" fmla="*/ 0 h 1056"/>
                <a:gd name="T2" fmla="*/ 0 w 288"/>
                <a:gd name="T3" fmla="*/ 1056 h 1056"/>
                <a:gd name="T4" fmla="*/ 288 w 288"/>
                <a:gd name="T5" fmla="*/ 720 h 1056"/>
                <a:gd name="T6" fmla="*/ 288 w 288"/>
                <a:gd name="T7" fmla="*/ 0 h 1056"/>
                <a:gd name="T8" fmla="*/ 0 w 288"/>
                <a:gd name="T9" fmla="*/ 0 h 10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056"/>
                <a:gd name="T17" fmla="*/ 288 w 288"/>
                <a:gd name="T18" fmla="*/ 1056 h 10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056">
                  <a:moveTo>
                    <a:pt x="0" y="0"/>
                  </a:moveTo>
                  <a:lnTo>
                    <a:pt x="0" y="1056"/>
                  </a:lnTo>
                  <a:lnTo>
                    <a:pt x="288" y="720"/>
                  </a:lnTo>
                  <a:lnTo>
                    <a:pt x="28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9" name="Oval 66"/>
            <p:cNvSpPr>
              <a:spLocks noChangeArrowheads="1"/>
            </p:cNvSpPr>
            <p:nvPr/>
          </p:nvSpPr>
          <p:spPr bwMode="auto">
            <a:xfrm rot="-3176782">
              <a:off x="2496" y="2592"/>
              <a:ext cx="576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00" name="Line 67"/>
            <p:cNvSpPr>
              <a:spLocks noChangeShapeType="1"/>
            </p:cNvSpPr>
            <p:nvPr/>
          </p:nvSpPr>
          <p:spPr bwMode="auto">
            <a:xfrm>
              <a:off x="2784" y="2256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01" name="Group 68"/>
            <p:cNvGrpSpPr>
              <a:grpSpLocks/>
            </p:cNvGrpSpPr>
            <p:nvPr/>
          </p:nvGrpSpPr>
          <p:grpSpPr bwMode="auto">
            <a:xfrm>
              <a:off x="1392" y="2976"/>
              <a:ext cx="1248" cy="384"/>
              <a:chOff x="1440" y="2688"/>
              <a:chExt cx="1248" cy="384"/>
            </a:xfrm>
          </p:grpSpPr>
          <p:sp>
            <p:nvSpPr>
              <p:cNvPr id="92315" name="Freeform 69"/>
              <p:cNvSpPr>
                <a:spLocks/>
              </p:cNvSpPr>
              <p:nvPr/>
            </p:nvSpPr>
            <p:spPr bwMode="auto">
              <a:xfrm rot="530119">
                <a:off x="1440" y="2688"/>
                <a:ext cx="1248" cy="384"/>
              </a:xfrm>
              <a:custGeom>
                <a:avLst/>
                <a:gdLst>
                  <a:gd name="T0" fmla="*/ 16 w 1184"/>
                  <a:gd name="T1" fmla="*/ 208 h 272"/>
                  <a:gd name="T2" fmla="*/ 544 w 1184"/>
                  <a:gd name="T3" fmla="*/ 16 h 272"/>
                  <a:gd name="T4" fmla="*/ 1168 w 1184"/>
                  <a:gd name="T5" fmla="*/ 112 h 272"/>
                  <a:gd name="T6" fmla="*/ 640 w 1184"/>
                  <a:gd name="T7" fmla="*/ 256 h 272"/>
                  <a:gd name="T8" fmla="*/ 16 w 1184"/>
                  <a:gd name="T9" fmla="*/ 208 h 2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4"/>
                  <a:gd name="T16" fmla="*/ 0 h 272"/>
                  <a:gd name="T17" fmla="*/ 1184 w 1184"/>
                  <a:gd name="T18" fmla="*/ 272 h 2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4" h="272">
                    <a:moveTo>
                      <a:pt x="16" y="208"/>
                    </a:moveTo>
                    <a:cubicBezTo>
                      <a:pt x="0" y="168"/>
                      <a:pt x="352" y="32"/>
                      <a:pt x="544" y="16"/>
                    </a:cubicBezTo>
                    <a:cubicBezTo>
                      <a:pt x="736" y="0"/>
                      <a:pt x="1152" y="72"/>
                      <a:pt x="1168" y="112"/>
                    </a:cubicBezTo>
                    <a:cubicBezTo>
                      <a:pt x="1184" y="152"/>
                      <a:pt x="832" y="240"/>
                      <a:pt x="640" y="256"/>
                    </a:cubicBezTo>
                    <a:cubicBezTo>
                      <a:pt x="448" y="272"/>
                      <a:pt x="32" y="248"/>
                      <a:pt x="16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16" name="Freeform 70"/>
              <p:cNvSpPr>
                <a:spLocks/>
              </p:cNvSpPr>
              <p:nvPr/>
            </p:nvSpPr>
            <p:spPr bwMode="auto">
              <a:xfrm>
                <a:off x="1769" y="2846"/>
                <a:ext cx="724" cy="124"/>
              </a:xfrm>
              <a:custGeom>
                <a:avLst/>
                <a:gdLst>
                  <a:gd name="T0" fmla="*/ 724 w 724"/>
                  <a:gd name="T1" fmla="*/ 124 h 124"/>
                  <a:gd name="T2" fmla="*/ 576 w 724"/>
                  <a:gd name="T3" fmla="*/ 70 h 124"/>
                  <a:gd name="T4" fmla="*/ 405 w 724"/>
                  <a:gd name="T5" fmla="*/ 23 h 124"/>
                  <a:gd name="T6" fmla="*/ 0 w 724"/>
                  <a:gd name="T7" fmla="*/ 8 h 1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24"/>
                  <a:gd name="T13" fmla="*/ 0 h 124"/>
                  <a:gd name="T14" fmla="*/ 724 w 724"/>
                  <a:gd name="T15" fmla="*/ 124 h 1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24" h="124">
                    <a:moveTo>
                      <a:pt x="724" y="124"/>
                    </a:moveTo>
                    <a:cubicBezTo>
                      <a:pt x="656" y="75"/>
                      <a:pt x="659" y="84"/>
                      <a:pt x="576" y="70"/>
                    </a:cubicBezTo>
                    <a:cubicBezTo>
                      <a:pt x="528" y="37"/>
                      <a:pt x="461" y="33"/>
                      <a:pt x="405" y="23"/>
                    </a:cubicBezTo>
                    <a:cubicBezTo>
                      <a:pt x="272" y="0"/>
                      <a:pt x="133" y="8"/>
                      <a:pt x="0" y="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302" name="Group 71"/>
            <p:cNvGrpSpPr>
              <a:grpSpLocks/>
            </p:cNvGrpSpPr>
            <p:nvPr/>
          </p:nvGrpSpPr>
          <p:grpSpPr bwMode="auto">
            <a:xfrm>
              <a:off x="2928" y="2928"/>
              <a:ext cx="1248" cy="384"/>
              <a:chOff x="2928" y="2640"/>
              <a:chExt cx="1248" cy="384"/>
            </a:xfrm>
          </p:grpSpPr>
          <p:sp>
            <p:nvSpPr>
              <p:cNvPr id="92313" name="Freeform 72"/>
              <p:cNvSpPr>
                <a:spLocks/>
              </p:cNvSpPr>
              <p:nvPr/>
            </p:nvSpPr>
            <p:spPr bwMode="auto">
              <a:xfrm rot="-194871">
                <a:off x="2928" y="2640"/>
                <a:ext cx="1248" cy="384"/>
              </a:xfrm>
              <a:custGeom>
                <a:avLst/>
                <a:gdLst>
                  <a:gd name="T0" fmla="*/ 16 w 1184"/>
                  <a:gd name="T1" fmla="*/ 208 h 272"/>
                  <a:gd name="T2" fmla="*/ 544 w 1184"/>
                  <a:gd name="T3" fmla="*/ 16 h 272"/>
                  <a:gd name="T4" fmla="*/ 1168 w 1184"/>
                  <a:gd name="T5" fmla="*/ 112 h 272"/>
                  <a:gd name="T6" fmla="*/ 640 w 1184"/>
                  <a:gd name="T7" fmla="*/ 256 h 272"/>
                  <a:gd name="T8" fmla="*/ 16 w 1184"/>
                  <a:gd name="T9" fmla="*/ 208 h 2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4"/>
                  <a:gd name="T16" fmla="*/ 0 h 272"/>
                  <a:gd name="T17" fmla="*/ 1184 w 1184"/>
                  <a:gd name="T18" fmla="*/ 272 h 2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4" h="272">
                    <a:moveTo>
                      <a:pt x="16" y="208"/>
                    </a:moveTo>
                    <a:cubicBezTo>
                      <a:pt x="0" y="168"/>
                      <a:pt x="352" y="32"/>
                      <a:pt x="544" y="16"/>
                    </a:cubicBezTo>
                    <a:cubicBezTo>
                      <a:pt x="736" y="0"/>
                      <a:pt x="1152" y="72"/>
                      <a:pt x="1168" y="112"/>
                    </a:cubicBezTo>
                    <a:cubicBezTo>
                      <a:pt x="1184" y="152"/>
                      <a:pt x="832" y="240"/>
                      <a:pt x="640" y="256"/>
                    </a:cubicBezTo>
                    <a:cubicBezTo>
                      <a:pt x="448" y="272"/>
                      <a:pt x="32" y="248"/>
                      <a:pt x="16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14" name="Freeform 73"/>
              <p:cNvSpPr>
                <a:spLocks/>
              </p:cNvSpPr>
              <p:nvPr/>
            </p:nvSpPr>
            <p:spPr bwMode="auto">
              <a:xfrm>
                <a:off x="3132" y="2822"/>
                <a:ext cx="670" cy="125"/>
              </a:xfrm>
              <a:custGeom>
                <a:avLst/>
                <a:gdLst>
                  <a:gd name="T0" fmla="*/ 0 w 670"/>
                  <a:gd name="T1" fmla="*/ 125 h 125"/>
                  <a:gd name="T2" fmla="*/ 63 w 670"/>
                  <a:gd name="T3" fmla="*/ 102 h 125"/>
                  <a:gd name="T4" fmla="*/ 156 w 670"/>
                  <a:gd name="T5" fmla="*/ 47 h 125"/>
                  <a:gd name="T6" fmla="*/ 312 w 670"/>
                  <a:gd name="T7" fmla="*/ 32 h 125"/>
                  <a:gd name="T8" fmla="*/ 561 w 670"/>
                  <a:gd name="T9" fmla="*/ 8 h 125"/>
                  <a:gd name="T10" fmla="*/ 670 w 670"/>
                  <a:gd name="T11" fmla="*/ 0 h 1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0"/>
                  <a:gd name="T19" fmla="*/ 0 h 125"/>
                  <a:gd name="T20" fmla="*/ 670 w 670"/>
                  <a:gd name="T21" fmla="*/ 125 h 1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0" h="125">
                    <a:moveTo>
                      <a:pt x="0" y="125"/>
                    </a:moveTo>
                    <a:cubicBezTo>
                      <a:pt x="21" y="117"/>
                      <a:pt x="43" y="112"/>
                      <a:pt x="63" y="102"/>
                    </a:cubicBezTo>
                    <a:cubicBezTo>
                      <a:pt x="112" y="78"/>
                      <a:pt x="84" y="59"/>
                      <a:pt x="156" y="47"/>
                    </a:cubicBezTo>
                    <a:cubicBezTo>
                      <a:pt x="239" y="33"/>
                      <a:pt x="187" y="40"/>
                      <a:pt x="312" y="32"/>
                    </a:cubicBezTo>
                    <a:cubicBezTo>
                      <a:pt x="490" y="9"/>
                      <a:pt x="383" y="20"/>
                      <a:pt x="561" y="8"/>
                    </a:cubicBezTo>
                    <a:cubicBezTo>
                      <a:pt x="597" y="6"/>
                      <a:pt x="670" y="0"/>
                      <a:pt x="67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303" name="Group 74"/>
            <p:cNvGrpSpPr>
              <a:grpSpLocks/>
            </p:cNvGrpSpPr>
            <p:nvPr/>
          </p:nvGrpSpPr>
          <p:grpSpPr bwMode="auto">
            <a:xfrm>
              <a:off x="1584" y="1104"/>
              <a:ext cx="2496" cy="595"/>
              <a:chOff x="1872" y="893"/>
              <a:chExt cx="2000" cy="547"/>
            </a:xfrm>
          </p:grpSpPr>
          <p:grpSp>
            <p:nvGrpSpPr>
              <p:cNvPr id="92304" name="Group 75"/>
              <p:cNvGrpSpPr>
                <a:grpSpLocks/>
              </p:cNvGrpSpPr>
              <p:nvPr/>
            </p:nvGrpSpPr>
            <p:grpSpPr bwMode="auto">
              <a:xfrm rot="1242061">
                <a:off x="2928" y="912"/>
                <a:ext cx="944" cy="528"/>
                <a:chOff x="600" y="1231"/>
                <a:chExt cx="972" cy="581"/>
              </a:xfrm>
            </p:grpSpPr>
            <p:sp>
              <p:nvSpPr>
                <p:cNvPr id="92311" name="Freeform 76"/>
                <p:cNvSpPr>
                  <a:spLocks/>
                </p:cNvSpPr>
                <p:nvPr/>
              </p:nvSpPr>
              <p:spPr bwMode="auto">
                <a:xfrm>
                  <a:off x="600" y="1231"/>
                  <a:ext cx="972" cy="581"/>
                </a:xfrm>
                <a:custGeom>
                  <a:avLst/>
                  <a:gdLst>
                    <a:gd name="T0" fmla="*/ 86 w 972"/>
                    <a:gd name="T1" fmla="*/ 421 h 581"/>
                    <a:gd name="T2" fmla="*/ 148 w 972"/>
                    <a:gd name="T3" fmla="*/ 320 h 581"/>
                    <a:gd name="T4" fmla="*/ 210 w 972"/>
                    <a:gd name="T5" fmla="*/ 125 h 581"/>
                    <a:gd name="T6" fmla="*/ 257 w 972"/>
                    <a:gd name="T7" fmla="*/ 86 h 581"/>
                    <a:gd name="T8" fmla="*/ 281 w 972"/>
                    <a:gd name="T9" fmla="*/ 102 h 581"/>
                    <a:gd name="T10" fmla="*/ 288 w 972"/>
                    <a:gd name="T11" fmla="*/ 242 h 581"/>
                    <a:gd name="T12" fmla="*/ 335 w 972"/>
                    <a:gd name="T13" fmla="*/ 195 h 581"/>
                    <a:gd name="T14" fmla="*/ 390 w 972"/>
                    <a:gd name="T15" fmla="*/ 148 h 581"/>
                    <a:gd name="T16" fmla="*/ 421 w 972"/>
                    <a:gd name="T17" fmla="*/ 78 h 581"/>
                    <a:gd name="T18" fmla="*/ 460 w 972"/>
                    <a:gd name="T19" fmla="*/ 0 h 581"/>
                    <a:gd name="T20" fmla="*/ 483 w 972"/>
                    <a:gd name="T21" fmla="*/ 24 h 581"/>
                    <a:gd name="T22" fmla="*/ 475 w 972"/>
                    <a:gd name="T23" fmla="*/ 125 h 581"/>
                    <a:gd name="T24" fmla="*/ 460 w 972"/>
                    <a:gd name="T25" fmla="*/ 187 h 581"/>
                    <a:gd name="T26" fmla="*/ 475 w 972"/>
                    <a:gd name="T27" fmla="*/ 164 h 581"/>
                    <a:gd name="T28" fmla="*/ 522 w 972"/>
                    <a:gd name="T29" fmla="*/ 133 h 581"/>
                    <a:gd name="T30" fmla="*/ 725 w 972"/>
                    <a:gd name="T31" fmla="*/ 16 h 581"/>
                    <a:gd name="T32" fmla="*/ 779 w 972"/>
                    <a:gd name="T33" fmla="*/ 55 h 581"/>
                    <a:gd name="T34" fmla="*/ 888 w 972"/>
                    <a:gd name="T35" fmla="*/ 70 h 581"/>
                    <a:gd name="T36" fmla="*/ 943 w 972"/>
                    <a:gd name="T37" fmla="*/ 94 h 581"/>
                    <a:gd name="T38" fmla="*/ 873 w 972"/>
                    <a:gd name="T39" fmla="*/ 117 h 581"/>
                    <a:gd name="T40" fmla="*/ 826 w 972"/>
                    <a:gd name="T41" fmla="*/ 148 h 581"/>
                    <a:gd name="T42" fmla="*/ 803 w 972"/>
                    <a:gd name="T43" fmla="*/ 164 h 581"/>
                    <a:gd name="T44" fmla="*/ 647 w 972"/>
                    <a:gd name="T45" fmla="*/ 265 h 581"/>
                    <a:gd name="T46" fmla="*/ 623 w 972"/>
                    <a:gd name="T47" fmla="*/ 289 h 581"/>
                    <a:gd name="T48" fmla="*/ 600 w 972"/>
                    <a:gd name="T49" fmla="*/ 304 h 581"/>
                    <a:gd name="T50" fmla="*/ 553 w 972"/>
                    <a:gd name="T51" fmla="*/ 398 h 581"/>
                    <a:gd name="T52" fmla="*/ 600 w 972"/>
                    <a:gd name="T53" fmla="*/ 382 h 581"/>
                    <a:gd name="T54" fmla="*/ 662 w 972"/>
                    <a:gd name="T55" fmla="*/ 390 h 581"/>
                    <a:gd name="T56" fmla="*/ 616 w 972"/>
                    <a:gd name="T57" fmla="*/ 421 h 581"/>
                    <a:gd name="T58" fmla="*/ 483 w 972"/>
                    <a:gd name="T59" fmla="*/ 452 h 581"/>
                    <a:gd name="T60" fmla="*/ 320 w 972"/>
                    <a:gd name="T61" fmla="*/ 499 h 581"/>
                    <a:gd name="T62" fmla="*/ 226 w 972"/>
                    <a:gd name="T63" fmla="*/ 538 h 581"/>
                    <a:gd name="T64" fmla="*/ 86 w 972"/>
                    <a:gd name="T65" fmla="*/ 515 h 581"/>
                    <a:gd name="T66" fmla="*/ 31 w 972"/>
                    <a:gd name="T67" fmla="*/ 522 h 581"/>
                    <a:gd name="T68" fmla="*/ 8 w 972"/>
                    <a:gd name="T69" fmla="*/ 538 h 581"/>
                    <a:gd name="T70" fmla="*/ 0 w 972"/>
                    <a:gd name="T71" fmla="*/ 515 h 581"/>
                    <a:gd name="T72" fmla="*/ 86 w 972"/>
                    <a:gd name="T73" fmla="*/ 421 h 581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72"/>
                    <a:gd name="T112" fmla="*/ 0 h 581"/>
                    <a:gd name="T113" fmla="*/ 972 w 972"/>
                    <a:gd name="T114" fmla="*/ 581 h 581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72" h="581">
                      <a:moveTo>
                        <a:pt x="86" y="421"/>
                      </a:moveTo>
                      <a:cubicBezTo>
                        <a:pt x="109" y="385"/>
                        <a:pt x="133" y="362"/>
                        <a:pt x="148" y="320"/>
                      </a:cubicBezTo>
                      <a:cubicBezTo>
                        <a:pt x="157" y="256"/>
                        <a:pt x="166" y="178"/>
                        <a:pt x="210" y="125"/>
                      </a:cubicBezTo>
                      <a:cubicBezTo>
                        <a:pt x="223" y="109"/>
                        <a:pt x="243" y="100"/>
                        <a:pt x="257" y="86"/>
                      </a:cubicBezTo>
                      <a:cubicBezTo>
                        <a:pt x="265" y="91"/>
                        <a:pt x="279" y="93"/>
                        <a:pt x="281" y="102"/>
                      </a:cubicBezTo>
                      <a:cubicBezTo>
                        <a:pt x="290" y="148"/>
                        <a:pt x="265" y="202"/>
                        <a:pt x="288" y="242"/>
                      </a:cubicBezTo>
                      <a:cubicBezTo>
                        <a:pt x="299" y="261"/>
                        <a:pt x="317" y="208"/>
                        <a:pt x="335" y="195"/>
                      </a:cubicBezTo>
                      <a:cubicBezTo>
                        <a:pt x="375" y="165"/>
                        <a:pt x="357" y="181"/>
                        <a:pt x="390" y="148"/>
                      </a:cubicBezTo>
                      <a:cubicBezTo>
                        <a:pt x="398" y="121"/>
                        <a:pt x="405" y="102"/>
                        <a:pt x="421" y="78"/>
                      </a:cubicBezTo>
                      <a:cubicBezTo>
                        <a:pt x="422" y="75"/>
                        <a:pt x="433" y="0"/>
                        <a:pt x="460" y="0"/>
                      </a:cubicBezTo>
                      <a:cubicBezTo>
                        <a:pt x="471" y="0"/>
                        <a:pt x="475" y="16"/>
                        <a:pt x="483" y="24"/>
                      </a:cubicBezTo>
                      <a:cubicBezTo>
                        <a:pt x="480" y="58"/>
                        <a:pt x="479" y="91"/>
                        <a:pt x="475" y="125"/>
                      </a:cubicBezTo>
                      <a:cubicBezTo>
                        <a:pt x="473" y="141"/>
                        <a:pt x="459" y="186"/>
                        <a:pt x="460" y="187"/>
                      </a:cubicBezTo>
                      <a:cubicBezTo>
                        <a:pt x="466" y="194"/>
                        <a:pt x="468" y="170"/>
                        <a:pt x="475" y="164"/>
                      </a:cubicBezTo>
                      <a:cubicBezTo>
                        <a:pt x="489" y="152"/>
                        <a:pt x="522" y="133"/>
                        <a:pt x="522" y="133"/>
                      </a:cubicBezTo>
                      <a:cubicBezTo>
                        <a:pt x="573" y="57"/>
                        <a:pt x="638" y="27"/>
                        <a:pt x="725" y="16"/>
                      </a:cubicBezTo>
                      <a:cubicBezTo>
                        <a:pt x="760" y="70"/>
                        <a:pt x="738" y="69"/>
                        <a:pt x="779" y="55"/>
                      </a:cubicBezTo>
                      <a:cubicBezTo>
                        <a:pt x="783" y="55"/>
                        <a:pt x="866" y="61"/>
                        <a:pt x="888" y="70"/>
                      </a:cubicBezTo>
                      <a:cubicBezTo>
                        <a:pt x="972" y="105"/>
                        <a:pt x="846" y="69"/>
                        <a:pt x="943" y="94"/>
                      </a:cubicBezTo>
                      <a:cubicBezTo>
                        <a:pt x="921" y="102"/>
                        <a:pt x="893" y="106"/>
                        <a:pt x="873" y="117"/>
                      </a:cubicBezTo>
                      <a:cubicBezTo>
                        <a:pt x="857" y="126"/>
                        <a:pt x="842" y="138"/>
                        <a:pt x="826" y="148"/>
                      </a:cubicBezTo>
                      <a:cubicBezTo>
                        <a:pt x="818" y="153"/>
                        <a:pt x="803" y="164"/>
                        <a:pt x="803" y="164"/>
                      </a:cubicBezTo>
                      <a:cubicBezTo>
                        <a:pt x="767" y="216"/>
                        <a:pt x="705" y="245"/>
                        <a:pt x="647" y="265"/>
                      </a:cubicBezTo>
                      <a:cubicBezTo>
                        <a:pt x="639" y="273"/>
                        <a:pt x="632" y="282"/>
                        <a:pt x="623" y="289"/>
                      </a:cubicBezTo>
                      <a:cubicBezTo>
                        <a:pt x="616" y="295"/>
                        <a:pt x="604" y="296"/>
                        <a:pt x="600" y="304"/>
                      </a:cubicBezTo>
                      <a:cubicBezTo>
                        <a:pt x="548" y="409"/>
                        <a:pt x="609" y="361"/>
                        <a:pt x="553" y="398"/>
                      </a:cubicBezTo>
                      <a:cubicBezTo>
                        <a:pt x="539" y="407"/>
                        <a:pt x="600" y="382"/>
                        <a:pt x="600" y="382"/>
                      </a:cubicBezTo>
                      <a:cubicBezTo>
                        <a:pt x="621" y="385"/>
                        <a:pt x="654" y="371"/>
                        <a:pt x="662" y="390"/>
                      </a:cubicBezTo>
                      <a:cubicBezTo>
                        <a:pt x="669" y="407"/>
                        <a:pt x="631" y="411"/>
                        <a:pt x="616" y="421"/>
                      </a:cubicBezTo>
                      <a:cubicBezTo>
                        <a:pt x="572" y="450"/>
                        <a:pt x="540" y="447"/>
                        <a:pt x="483" y="452"/>
                      </a:cubicBezTo>
                      <a:cubicBezTo>
                        <a:pt x="428" y="466"/>
                        <a:pt x="375" y="485"/>
                        <a:pt x="320" y="499"/>
                      </a:cubicBezTo>
                      <a:cubicBezTo>
                        <a:pt x="346" y="581"/>
                        <a:pt x="351" y="547"/>
                        <a:pt x="226" y="538"/>
                      </a:cubicBezTo>
                      <a:cubicBezTo>
                        <a:pt x="179" y="526"/>
                        <a:pt x="134" y="520"/>
                        <a:pt x="86" y="515"/>
                      </a:cubicBezTo>
                      <a:cubicBezTo>
                        <a:pt x="68" y="517"/>
                        <a:pt x="49" y="517"/>
                        <a:pt x="31" y="522"/>
                      </a:cubicBezTo>
                      <a:cubicBezTo>
                        <a:pt x="22" y="525"/>
                        <a:pt x="17" y="540"/>
                        <a:pt x="8" y="538"/>
                      </a:cubicBezTo>
                      <a:cubicBezTo>
                        <a:pt x="0" y="536"/>
                        <a:pt x="3" y="523"/>
                        <a:pt x="0" y="515"/>
                      </a:cubicBezTo>
                      <a:cubicBezTo>
                        <a:pt x="15" y="454"/>
                        <a:pt x="47" y="460"/>
                        <a:pt x="86" y="421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12" name="Freeform 77"/>
                <p:cNvSpPr>
                  <a:spLocks/>
                </p:cNvSpPr>
                <p:nvPr/>
              </p:nvSpPr>
              <p:spPr bwMode="auto">
                <a:xfrm>
                  <a:off x="771" y="1372"/>
                  <a:ext cx="523" cy="296"/>
                </a:xfrm>
                <a:custGeom>
                  <a:avLst/>
                  <a:gdLst>
                    <a:gd name="T0" fmla="*/ 0 w 523"/>
                    <a:gd name="T1" fmla="*/ 296 h 296"/>
                    <a:gd name="T2" fmla="*/ 55 w 523"/>
                    <a:gd name="T3" fmla="*/ 265 h 296"/>
                    <a:gd name="T4" fmla="*/ 102 w 523"/>
                    <a:gd name="T5" fmla="*/ 249 h 296"/>
                    <a:gd name="T6" fmla="*/ 281 w 523"/>
                    <a:gd name="T7" fmla="*/ 140 h 296"/>
                    <a:gd name="T8" fmla="*/ 375 w 523"/>
                    <a:gd name="T9" fmla="*/ 78 h 296"/>
                    <a:gd name="T10" fmla="*/ 468 w 523"/>
                    <a:gd name="T11" fmla="*/ 15 h 296"/>
                    <a:gd name="T12" fmla="*/ 499 w 523"/>
                    <a:gd name="T13" fmla="*/ 7 h 296"/>
                    <a:gd name="T14" fmla="*/ 523 w 523"/>
                    <a:gd name="T15" fmla="*/ 0 h 29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23"/>
                    <a:gd name="T25" fmla="*/ 0 h 296"/>
                    <a:gd name="T26" fmla="*/ 523 w 523"/>
                    <a:gd name="T27" fmla="*/ 296 h 29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23" h="296">
                      <a:moveTo>
                        <a:pt x="0" y="296"/>
                      </a:moveTo>
                      <a:cubicBezTo>
                        <a:pt x="42" y="265"/>
                        <a:pt x="17" y="277"/>
                        <a:pt x="55" y="265"/>
                      </a:cubicBezTo>
                      <a:cubicBezTo>
                        <a:pt x="71" y="260"/>
                        <a:pt x="102" y="249"/>
                        <a:pt x="102" y="249"/>
                      </a:cubicBezTo>
                      <a:cubicBezTo>
                        <a:pt x="156" y="195"/>
                        <a:pt x="218" y="176"/>
                        <a:pt x="281" y="140"/>
                      </a:cubicBezTo>
                      <a:cubicBezTo>
                        <a:pt x="313" y="121"/>
                        <a:pt x="343" y="98"/>
                        <a:pt x="375" y="78"/>
                      </a:cubicBezTo>
                      <a:cubicBezTo>
                        <a:pt x="397" y="43"/>
                        <a:pt x="430" y="30"/>
                        <a:pt x="468" y="15"/>
                      </a:cubicBezTo>
                      <a:cubicBezTo>
                        <a:pt x="478" y="11"/>
                        <a:pt x="489" y="10"/>
                        <a:pt x="499" y="7"/>
                      </a:cubicBezTo>
                      <a:cubicBezTo>
                        <a:pt x="507" y="5"/>
                        <a:pt x="523" y="0"/>
                        <a:pt x="523" y="0"/>
                      </a:cubicBezTo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305" name="Group 78"/>
              <p:cNvGrpSpPr>
                <a:grpSpLocks/>
              </p:cNvGrpSpPr>
              <p:nvPr/>
            </p:nvGrpSpPr>
            <p:grpSpPr bwMode="auto">
              <a:xfrm rot="-846877">
                <a:off x="1872" y="960"/>
                <a:ext cx="916" cy="429"/>
                <a:chOff x="1003" y="558"/>
                <a:chExt cx="981" cy="399"/>
              </a:xfrm>
            </p:grpSpPr>
            <p:sp>
              <p:nvSpPr>
                <p:cNvPr id="92308" name="Freeform 79"/>
                <p:cNvSpPr>
                  <a:spLocks/>
                </p:cNvSpPr>
                <p:nvPr/>
              </p:nvSpPr>
              <p:spPr bwMode="auto">
                <a:xfrm>
                  <a:off x="1003" y="558"/>
                  <a:ext cx="981" cy="399"/>
                </a:xfrm>
                <a:custGeom>
                  <a:avLst/>
                  <a:gdLst>
                    <a:gd name="T0" fmla="*/ 953 w 981"/>
                    <a:gd name="T1" fmla="*/ 307 h 399"/>
                    <a:gd name="T2" fmla="*/ 781 w 981"/>
                    <a:gd name="T3" fmla="*/ 190 h 399"/>
                    <a:gd name="T4" fmla="*/ 750 w 981"/>
                    <a:gd name="T5" fmla="*/ 167 h 399"/>
                    <a:gd name="T6" fmla="*/ 704 w 981"/>
                    <a:gd name="T7" fmla="*/ 65 h 399"/>
                    <a:gd name="T8" fmla="*/ 633 w 981"/>
                    <a:gd name="T9" fmla="*/ 19 h 399"/>
                    <a:gd name="T10" fmla="*/ 571 w 981"/>
                    <a:gd name="T11" fmla="*/ 3 h 399"/>
                    <a:gd name="T12" fmla="*/ 548 w 981"/>
                    <a:gd name="T13" fmla="*/ 136 h 399"/>
                    <a:gd name="T14" fmla="*/ 454 w 981"/>
                    <a:gd name="T15" fmla="*/ 26 h 399"/>
                    <a:gd name="T16" fmla="*/ 407 w 981"/>
                    <a:gd name="T17" fmla="*/ 11 h 399"/>
                    <a:gd name="T18" fmla="*/ 384 w 981"/>
                    <a:gd name="T19" fmla="*/ 3 h 399"/>
                    <a:gd name="T20" fmla="*/ 368 w 981"/>
                    <a:gd name="T21" fmla="*/ 34 h 399"/>
                    <a:gd name="T22" fmla="*/ 361 w 981"/>
                    <a:gd name="T23" fmla="*/ 73 h 399"/>
                    <a:gd name="T24" fmla="*/ 174 w 981"/>
                    <a:gd name="T25" fmla="*/ 34 h 399"/>
                    <a:gd name="T26" fmla="*/ 41 w 981"/>
                    <a:gd name="T27" fmla="*/ 42 h 399"/>
                    <a:gd name="T28" fmla="*/ 26 w 981"/>
                    <a:gd name="T29" fmla="*/ 73 h 399"/>
                    <a:gd name="T30" fmla="*/ 174 w 981"/>
                    <a:gd name="T31" fmla="*/ 128 h 399"/>
                    <a:gd name="T32" fmla="*/ 259 w 981"/>
                    <a:gd name="T33" fmla="*/ 229 h 399"/>
                    <a:gd name="T34" fmla="*/ 306 w 981"/>
                    <a:gd name="T35" fmla="*/ 237 h 399"/>
                    <a:gd name="T36" fmla="*/ 439 w 981"/>
                    <a:gd name="T37" fmla="*/ 237 h 399"/>
                    <a:gd name="T38" fmla="*/ 361 w 981"/>
                    <a:gd name="T39" fmla="*/ 307 h 399"/>
                    <a:gd name="T40" fmla="*/ 392 w 981"/>
                    <a:gd name="T41" fmla="*/ 323 h 399"/>
                    <a:gd name="T42" fmla="*/ 524 w 981"/>
                    <a:gd name="T43" fmla="*/ 330 h 399"/>
                    <a:gd name="T44" fmla="*/ 704 w 981"/>
                    <a:gd name="T45" fmla="*/ 299 h 399"/>
                    <a:gd name="T46" fmla="*/ 641 w 981"/>
                    <a:gd name="T47" fmla="*/ 369 h 399"/>
                    <a:gd name="T48" fmla="*/ 781 w 981"/>
                    <a:gd name="T49" fmla="*/ 377 h 399"/>
                    <a:gd name="T50" fmla="*/ 852 w 981"/>
                    <a:gd name="T51" fmla="*/ 354 h 399"/>
                    <a:gd name="T52" fmla="*/ 875 w 981"/>
                    <a:gd name="T53" fmla="*/ 346 h 399"/>
                    <a:gd name="T54" fmla="*/ 969 w 981"/>
                    <a:gd name="T55" fmla="*/ 369 h 399"/>
                    <a:gd name="T56" fmla="*/ 953 w 981"/>
                    <a:gd name="T57" fmla="*/ 307 h 399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981"/>
                    <a:gd name="T88" fmla="*/ 0 h 399"/>
                    <a:gd name="T89" fmla="*/ 981 w 981"/>
                    <a:gd name="T90" fmla="*/ 399 h 399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981" h="399">
                      <a:moveTo>
                        <a:pt x="953" y="307"/>
                      </a:moveTo>
                      <a:cubicBezTo>
                        <a:pt x="933" y="229"/>
                        <a:pt x="851" y="210"/>
                        <a:pt x="781" y="190"/>
                      </a:cubicBezTo>
                      <a:cubicBezTo>
                        <a:pt x="771" y="182"/>
                        <a:pt x="758" y="177"/>
                        <a:pt x="750" y="167"/>
                      </a:cubicBezTo>
                      <a:cubicBezTo>
                        <a:pt x="725" y="138"/>
                        <a:pt x="731" y="92"/>
                        <a:pt x="704" y="65"/>
                      </a:cubicBezTo>
                      <a:cubicBezTo>
                        <a:pt x="690" y="51"/>
                        <a:pt x="652" y="26"/>
                        <a:pt x="633" y="19"/>
                      </a:cubicBezTo>
                      <a:cubicBezTo>
                        <a:pt x="613" y="12"/>
                        <a:pt x="571" y="3"/>
                        <a:pt x="571" y="3"/>
                      </a:cubicBezTo>
                      <a:cubicBezTo>
                        <a:pt x="564" y="48"/>
                        <a:pt x="556" y="91"/>
                        <a:pt x="548" y="136"/>
                      </a:cubicBezTo>
                      <a:cubicBezTo>
                        <a:pt x="524" y="99"/>
                        <a:pt x="498" y="45"/>
                        <a:pt x="454" y="26"/>
                      </a:cubicBezTo>
                      <a:cubicBezTo>
                        <a:pt x="439" y="19"/>
                        <a:pt x="423" y="16"/>
                        <a:pt x="407" y="11"/>
                      </a:cubicBezTo>
                      <a:cubicBezTo>
                        <a:pt x="399" y="8"/>
                        <a:pt x="384" y="3"/>
                        <a:pt x="384" y="3"/>
                      </a:cubicBezTo>
                      <a:cubicBezTo>
                        <a:pt x="344" y="17"/>
                        <a:pt x="368" y="0"/>
                        <a:pt x="368" y="34"/>
                      </a:cubicBezTo>
                      <a:cubicBezTo>
                        <a:pt x="368" y="47"/>
                        <a:pt x="363" y="60"/>
                        <a:pt x="361" y="73"/>
                      </a:cubicBezTo>
                      <a:cubicBezTo>
                        <a:pt x="300" y="57"/>
                        <a:pt x="236" y="45"/>
                        <a:pt x="174" y="34"/>
                      </a:cubicBezTo>
                      <a:cubicBezTo>
                        <a:pt x="126" y="50"/>
                        <a:pt x="91" y="49"/>
                        <a:pt x="41" y="42"/>
                      </a:cubicBezTo>
                      <a:cubicBezTo>
                        <a:pt x="25" y="48"/>
                        <a:pt x="0" y="47"/>
                        <a:pt x="26" y="73"/>
                      </a:cubicBezTo>
                      <a:cubicBezTo>
                        <a:pt x="62" y="109"/>
                        <a:pt x="132" y="97"/>
                        <a:pt x="174" y="128"/>
                      </a:cubicBezTo>
                      <a:cubicBezTo>
                        <a:pt x="208" y="153"/>
                        <a:pt x="220" y="212"/>
                        <a:pt x="259" y="229"/>
                      </a:cubicBezTo>
                      <a:cubicBezTo>
                        <a:pt x="274" y="235"/>
                        <a:pt x="290" y="234"/>
                        <a:pt x="306" y="237"/>
                      </a:cubicBezTo>
                      <a:cubicBezTo>
                        <a:pt x="362" y="223"/>
                        <a:pt x="386" y="219"/>
                        <a:pt x="439" y="237"/>
                      </a:cubicBezTo>
                      <a:cubicBezTo>
                        <a:pt x="478" y="296"/>
                        <a:pt x="402" y="301"/>
                        <a:pt x="361" y="307"/>
                      </a:cubicBezTo>
                      <a:cubicBezTo>
                        <a:pt x="324" y="319"/>
                        <a:pt x="319" y="317"/>
                        <a:pt x="392" y="323"/>
                      </a:cubicBezTo>
                      <a:cubicBezTo>
                        <a:pt x="436" y="327"/>
                        <a:pt x="480" y="328"/>
                        <a:pt x="524" y="330"/>
                      </a:cubicBezTo>
                      <a:cubicBezTo>
                        <a:pt x="590" y="282"/>
                        <a:pt x="617" y="292"/>
                        <a:pt x="704" y="299"/>
                      </a:cubicBezTo>
                      <a:cubicBezTo>
                        <a:pt x="665" y="357"/>
                        <a:pt x="687" y="335"/>
                        <a:pt x="641" y="369"/>
                      </a:cubicBezTo>
                      <a:cubicBezTo>
                        <a:pt x="700" y="399"/>
                        <a:pt x="674" y="393"/>
                        <a:pt x="781" y="377"/>
                      </a:cubicBezTo>
                      <a:cubicBezTo>
                        <a:pt x="784" y="377"/>
                        <a:pt x="839" y="358"/>
                        <a:pt x="852" y="354"/>
                      </a:cubicBezTo>
                      <a:cubicBezTo>
                        <a:pt x="860" y="351"/>
                        <a:pt x="875" y="346"/>
                        <a:pt x="875" y="346"/>
                      </a:cubicBezTo>
                      <a:cubicBezTo>
                        <a:pt x="909" y="352"/>
                        <a:pt x="937" y="360"/>
                        <a:pt x="969" y="369"/>
                      </a:cubicBezTo>
                      <a:cubicBezTo>
                        <a:pt x="977" y="342"/>
                        <a:pt x="981" y="321"/>
                        <a:pt x="953" y="307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09" name="Freeform 80"/>
                <p:cNvSpPr>
                  <a:spLocks/>
                </p:cNvSpPr>
                <p:nvPr/>
              </p:nvSpPr>
              <p:spPr bwMode="auto">
                <a:xfrm>
                  <a:off x="1216" y="655"/>
                  <a:ext cx="586" cy="194"/>
                </a:xfrm>
                <a:custGeom>
                  <a:avLst/>
                  <a:gdLst>
                    <a:gd name="T0" fmla="*/ 0 w 586"/>
                    <a:gd name="T1" fmla="*/ 0 h 194"/>
                    <a:gd name="T2" fmla="*/ 202 w 586"/>
                    <a:gd name="T3" fmla="*/ 39 h 194"/>
                    <a:gd name="T4" fmla="*/ 288 w 586"/>
                    <a:gd name="T5" fmla="*/ 70 h 194"/>
                    <a:gd name="T6" fmla="*/ 311 w 586"/>
                    <a:gd name="T7" fmla="*/ 85 h 194"/>
                    <a:gd name="T8" fmla="*/ 335 w 586"/>
                    <a:gd name="T9" fmla="*/ 93 h 194"/>
                    <a:gd name="T10" fmla="*/ 366 w 586"/>
                    <a:gd name="T11" fmla="*/ 117 h 194"/>
                    <a:gd name="T12" fmla="*/ 514 w 586"/>
                    <a:gd name="T13" fmla="*/ 148 h 194"/>
                    <a:gd name="T14" fmla="*/ 561 w 586"/>
                    <a:gd name="T15" fmla="*/ 179 h 194"/>
                    <a:gd name="T16" fmla="*/ 584 w 586"/>
                    <a:gd name="T17" fmla="*/ 194 h 19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86"/>
                    <a:gd name="T28" fmla="*/ 0 h 194"/>
                    <a:gd name="T29" fmla="*/ 586 w 586"/>
                    <a:gd name="T30" fmla="*/ 194 h 19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586" h="194">
                      <a:moveTo>
                        <a:pt x="0" y="0"/>
                      </a:moveTo>
                      <a:cubicBezTo>
                        <a:pt x="67" y="14"/>
                        <a:pt x="134" y="30"/>
                        <a:pt x="202" y="39"/>
                      </a:cubicBezTo>
                      <a:cubicBezTo>
                        <a:pt x="257" y="73"/>
                        <a:pt x="188" y="33"/>
                        <a:pt x="288" y="70"/>
                      </a:cubicBezTo>
                      <a:cubicBezTo>
                        <a:pt x="297" y="73"/>
                        <a:pt x="303" y="81"/>
                        <a:pt x="311" y="85"/>
                      </a:cubicBezTo>
                      <a:cubicBezTo>
                        <a:pt x="319" y="89"/>
                        <a:pt x="327" y="90"/>
                        <a:pt x="335" y="93"/>
                      </a:cubicBezTo>
                      <a:cubicBezTo>
                        <a:pt x="345" y="101"/>
                        <a:pt x="354" y="113"/>
                        <a:pt x="366" y="117"/>
                      </a:cubicBezTo>
                      <a:cubicBezTo>
                        <a:pt x="413" y="134"/>
                        <a:pt x="470" y="119"/>
                        <a:pt x="514" y="148"/>
                      </a:cubicBezTo>
                      <a:cubicBezTo>
                        <a:pt x="530" y="158"/>
                        <a:pt x="543" y="173"/>
                        <a:pt x="561" y="179"/>
                      </a:cubicBezTo>
                      <a:cubicBezTo>
                        <a:pt x="586" y="188"/>
                        <a:pt x="584" y="179"/>
                        <a:pt x="584" y="194"/>
                      </a:cubicBezTo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310" name="Freeform 81"/>
                <p:cNvSpPr>
                  <a:spLocks/>
                </p:cNvSpPr>
                <p:nvPr/>
              </p:nvSpPr>
              <p:spPr bwMode="auto">
                <a:xfrm>
                  <a:off x="1651" y="662"/>
                  <a:ext cx="48" cy="125"/>
                </a:xfrm>
                <a:custGeom>
                  <a:avLst/>
                  <a:gdLst>
                    <a:gd name="T0" fmla="*/ 48 w 48"/>
                    <a:gd name="T1" fmla="*/ 125 h 125"/>
                    <a:gd name="T2" fmla="*/ 9 w 48"/>
                    <a:gd name="T3" fmla="*/ 32 h 125"/>
                    <a:gd name="T4" fmla="*/ 1 w 48"/>
                    <a:gd name="T5" fmla="*/ 0 h 125"/>
                    <a:gd name="T6" fmla="*/ 0 60000 65536"/>
                    <a:gd name="T7" fmla="*/ 0 60000 65536"/>
                    <a:gd name="T8" fmla="*/ 0 60000 65536"/>
                    <a:gd name="T9" fmla="*/ 0 w 48"/>
                    <a:gd name="T10" fmla="*/ 0 h 125"/>
                    <a:gd name="T11" fmla="*/ 48 w 48"/>
                    <a:gd name="T12" fmla="*/ 125 h 12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8" h="125">
                      <a:moveTo>
                        <a:pt x="48" y="125"/>
                      </a:moveTo>
                      <a:cubicBezTo>
                        <a:pt x="34" y="84"/>
                        <a:pt x="42" y="65"/>
                        <a:pt x="9" y="32"/>
                      </a:cubicBezTo>
                      <a:cubicBezTo>
                        <a:pt x="0" y="5"/>
                        <a:pt x="1" y="16"/>
                        <a:pt x="1" y="0"/>
                      </a:cubicBezTo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2306" name="Freeform 82"/>
              <p:cNvSpPr>
                <a:spLocks/>
              </p:cNvSpPr>
              <p:nvPr/>
            </p:nvSpPr>
            <p:spPr bwMode="auto">
              <a:xfrm>
                <a:off x="2607" y="893"/>
                <a:ext cx="242" cy="317"/>
              </a:xfrm>
              <a:custGeom>
                <a:avLst/>
                <a:gdLst>
                  <a:gd name="T0" fmla="*/ 192 w 242"/>
                  <a:gd name="T1" fmla="*/ 311 h 317"/>
                  <a:gd name="T2" fmla="*/ 0 w 242"/>
                  <a:gd name="T3" fmla="*/ 0 h 317"/>
                  <a:gd name="T4" fmla="*/ 81 w 242"/>
                  <a:gd name="T5" fmla="*/ 66 h 317"/>
                  <a:gd name="T6" fmla="*/ 239 w 242"/>
                  <a:gd name="T7" fmla="*/ 303 h 317"/>
                  <a:gd name="T8" fmla="*/ 192 w 242"/>
                  <a:gd name="T9" fmla="*/ 311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2"/>
                  <a:gd name="T16" fmla="*/ 0 h 317"/>
                  <a:gd name="T17" fmla="*/ 242 w 242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2" h="317">
                    <a:moveTo>
                      <a:pt x="192" y="311"/>
                    </a:moveTo>
                    <a:cubicBezTo>
                      <a:pt x="80" y="213"/>
                      <a:pt x="14" y="124"/>
                      <a:pt x="0" y="0"/>
                    </a:cubicBezTo>
                    <a:cubicBezTo>
                      <a:pt x="19" y="4"/>
                      <a:pt x="65" y="58"/>
                      <a:pt x="81" y="66"/>
                    </a:cubicBezTo>
                    <a:cubicBezTo>
                      <a:pt x="195" y="125"/>
                      <a:pt x="214" y="216"/>
                      <a:pt x="239" y="303"/>
                    </a:cubicBezTo>
                    <a:cubicBezTo>
                      <a:pt x="242" y="317"/>
                      <a:pt x="206" y="308"/>
                      <a:pt x="192" y="311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07" name="Freeform 83"/>
              <p:cNvSpPr>
                <a:spLocks/>
              </p:cNvSpPr>
              <p:nvPr/>
            </p:nvSpPr>
            <p:spPr bwMode="auto">
              <a:xfrm>
                <a:off x="2797" y="933"/>
                <a:ext cx="243" cy="305"/>
              </a:xfrm>
              <a:custGeom>
                <a:avLst/>
                <a:gdLst>
                  <a:gd name="T0" fmla="*/ 0 w 243"/>
                  <a:gd name="T1" fmla="*/ 269 h 305"/>
                  <a:gd name="T2" fmla="*/ 236 w 243"/>
                  <a:gd name="T3" fmla="*/ 0 h 305"/>
                  <a:gd name="T4" fmla="*/ 219 w 243"/>
                  <a:gd name="T5" fmla="*/ 65 h 305"/>
                  <a:gd name="T6" fmla="*/ 39 w 243"/>
                  <a:gd name="T7" fmla="*/ 296 h 305"/>
                  <a:gd name="T8" fmla="*/ 0 w 243"/>
                  <a:gd name="T9" fmla="*/ 269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"/>
                  <a:gd name="T16" fmla="*/ 0 h 305"/>
                  <a:gd name="T17" fmla="*/ 243 w 243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" h="305">
                    <a:moveTo>
                      <a:pt x="0" y="269"/>
                    </a:moveTo>
                    <a:cubicBezTo>
                      <a:pt x="41" y="149"/>
                      <a:pt x="101" y="65"/>
                      <a:pt x="236" y="0"/>
                    </a:cubicBezTo>
                    <a:cubicBezTo>
                      <a:pt x="243" y="15"/>
                      <a:pt x="218" y="50"/>
                      <a:pt x="219" y="65"/>
                    </a:cubicBezTo>
                    <a:cubicBezTo>
                      <a:pt x="225" y="168"/>
                      <a:pt x="124" y="242"/>
                      <a:pt x="39" y="296"/>
                    </a:cubicBezTo>
                    <a:cubicBezTo>
                      <a:pt x="26" y="305"/>
                      <a:pt x="13" y="277"/>
                      <a:pt x="0" y="269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2166" name="Group 84"/>
          <p:cNvGrpSpPr>
            <a:grpSpLocks/>
          </p:cNvGrpSpPr>
          <p:nvPr/>
        </p:nvGrpSpPr>
        <p:grpSpPr bwMode="auto">
          <a:xfrm>
            <a:off x="7315200" y="4191000"/>
            <a:ext cx="1447800" cy="1371600"/>
            <a:chOff x="1344" y="816"/>
            <a:chExt cx="2496" cy="2640"/>
          </a:xfrm>
        </p:grpSpPr>
        <p:grpSp>
          <p:nvGrpSpPr>
            <p:cNvPr id="92276" name="Group 85"/>
            <p:cNvGrpSpPr>
              <a:grpSpLocks/>
            </p:cNvGrpSpPr>
            <p:nvPr/>
          </p:nvGrpSpPr>
          <p:grpSpPr bwMode="auto">
            <a:xfrm>
              <a:off x="1344" y="1824"/>
              <a:ext cx="2496" cy="1632"/>
              <a:chOff x="336" y="1728"/>
              <a:chExt cx="2496" cy="1632"/>
            </a:xfrm>
          </p:grpSpPr>
          <p:sp>
            <p:nvSpPr>
              <p:cNvPr id="92287" name="Freeform 86"/>
              <p:cNvSpPr>
                <a:spLocks/>
              </p:cNvSpPr>
              <p:nvPr/>
            </p:nvSpPr>
            <p:spPr bwMode="auto">
              <a:xfrm>
                <a:off x="1344" y="1920"/>
                <a:ext cx="384" cy="1440"/>
              </a:xfrm>
              <a:custGeom>
                <a:avLst/>
                <a:gdLst>
                  <a:gd name="T0" fmla="*/ 0 w 384"/>
                  <a:gd name="T1" fmla="*/ 0 h 1440"/>
                  <a:gd name="T2" fmla="*/ 0 w 384"/>
                  <a:gd name="T3" fmla="*/ 1440 h 1440"/>
                  <a:gd name="T4" fmla="*/ 384 w 384"/>
                  <a:gd name="T5" fmla="*/ 1440 h 1440"/>
                  <a:gd name="T6" fmla="*/ 384 w 384"/>
                  <a:gd name="T7" fmla="*/ 384 h 1440"/>
                  <a:gd name="T8" fmla="*/ 0 w 384"/>
                  <a:gd name="T9" fmla="*/ 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1440"/>
                  <a:gd name="T17" fmla="*/ 384 w 384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1440">
                    <a:moveTo>
                      <a:pt x="0" y="0"/>
                    </a:moveTo>
                    <a:lnTo>
                      <a:pt x="0" y="1440"/>
                    </a:lnTo>
                    <a:lnTo>
                      <a:pt x="384" y="1440"/>
                    </a:lnTo>
                    <a:lnTo>
                      <a:pt x="384" y="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92288" name="Group 87"/>
              <p:cNvGrpSpPr>
                <a:grpSpLocks/>
              </p:cNvGrpSpPr>
              <p:nvPr/>
            </p:nvGrpSpPr>
            <p:grpSpPr bwMode="auto">
              <a:xfrm rot="595959">
                <a:off x="384" y="2784"/>
                <a:ext cx="998" cy="285"/>
                <a:chOff x="2057" y="3398"/>
                <a:chExt cx="998" cy="285"/>
              </a:xfrm>
            </p:grpSpPr>
            <p:sp>
              <p:nvSpPr>
                <p:cNvPr id="92295" name="Freeform 88"/>
                <p:cNvSpPr>
                  <a:spLocks/>
                </p:cNvSpPr>
                <p:nvPr/>
              </p:nvSpPr>
              <p:spPr bwMode="auto">
                <a:xfrm>
                  <a:off x="2057" y="3398"/>
                  <a:ext cx="998" cy="285"/>
                </a:xfrm>
                <a:custGeom>
                  <a:avLst/>
                  <a:gdLst>
                    <a:gd name="T0" fmla="*/ 0 w 998"/>
                    <a:gd name="T1" fmla="*/ 140 h 285"/>
                    <a:gd name="T2" fmla="*/ 164 w 998"/>
                    <a:gd name="T3" fmla="*/ 39 h 285"/>
                    <a:gd name="T4" fmla="*/ 515 w 998"/>
                    <a:gd name="T5" fmla="*/ 0 h 285"/>
                    <a:gd name="T6" fmla="*/ 881 w 998"/>
                    <a:gd name="T7" fmla="*/ 15 h 285"/>
                    <a:gd name="T8" fmla="*/ 998 w 998"/>
                    <a:gd name="T9" fmla="*/ 39 h 285"/>
                    <a:gd name="T10" fmla="*/ 865 w 998"/>
                    <a:gd name="T11" fmla="*/ 156 h 285"/>
                    <a:gd name="T12" fmla="*/ 468 w 998"/>
                    <a:gd name="T13" fmla="*/ 234 h 285"/>
                    <a:gd name="T14" fmla="*/ 0 w 998"/>
                    <a:gd name="T15" fmla="*/ 140 h 2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98"/>
                    <a:gd name="T25" fmla="*/ 0 h 285"/>
                    <a:gd name="T26" fmla="*/ 998 w 998"/>
                    <a:gd name="T27" fmla="*/ 285 h 28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98" h="285">
                      <a:moveTo>
                        <a:pt x="0" y="140"/>
                      </a:moveTo>
                      <a:cubicBezTo>
                        <a:pt x="49" y="91"/>
                        <a:pt x="96" y="51"/>
                        <a:pt x="164" y="39"/>
                      </a:cubicBezTo>
                      <a:cubicBezTo>
                        <a:pt x="275" y="0"/>
                        <a:pt x="399" y="6"/>
                        <a:pt x="515" y="0"/>
                      </a:cubicBezTo>
                      <a:cubicBezTo>
                        <a:pt x="546" y="1"/>
                        <a:pt x="807" y="8"/>
                        <a:pt x="881" y="15"/>
                      </a:cubicBezTo>
                      <a:cubicBezTo>
                        <a:pt x="919" y="19"/>
                        <a:pt x="960" y="34"/>
                        <a:pt x="998" y="39"/>
                      </a:cubicBezTo>
                      <a:cubicBezTo>
                        <a:pt x="980" y="127"/>
                        <a:pt x="934" y="130"/>
                        <a:pt x="865" y="156"/>
                      </a:cubicBezTo>
                      <a:cubicBezTo>
                        <a:pt x="724" y="208"/>
                        <a:pt x="621" y="223"/>
                        <a:pt x="468" y="234"/>
                      </a:cubicBezTo>
                      <a:cubicBezTo>
                        <a:pt x="369" y="231"/>
                        <a:pt x="75" y="285"/>
                        <a:pt x="0" y="1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96" name="Freeform 89"/>
                <p:cNvSpPr>
                  <a:spLocks/>
                </p:cNvSpPr>
                <p:nvPr/>
              </p:nvSpPr>
              <p:spPr bwMode="auto">
                <a:xfrm>
                  <a:off x="2135" y="3468"/>
                  <a:ext cx="779" cy="86"/>
                </a:xfrm>
                <a:custGeom>
                  <a:avLst/>
                  <a:gdLst>
                    <a:gd name="T0" fmla="*/ 0 w 779"/>
                    <a:gd name="T1" fmla="*/ 86 h 86"/>
                    <a:gd name="T2" fmla="*/ 133 w 779"/>
                    <a:gd name="T3" fmla="*/ 55 h 86"/>
                    <a:gd name="T4" fmla="*/ 608 w 779"/>
                    <a:gd name="T5" fmla="*/ 16 h 86"/>
                    <a:gd name="T6" fmla="*/ 779 w 779"/>
                    <a:gd name="T7" fmla="*/ 0 h 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79"/>
                    <a:gd name="T13" fmla="*/ 0 h 86"/>
                    <a:gd name="T14" fmla="*/ 779 w 779"/>
                    <a:gd name="T15" fmla="*/ 86 h 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79" h="86">
                      <a:moveTo>
                        <a:pt x="0" y="86"/>
                      </a:moveTo>
                      <a:cubicBezTo>
                        <a:pt x="47" y="74"/>
                        <a:pt x="85" y="61"/>
                        <a:pt x="133" y="55"/>
                      </a:cubicBezTo>
                      <a:cubicBezTo>
                        <a:pt x="289" y="15"/>
                        <a:pt x="448" y="26"/>
                        <a:pt x="608" y="16"/>
                      </a:cubicBezTo>
                      <a:cubicBezTo>
                        <a:pt x="664" y="1"/>
                        <a:pt x="721" y="0"/>
                        <a:pt x="779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289" name="Group 90"/>
              <p:cNvGrpSpPr>
                <a:grpSpLocks/>
              </p:cNvGrpSpPr>
              <p:nvPr/>
            </p:nvGrpSpPr>
            <p:grpSpPr bwMode="auto">
              <a:xfrm>
                <a:off x="1728" y="2688"/>
                <a:ext cx="1104" cy="288"/>
                <a:chOff x="444" y="3561"/>
                <a:chExt cx="815" cy="180"/>
              </a:xfrm>
            </p:grpSpPr>
            <p:sp>
              <p:nvSpPr>
                <p:cNvPr id="92293" name="Freeform 91"/>
                <p:cNvSpPr>
                  <a:spLocks/>
                </p:cNvSpPr>
                <p:nvPr/>
              </p:nvSpPr>
              <p:spPr bwMode="auto">
                <a:xfrm>
                  <a:off x="444" y="3561"/>
                  <a:ext cx="815" cy="180"/>
                </a:xfrm>
                <a:custGeom>
                  <a:avLst/>
                  <a:gdLst>
                    <a:gd name="T0" fmla="*/ 803 w 815"/>
                    <a:gd name="T1" fmla="*/ 117 h 180"/>
                    <a:gd name="T2" fmla="*/ 670 w 815"/>
                    <a:gd name="T3" fmla="*/ 55 h 180"/>
                    <a:gd name="T4" fmla="*/ 530 w 815"/>
                    <a:gd name="T5" fmla="*/ 24 h 180"/>
                    <a:gd name="T6" fmla="*/ 327 w 815"/>
                    <a:gd name="T7" fmla="*/ 24 h 180"/>
                    <a:gd name="T8" fmla="*/ 0 w 815"/>
                    <a:gd name="T9" fmla="*/ 117 h 180"/>
                    <a:gd name="T10" fmla="*/ 250 w 815"/>
                    <a:gd name="T11" fmla="*/ 180 h 180"/>
                    <a:gd name="T12" fmla="*/ 670 w 815"/>
                    <a:gd name="T13" fmla="*/ 149 h 180"/>
                    <a:gd name="T14" fmla="*/ 811 w 815"/>
                    <a:gd name="T15" fmla="*/ 125 h 180"/>
                    <a:gd name="T16" fmla="*/ 803 w 815"/>
                    <a:gd name="T17" fmla="*/ 117 h 1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15"/>
                    <a:gd name="T28" fmla="*/ 0 h 180"/>
                    <a:gd name="T29" fmla="*/ 815 w 815"/>
                    <a:gd name="T30" fmla="*/ 180 h 1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15" h="180">
                      <a:moveTo>
                        <a:pt x="803" y="117"/>
                      </a:moveTo>
                      <a:cubicBezTo>
                        <a:pt x="770" y="70"/>
                        <a:pt x="725" y="64"/>
                        <a:pt x="670" y="55"/>
                      </a:cubicBezTo>
                      <a:cubicBezTo>
                        <a:pt x="631" y="28"/>
                        <a:pt x="530" y="24"/>
                        <a:pt x="530" y="24"/>
                      </a:cubicBezTo>
                      <a:cubicBezTo>
                        <a:pt x="462" y="0"/>
                        <a:pt x="397" y="11"/>
                        <a:pt x="327" y="24"/>
                      </a:cubicBezTo>
                      <a:cubicBezTo>
                        <a:pt x="214" y="45"/>
                        <a:pt x="110" y="85"/>
                        <a:pt x="0" y="117"/>
                      </a:cubicBezTo>
                      <a:cubicBezTo>
                        <a:pt x="70" y="164"/>
                        <a:pt x="169" y="172"/>
                        <a:pt x="250" y="180"/>
                      </a:cubicBezTo>
                      <a:cubicBezTo>
                        <a:pt x="400" y="175"/>
                        <a:pt x="527" y="171"/>
                        <a:pt x="670" y="149"/>
                      </a:cubicBezTo>
                      <a:cubicBezTo>
                        <a:pt x="718" y="133"/>
                        <a:pt x="762" y="136"/>
                        <a:pt x="811" y="125"/>
                      </a:cubicBezTo>
                      <a:cubicBezTo>
                        <a:pt x="815" y="124"/>
                        <a:pt x="806" y="120"/>
                        <a:pt x="803" y="11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94" name="Freeform 92"/>
                <p:cNvSpPr>
                  <a:spLocks/>
                </p:cNvSpPr>
                <p:nvPr/>
              </p:nvSpPr>
              <p:spPr bwMode="auto">
                <a:xfrm>
                  <a:off x="647" y="3647"/>
                  <a:ext cx="506" cy="39"/>
                </a:xfrm>
                <a:custGeom>
                  <a:avLst/>
                  <a:gdLst>
                    <a:gd name="T0" fmla="*/ 506 w 506"/>
                    <a:gd name="T1" fmla="*/ 24 h 39"/>
                    <a:gd name="T2" fmla="*/ 389 w 506"/>
                    <a:gd name="T3" fmla="*/ 24 h 39"/>
                    <a:gd name="T4" fmla="*/ 327 w 506"/>
                    <a:gd name="T5" fmla="*/ 8 h 39"/>
                    <a:gd name="T6" fmla="*/ 296 w 506"/>
                    <a:gd name="T7" fmla="*/ 0 h 39"/>
                    <a:gd name="T8" fmla="*/ 0 w 506"/>
                    <a:gd name="T9" fmla="*/ 39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6"/>
                    <a:gd name="T16" fmla="*/ 0 h 39"/>
                    <a:gd name="T17" fmla="*/ 506 w 506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6" h="39">
                      <a:moveTo>
                        <a:pt x="506" y="24"/>
                      </a:moveTo>
                      <a:cubicBezTo>
                        <a:pt x="422" y="31"/>
                        <a:pt x="444" y="37"/>
                        <a:pt x="389" y="24"/>
                      </a:cubicBezTo>
                      <a:cubicBezTo>
                        <a:pt x="368" y="19"/>
                        <a:pt x="348" y="13"/>
                        <a:pt x="327" y="8"/>
                      </a:cubicBezTo>
                      <a:cubicBezTo>
                        <a:pt x="317" y="5"/>
                        <a:pt x="296" y="0"/>
                        <a:pt x="296" y="0"/>
                      </a:cubicBezTo>
                      <a:cubicBezTo>
                        <a:pt x="194" y="9"/>
                        <a:pt x="101" y="39"/>
                        <a:pt x="0" y="39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290" name="Group 93"/>
              <p:cNvGrpSpPr>
                <a:grpSpLocks/>
              </p:cNvGrpSpPr>
              <p:nvPr/>
            </p:nvGrpSpPr>
            <p:grpSpPr bwMode="auto">
              <a:xfrm>
                <a:off x="336" y="1728"/>
                <a:ext cx="1033" cy="406"/>
                <a:chOff x="336" y="1728"/>
                <a:chExt cx="1033" cy="406"/>
              </a:xfrm>
            </p:grpSpPr>
            <p:sp>
              <p:nvSpPr>
                <p:cNvPr id="92291" name="Freeform 94"/>
                <p:cNvSpPr>
                  <a:spLocks/>
                </p:cNvSpPr>
                <p:nvPr/>
              </p:nvSpPr>
              <p:spPr bwMode="auto">
                <a:xfrm>
                  <a:off x="336" y="1728"/>
                  <a:ext cx="1033" cy="406"/>
                </a:xfrm>
                <a:custGeom>
                  <a:avLst/>
                  <a:gdLst>
                    <a:gd name="T0" fmla="*/ 1003 w 1033"/>
                    <a:gd name="T1" fmla="*/ 355 h 406"/>
                    <a:gd name="T2" fmla="*/ 922 w 1033"/>
                    <a:gd name="T3" fmla="*/ 314 h 406"/>
                    <a:gd name="T4" fmla="*/ 892 w 1033"/>
                    <a:gd name="T5" fmla="*/ 181 h 406"/>
                    <a:gd name="T6" fmla="*/ 630 w 1033"/>
                    <a:gd name="T7" fmla="*/ 64 h 406"/>
                    <a:gd name="T8" fmla="*/ 69 w 1033"/>
                    <a:gd name="T9" fmla="*/ 18 h 406"/>
                    <a:gd name="T10" fmla="*/ 9 w 1033"/>
                    <a:gd name="T11" fmla="*/ 8 h 406"/>
                    <a:gd name="T12" fmla="*/ 18 w 1033"/>
                    <a:gd name="T13" fmla="*/ 38 h 406"/>
                    <a:gd name="T14" fmla="*/ 50 w 1033"/>
                    <a:gd name="T15" fmla="*/ 69 h 406"/>
                    <a:gd name="T16" fmla="*/ 90 w 1033"/>
                    <a:gd name="T17" fmla="*/ 130 h 406"/>
                    <a:gd name="T18" fmla="*/ 293 w 1033"/>
                    <a:gd name="T19" fmla="*/ 181 h 406"/>
                    <a:gd name="T20" fmla="*/ 414 w 1033"/>
                    <a:gd name="T21" fmla="*/ 272 h 406"/>
                    <a:gd name="T22" fmla="*/ 475 w 1033"/>
                    <a:gd name="T23" fmla="*/ 314 h 406"/>
                    <a:gd name="T24" fmla="*/ 709 w 1033"/>
                    <a:gd name="T25" fmla="*/ 396 h 406"/>
                    <a:gd name="T26" fmla="*/ 922 w 1033"/>
                    <a:gd name="T27" fmla="*/ 355 h 406"/>
                    <a:gd name="T28" fmla="*/ 1003 w 1033"/>
                    <a:gd name="T29" fmla="*/ 406 h 406"/>
                    <a:gd name="T30" fmla="*/ 1003 w 1033"/>
                    <a:gd name="T31" fmla="*/ 355 h 40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033"/>
                    <a:gd name="T49" fmla="*/ 0 h 406"/>
                    <a:gd name="T50" fmla="*/ 1033 w 1033"/>
                    <a:gd name="T51" fmla="*/ 406 h 40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033" h="406">
                      <a:moveTo>
                        <a:pt x="1003" y="355"/>
                      </a:moveTo>
                      <a:cubicBezTo>
                        <a:pt x="976" y="342"/>
                        <a:pt x="946" y="333"/>
                        <a:pt x="922" y="314"/>
                      </a:cubicBezTo>
                      <a:cubicBezTo>
                        <a:pt x="888" y="288"/>
                        <a:pt x="922" y="211"/>
                        <a:pt x="892" y="181"/>
                      </a:cubicBezTo>
                      <a:cubicBezTo>
                        <a:pt x="835" y="123"/>
                        <a:pt x="707" y="77"/>
                        <a:pt x="630" y="64"/>
                      </a:cubicBezTo>
                      <a:cubicBezTo>
                        <a:pt x="442" y="31"/>
                        <a:pt x="259" y="29"/>
                        <a:pt x="69" y="18"/>
                      </a:cubicBezTo>
                      <a:cubicBezTo>
                        <a:pt x="50" y="14"/>
                        <a:pt x="29" y="0"/>
                        <a:pt x="9" y="8"/>
                      </a:cubicBezTo>
                      <a:cubicBezTo>
                        <a:pt x="0" y="12"/>
                        <a:pt x="13" y="29"/>
                        <a:pt x="18" y="38"/>
                      </a:cubicBezTo>
                      <a:cubicBezTo>
                        <a:pt x="26" y="50"/>
                        <a:pt x="40" y="58"/>
                        <a:pt x="50" y="69"/>
                      </a:cubicBezTo>
                      <a:cubicBezTo>
                        <a:pt x="64" y="89"/>
                        <a:pt x="70" y="115"/>
                        <a:pt x="90" y="130"/>
                      </a:cubicBezTo>
                      <a:cubicBezTo>
                        <a:pt x="156" y="177"/>
                        <a:pt x="212" y="173"/>
                        <a:pt x="293" y="181"/>
                      </a:cubicBezTo>
                      <a:cubicBezTo>
                        <a:pt x="370" y="200"/>
                        <a:pt x="360" y="229"/>
                        <a:pt x="414" y="272"/>
                      </a:cubicBezTo>
                      <a:cubicBezTo>
                        <a:pt x="434" y="288"/>
                        <a:pt x="455" y="300"/>
                        <a:pt x="475" y="314"/>
                      </a:cubicBezTo>
                      <a:cubicBezTo>
                        <a:pt x="542" y="359"/>
                        <a:pt x="632" y="376"/>
                        <a:pt x="709" y="396"/>
                      </a:cubicBezTo>
                      <a:cubicBezTo>
                        <a:pt x="812" y="389"/>
                        <a:pt x="849" y="402"/>
                        <a:pt x="922" y="355"/>
                      </a:cubicBezTo>
                      <a:cubicBezTo>
                        <a:pt x="960" y="368"/>
                        <a:pt x="965" y="393"/>
                        <a:pt x="1003" y="406"/>
                      </a:cubicBezTo>
                      <a:cubicBezTo>
                        <a:pt x="1029" y="367"/>
                        <a:pt x="1033" y="384"/>
                        <a:pt x="1003" y="35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92" name="Freeform 95"/>
                <p:cNvSpPr>
                  <a:spLocks/>
                </p:cNvSpPr>
                <p:nvPr/>
              </p:nvSpPr>
              <p:spPr bwMode="auto">
                <a:xfrm>
                  <a:off x="524" y="1837"/>
                  <a:ext cx="660" cy="177"/>
                </a:xfrm>
                <a:custGeom>
                  <a:avLst/>
                  <a:gdLst>
                    <a:gd name="T0" fmla="*/ 507 w 507"/>
                    <a:gd name="T1" fmla="*/ 156 h 156"/>
                    <a:gd name="T2" fmla="*/ 226 w 507"/>
                    <a:gd name="T3" fmla="*/ 47 h 156"/>
                    <a:gd name="T4" fmla="*/ 0 w 507"/>
                    <a:gd name="T5" fmla="*/ 0 h 156"/>
                    <a:gd name="T6" fmla="*/ 0 60000 65536"/>
                    <a:gd name="T7" fmla="*/ 0 60000 65536"/>
                    <a:gd name="T8" fmla="*/ 0 60000 65536"/>
                    <a:gd name="T9" fmla="*/ 0 w 507"/>
                    <a:gd name="T10" fmla="*/ 0 h 156"/>
                    <a:gd name="T11" fmla="*/ 507 w 507"/>
                    <a:gd name="T12" fmla="*/ 156 h 15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07" h="156">
                      <a:moveTo>
                        <a:pt x="507" y="156"/>
                      </a:moveTo>
                      <a:cubicBezTo>
                        <a:pt x="426" y="75"/>
                        <a:pt x="338" y="67"/>
                        <a:pt x="226" y="47"/>
                      </a:cubicBezTo>
                      <a:cubicBezTo>
                        <a:pt x="148" y="33"/>
                        <a:pt x="81" y="0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92277" name="Freeform 96"/>
            <p:cNvSpPr>
              <a:spLocks/>
            </p:cNvSpPr>
            <p:nvPr/>
          </p:nvSpPr>
          <p:spPr bwMode="auto">
            <a:xfrm>
              <a:off x="2400" y="1152"/>
              <a:ext cx="336" cy="1248"/>
            </a:xfrm>
            <a:custGeom>
              <a:avLst/>
              <a:gdLst>
                <a:gd name="T0" fmla="*/ 0 w 336"/>
                <a:gd name="T1" fmla="*/ 0 h 1248"/>
                <a:gd name="T2" fmla="*/ 0 w 336"/>
                <a:gd name="T3" fmla="*/ 912 h 1248"/>
                <a:gd name="T4" fmla="*/ 336 w 336"/>
                <a:gd name="T5" fmla="*/ 1248 h 1248"/>
                <a:gd name="T6" fmla="*/ 336 w 336"/>
                <a:gd name="T7" fmla="*/ 0 h 1248"/>
                <a:gd name="T8" fmla="*/ 0 w 336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248"/>
                <a:gd name="T17" fmla="*/ 336 w 336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248">
                  <a:moveTo>
                    <a:pt x="0" y="0"/>
                  </a:moveTo>
                  <a:lnTo>
                    <a:pt x="0" y="912"/>
                  </a:lnTo>
                  <a:lnTo>
                    <a:pt x="336" y="1248"/>
                  </a:lnTo>
                  <a:lnTo>
                    <a:pt x="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278" name="Group 97"/>
            <p:cNvGrpSpPr>
              <a:grpSpLocks/>
            </p:cNvGrpSpPr>
            <p:nvPr/>
          </p:nvGrpSpPr>
          <p:grpSpPr bwMode="auto">
            <a:xfrm rot="320358">
              <a:off x="2688" y="1200"/>
              <a:ext cx="945" cy="382"/>
              <a:chOff x="3039" y="1161"/>
              <a:chExt cx="460" cy="382"/>
            </a:xfrm>
          </p:grpSpPr>
          <p:sp>
            <p:nvSpPr>
              <p:cNvPr id="92285" name="Freeform 98"/>
              <p:cNvSpPr>
                <a:spLocks/>
              </p:cNvSpPr>
              <p:nvPr/>
            </p:nvSpPr>
            <p:spPr bwMode="auto">
              <a:xfrm>
                <a:off x="3039" y="1161"/>
                <a:ext cx="460" cy="382"/>
              </a:xfrm>
              <a:custGeom>
                <a:avLst/>
                <a:gdLst>
                  <a:gd name="T0" fmla="*/ 0 w 460"/>
                  <a:gd name="T1" fmla="*/ 359 h 382"/>
                  <a:gd name="T2" fmla="*/ 62 w 460"/>
                  <a:gd name="T3" fmla="*/ 296 h 382"/>
                  <a:gd name="T4" fmla="*/ 109 w 460"/>
                  <a:gd name="T5" fmla="*/ 179 h 382"/>
                  <a:gd name="T6" fmla="*/ 133 w 460"/>
                  <a:gd name="T7" fmla="*/ 164 h 382"/>
                  <a:gd name="T8" fmla="*/ 179 w 460"/>
                  <a:gd name="T9" fmla="*/ 133 h 382"/>
                  <a:gd name="T10" fmla="*/ 281 w 460"/>
                  <a:gd name="T11" fmla="*/ 94 h 382"/>
                  <a:gd name="T12" fmla="*/ 359 w 460"/>
                  <a:gd name="T13" fmla="*/ 63 h 382"/>
                  <a:gd name="T14" fmla="*/ 460 w 460"/>
                  <a:gd name="T15" fmla="*/ 0 h 382"/>
                  <a:gd name="T16" fmla="*/ 343 w 460"/>
                  <a:gd name="T17" fmla="*/ 218 h 382"/>
                  <a:gd name="T18" fmla="*/ 242 w 460"/>
                  <a:gd name="T19" fmla="*/ 335 h 382"/>
                  <a:gd name="T20" fmla="*/ 94 w 460"/>
                  <a:gd name="T21" fmla="*/ 343 h 382"/>
                  <a:gd name="T22" fmla="*/ 23 w 460"/>
                  <a:gd name="T23" fmla="*/ 382 h 382"/>
                  <a:gd name="T24" fmla="*/ 0 w 460"/>
                  <a:gd name="T25" fmla="*/ 359 h 38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60"/>
                  <a:gd name="T40" fmla="*/ 0 h 382"/>
                  <a:gd name="T41" fmla="*/ 460 w 460"/>
                  <a:gd name="T42" fmla="*/ 382 h 38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60" h="382">
                    <a:moveTo>
                      <a:pt x="0" y="359"/>
                    </a:moveTo>
                    <a:cubicBezTo>
                      <a:pt x="18" y="332"/>
                      <a:pt x="40" y="319"/>
                      <a:pt x="62" y="296"/>
                    </a:cubicBezTo>
                    <a:cubicBezTo>
                      <a:pt x="73" y="264"/>
                      <a:pt x="82" y="206"/>
                      <a:pt x="109" y="179"/>
                    </a:cubicBezTo>
                    <a:cubicBezTo>
                      <a:pt x="116" y="172"/>
                      <a:pt x="126" y="170"/>
                      <a:pt x="133" y="164"/>
                    </a:cubicBezTo>
                    <a:cubicBezTo>
                      <a:pt x="173" y="131"/>
                      <a:pt x="137" y="146"/>
                      <a:pt x="179" y="133"/>
                    </a:cubicBezTo>
                    <a:cubicBezTo>
                      <a:pt x="212" y="111"/>
                      <a:pt x="245" y="109"/>
                      <a:pt x="281" y="94"/>
                    </a:cubicBezTo>
                    <a:cubicBezTo>
                      <a:pt x="308" y="83"/>
                      <a:pt x="331" y="71"/>
                      <a:pt x="359" y="63"/>
                    </a:cubicBezTo>
                    <a:cubicBezTo>
                      <a:pt x="391" y="38"/>
                      <a:pt x="421" y="13"/>
                      <a:pt x="460" y="0"/>
                    </a:cubicBezTo>
                    <a:cubicBezTo>
                      <a:pt x="431" y="84"/>
                      <a:pt x="423" y="166"/>
                      <a:pt x="343" y="218"/>
                    </a:cubicBezTo>
                    <a:cubicBezTo>
                      <a:pt x="320" y="285"/>
                      <a:pt x="303" y="294"/>
                      <a:pt x="242" y="335"/>
                    </a:cubicBezTo>
                    <a:cubicBezTo>
                      <a:pt x="201" y="363"/>
                      <a:pt x="143" y="340"/>
                      <a:pt x="94" y="343"/>
                    </a:cubicBezTo>
                    <a:cubicBezTo>
                      <a:pt x="37" y="363"/>
                      <a:pt x="59" y="348"/>
                      <a:pt x="23" y="382"/>
                    </a:cubicBezTo>
                    <a:cubicBezTo>
                      <a:pt x="7" y="357"/>
                      <a:pt x="17" y="359"/>
                      <a:pt x="0" y="359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86" name="Freeform 99"/>
              <p:cNvSpPr>
                <a:spLocks/>
              </p:cNvSpPr>
              <p:nvPr/>
            </p:nvSpPr>
            <p:spPr bwMode="auto">
              <a:xfrm>
                <a:off x="3156" y="1270"/>
                <a:ext cx="257" cy="180"/>
              </a:xfrm>
              <a:custGeom>
                <a:avLst/>
                <a:gdLst>
                  <a:gd name="T0" fmla="*/ 0 w 257"/>
                  <a:gd name="T1" fmla="*/ 180 h 180"/>
                  <a:gd name="T2" fmla="*/ 16 w 257"/>
                  <a:gd name="T3" fmla="*/ 156 h 180"/>
                  <a:gd name="T4" fmla="*/ 62 w 257"/>
                  <a:gd name="T5" fmla="*/ 125 h 180"/>
                  <a:gd name="T6" fmla="*/ 109 w 257"/>
                  <a:gd name="T7" fmla="*/ 94 h 180"/>
                  <a:gd name="T8" fmla="*/ 132 w 257"/>
                  <a:gd name="T9" fmla="*/ 78 h 180"/>
                  <a:gd name="T10" fmla="*/ 179 w 257"/>
                  <a:gd name="T11" fmla="*/ 63 h 180"/>
                  <a:gd name="T12" fmla="*/ 257 w 257"/>
                  <a:gd name="T13" fmla="*/ 0 h 1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180"/>
                  <a:gd name="T23" fmla="*/ 257 w 257"/>
                  <a:gd name="T24" fmla="*/ 180 h 1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180">
                    <a:moveTo>
                      <a:pt x="0" y="180"/>
                    </a:moveTo>
                    <a:cubicBezTo>
                      <a:pt x="5" y="172"/>
                      <a:pt x="9" y="162"/>
                      <a:pt x="16" y="156"/>
                    </a:cubicBezTo>
                    <a:cubicBezTo>
                      <a:pt x="30" y="144"/>
                      <a:pt x="62" y="125"/>
                      <a:pt x="62" y="125"/>
                    </a:cubicBezTo>
                    <a:cubicBezTo>
                      <a:pt x="91" y="84"/>
                      <a:pt x="61" y="115"/>
                      <a:pt x="109" y="94"/>
                    </a:cubicBezTo>
                    <a:cubicBezTo>
                      <a:pt x="118" y="90"/>
                      <a:pt x="123" y="82"/>
                      <a:pt x="132" y="78"/>
                    </a:cubicBezTo>
                    <a:cubicBezTo>
                      <a:pt x="147" y="71"/>
                      <a:pt x="179" y="63"/>
                      <a:pt x="179" y="63"/>
                    </a:cubicBezTo>
                    <a:cubicBezTo>
                      <a:pt x="206" y="45"/>
                      <a:pt x="234" y="23"/>
                      <a:pt x="257" y="0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79" name="Group 100"/>
            <p:cNvGrpSpPr>
              <a:grpSpLocks/>
            </p:cNvGrpSpPr>
            <p:nvPr/>
          </p:nvGrpSpPr>
          <p:grpSpPr bwMode="auto">
            <a:xfrm>
              <a:off x="1680" y="912"/>
              <a:ext cx="800" cy="271"/>
              <a:chOff x="1605" y="914"/>
              <a:chExt cx="491" cy="271"/>
            </a:xfrm>
          </p:grpSpPr>
          <p:sp>
            <p:nvSpPr>
              <p:cNvPr id="92283" name="Freeform 101"/>
              <p:cNvSpPr>
                <a:spLocks/>
              </p:cNvSpPr>
              <p:nvPr/>
            </p:nvSpPr>
            <p:spPr bwMode="auto">
              <a:xfrm>
                <a:off x="1605" y="914"/>
                <a:ext cx="491" cy="271"/>
              </a:xfrm>
              <a:custGeom>
                <a:avLst/>
                <a:gdLst>
                  <a:gd name="T0" fmla="*/ 491 w 491"/>
                  <a:gd name="T1" fmla="*/ 255 h 271"/>
                  <a:gd name="T2" fmla="*/ 437 w 491"/>
                  <a:gd name="T3" fmla="*/ 193 h 271"/>
                  <a:gd name="T4" fmla="*/ 398 w 491"/>
                  <a:gd name="T5" fmla="*/ 91 h 271"/>
                  <a:gd name="T6" fmla="*/ 70 w 491"/>
                  <a:gd name="T7" fmla="*/ 6 h 271"/>
                  <a:gd name="T8" fmla="*/ 8 w 491"/>
                  <a:gd name="T9" fmla="*/ 13 h 271"/>
                  <a:gd name="T10" fmla="*/ 31 w 491"/>
                  <a:gd name="T11" fmla="*/ 29 h 271"/>
                  <a:gd name="T12" fmla="*/ 55 w 491"/>
                  <a:gd name="T13" fmla="*/ 52 h 271"/>
                  <a:gd name="T14" fmla="*/ 148 w 491"/>
                  <a:gd name="T15" fmla="*/ 115 h 271"/>
                  <a:gd name="T16" fmla="*/ 195 w 491"/>
                  <a:gd name="T17" fmla="*/ 185 h 271"/>
                  <a:gd name="T18" fmla="*/ 405 w 491"/>
                  <a:gd name="T19" fmla="*/ 232 h 271"/>
                  <a:gd name="T20" fmla="*/ 476 w 491"/>
                  <a:gd name="T21" fmla="*/ 271 h 271"/>
                  <a:gd name="T22" fmla="*/ 491 w 491"/>
                  <a:gd name="T23" fmla="*/ 255 h 2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91"/>
                  <a:gd name="T37" fmla="*/ 0 h 271"/>
                  <a:gd name="T38" fmla="*/ 491 w 491"/>
                  <a:gd name="T39" fmla="*/ 271 h 27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91" h="271">
                    <a:moveTo>
                      <a:pt x="491" y="255"/>
                    </a:moveTo>
                    <a:cubicBezTo>
                      <a:pt x="480" y="225"/>
                      <a:pt x="460" y="216"/>
                      <a:pt x="437" y="193"/>
                    </a:cubicBezTo>
                    <a:cubicBezTo>
                      <a:pt x="426" y="159"/>
                      <a:pt x="422" y="119"/>
                      <a:pt x="398" y="91"/>
                    </a:cubicBezTo>
                    <a:cubicBezTo>
                      <a:pt x="323" y="0"/>
                      <a:pt x="174" y="14"/>
                      <a:pt x="70" y="6"/>
                    </a:cubicBezTo>
                    <a:cubicBezTo>
                      <a:pt x="49" y="8"/>
                      <a:pt x="26" y="2"/>
                      <a:pt x="8" y="13"/>
                    </a:cubicBezTo>
                    <a:cubicBezTo>
                      <a:pt x="0" y="18"/>
                      <a:pt x="24" y="23"/>
                      <a:pt x="31" y="29"/>
                    </a:cubicBezTo>
                    <a:cubicBezTo>
                      <a:pt x="40" y="36"/>
                      <a:pt x="46" y="45"/>
                      <a:pt x="55" y="52"/>
                    </a:cubicBezTo>
                    <a:cubicBezTo>
                      <a:pt x="84" y="76"/>
                      <a:pt x="111" y="102"/>
                      <a:pt x="148" y="115"/>
                    </a:cubicBezTo>
                    <a:cubicBezTo>
                      <a:pt x="166" y="140"/>
                      <a:pt x="170" y="164"/>
                      <a:pt x="195" y="185"/>
                    </a:cubicBezTo>
                    <a:cubicBezTo>
                      <a:pt x="249" y="230"/>
                      <a:pt x="341" y="225"/>
                      <a:pt x="405" y="232"/>
                    </a:cubicBezTo>
                    <a:cubicBezTo>
                      <a:pt x="429" y="247"/>
                      <a:pt x="453" y="255"/>
                      <a:pt x="476" y="271"/>
                    </a:cubicBezTo>
                    <a:cubicBezTo>
                      <a:pt x="484" y="243"/>
                      <a:pt x="477" y="241"/>
                      <a:pt x="491" y="255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84" name="Freeform 102"/>
              <p:cNvSpPr>
                <a:spLocks/>
              </p:cNvSpPr>
              <p:nvPr/>
            </p:nvSpPr>
            <p:spPr bwMode="auto">
              <a:xfrm>
                <a:off x="1730" y="966"/>
                <a:ext cx="273" cy="148"/>
              </a:xfrm>
              <a:custGeom>
                <a:avLst/>
                <a:gdLst>
                  <a:gd name="T0" fmla="*/ 273 w 273"/>
                  <a:gd name="T1" fmla="*/ 148 h 148"/>
                  <a:gd name="T2" fmla="*/ 156 w 273"/>
                  <a:gd name="T3" fmla="*/ 63 h 148"/>
                  <a:gd name="T4" fmla="*/ 93 w 273"/>
                  <a:gd name="T5" fmla="*/ 39 h 148"/>
                  <a:gd name="T6" fmla="*/ 0 w 273"/>
                  <a:gd name="T7" fmla="*/ 0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3"/>
                  <a:gd name="T13" fmla="*/ 0 h 148"/>
                  <a:gd name="T14" fmla="*/ 273 w 273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3" h="148">
                    <a:moveTo>
                      <a:pt x="273" y="148"/>
                    </a:moveTo>
                    <a:cubicBezTo>
                      <a:pt x="238" y="114"/>
                      <a:pt x="197" y="90"/>
                      <a:pt x="156" y="63"/>
                    </a:cubicBezTo>
                    <a:cubicBezTo>
                      <a:pt x="137" y="51"/>
                      <a:pt x="113" y="49"/>
                      <a:pt x="93" y="39"/>
                    </a:cubicBezTo>
                    <a:cubicBezTo>
                      <a:pt x="48" y="16"/>
                      <a:pt x="48" y="0"/>
                      <a:pt x="0" y="0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80" name="Group 103"/>
            <p:cNvGrpSpPr>
              <a:grpSpLocks/>
            </p:cNvGrpSpPr>
            <p:nvPr/>
          </p:nvGrpSpPr>
          <p:grpSpPr bwMode="auto">
            <a:xfrm>
              <a:off x="2304" y="816"/>
              <a:ext cx="528" cy="441"/>
              <a:chOff x="2607" y="893"/>
              <a:chExt cx="433" cy="345"/>
            </a:xfrm>
          </p:grpSpPr>
          <p:sp>
            <p:nvSpPr>
              <p:cNvPr id="92281" name="Freeform 104"/>
              <p:cNvSpPr>
                <a:spLocks/>
              </p:cNvSpPr>
              <p:nvPr/>
            </p:nvSpPr>
            <p:spPr bwMode="auto">
              <a:xfrm>
                <a:off x="2607" y="893"/>
                <a:ext cx="242" cy="317"/>
              </a:xfrm>
              <a:custGeom>
                <a:avLst/>
                <a:gdLst>
                  <a:gd name="T0" fmla="*/ 192 w 242"/>
                  <a:gd name="T1" fmla="*/ 311 h 317"/>
                  <a:gd name="T2" fmla="*/ 0 w 242"/>
                  <a:gd name="T3" fmla="*/ 0 h 317"/>
                  <a:gd name="T4" fmla="*/ 81 w 242"/>
                  <a:gd name="T5" fmla="*/ 66 h 317"/>
                  <a:gd name="T6" fmla="*/ 239 w 242"/>
                  <a:gd name="T7" fmla="*/ 303 h 317"/>
                  <a:gd name="T8" fmla="*/ 192 w 242"/>
                  <a:gd name="T9" fmla="*/ 311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2"/>
                  <a:gd name="T16" fmla="*/ 0 h 317"/>
                  <a:gd name="T17" fmla="*/ 242 w 242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2" h="317">
                    <a:moveTo>
                      <a:pt x="192" y="311"/>
                    </a:moveTo>
                    <a:cubicBezTo>
                      <a:pt x="80" y="213"/>
                      <a:pt x="14" y="124"/>
                      <a:pt x="0" y="0"/>
                    </a:cubicBezTo>
                    <a:cubicBezTo>
                      <a:pt x="19" y="4"/>
                      <a:pt x="65" y="58"/>
                      <a:pt x="81" y="66"/>
                    </a:cubicBezTo>
                    <a:cubicBezTo>
                      <a:pt x="195" y="125"/>
                      <a:pt x="214" y="216"/>
                      <a:pt x="239" y="303"/>
                    </a:cubicBezTo>
                    <a:cubicBezTo>
                      <a:pt x="242" y="317"/>
                      <a:pt x="206" y="308"/>
                      <a:pt x="192" y="311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82" name="Freeform 105"/>
              <p:cNvSpPr>
                <a:spLocks/>
              </p:cNvSpPr>
              <p:nvPr/>
            </p:nvSpPr>
            <p:spPr bwMode="auto">
              <a:xfrm>
                <a:off x="2797" y="933"/>
                <a:ext cx="243" cy="305"/>
              </a:xfrm>
              <a:custGeom>
                <a:avLst/>
                <a:gdLst>
                  <a:gd name="T0" fmla="*/ 0 w 243"/>
                  <a:gd name="T1" fmla="*/ 269 h 305"/>
                  <a:gd name="T2" fmla="*/ 236 w 243"/>
                  <a:gd name="T3" fmla="*/ 0 h 305"/>
                  <a:gd name="T4" fmla="*/ 219 w 243"/>
                  <a:gd name="T5" fmla="*/ 65 h 305"/>
                  <a:gd name="T6" fmla="*/ 39 w 243"/>
                  <a:gd name="T7" fmla="*/ 296 h 305"/>
                  <a:gd name="T8" fmla="*/ 0 w 243"/>
                  <a:gd name="T9" fmla="*/ 269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"/>
                  <a:gd name="T16" fmla="*/ 0 h 305"/>
                  <a:gd name="T17" fmla="*/ 243 w 243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" h="305">
                    <a:moveTo>
                      <a:pt x="0" y="269"/>
                    </a:moveTo>
                    <a:cubicBezTo>
                      <a:pt x="41" y="149"/>
                      <a:pt x="101" y="65"/>
                      <a:pt x="236" y="0"/>
                    </a:cubicBezTo>
                    <a:cubicBezTo>
                      <a:pt x="243" y="15"/>
                      <a:pt x="218" y="50"/>
                      <a:pt x="219" y="65"/>
                    </a:cubicBezTo>
                    <a:cubicBezTo>
                      <a:pt x="225" y="168"/>
                      <a:pt x="124" y="242"/>
                      <a:pt x="39" y="296"/>
                    </a:cubicBezTo>
                    <a:cubicBezTo>
                      <a:pt x="26" y="305"/>
                      <a:pt x="13" y="277"/>
                      <a:pt x="0" y="269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2167" name="Group 106"/>
          <p:cNvGrpSpPr>
            <a:grpSpLocks/>
          </p:cNvGrpSpPr>
          <p:nvPr/>
        </p:nvGrpSpPr>
        <p:grpSpPr bwMode="auto">
          <a:xfrm>
            <a:off x="2514600" y="685800"/>
            <a:ext cx="1143000" cy="1600200"/>
            <a:chOff x="1152" y="1008"/>
            <a:chExt cx="3072" cy="2640"/>
          </a:xfrm>
        </p:grpSpPr>
        <p:grpSp>
          <p:nvGrpSpPr>
            <p:cNvPr id="92258" name="Group 107"/>
            <p:cNvGrpSpPr>
              <a:grpSpLocks/>
            </p:cNvGrpSpPr>
            <p:nvPr/>
          </p:nvGrpSpPr>
          <p:grpSpPr bwMode="auto">
            <a:xfrm>
              <a:off x="1152" y="1008"/>
              <a:ext cx="3072" cy="2640"/>
              <a:chOff x="1152" y="1008"/>
              <a:chExt cx="3072" cy="2640"/>
            </a:xfrm>
          </p:grpSpPr>
          <p:sp>
            <p:nvSpPr>
              <p:cNvPr id="92265" name="Rectangle 108"/>
              <p:cNvSpPr>
                <a:spLocks noChangeArrowheads="1"/>
              </p:cNvSpPr>
              <p:nvPr/>
            </p:nvSpPr>
            <p:spPr bwMode="auto">
              <a:xfrm>
                <a:off x="2496" y="2294"/>
                <a:ext cx="384" cy="135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92266" name="Group 109"/>
              <p:cNvGrpSpPr>
                <a:grpSpLocks/>
              </p:cNvGrpSpPr>
              <p:nvPr/>
            </p:nvGrpSpPr>
            <p:grpSpPr bwMode="auto">
              <a:xfrm>
                <a:off x="1152" y="1008"/>
                <a:ext cx="3072" cy="1015"/>
                <a:chOff x="768" y="1440"/>
                <a:chExt cx="2304" cy="720"/>
              </a:xfrm>
            </p:grpSpPr>
            <p:sp>
              <p:nvSpPr>
                <p:cNvPr id="92272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88" cy="48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73" name="Oval 111"/>
                <p:cNvSpPr>
                  <a:spLocks noChangeArrowheads="1"/>
                </p:cNvSpPr>
                <p:nvPr/>
              </p:nvSpPr>
              <p:spPr bwMode="auto">
                <a:xfrm>
                  <a:off x="768" y="1440"/>
                  <a:ext cx="1008" cy="43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74" name="Oval 112"/>
                <p:cNvSpPr>
                  <a:spLocks noChangeArrowheads="1"/>
                </p:cNvSpPr>
                <p:nvPr/>
              </p:nvSpPr>
              <p:spPr bwMode="auto">
                <a:xfrm>
                  <a:off x="2064" y="1440"/>
                  <a:ext cx="1008" cy="43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75" name="Oval 113"/>
                <p:cNvSpPr>
                  <a:spLocks noChangeArrowheads="1"/>
                </p:cNvSpPr>
                <p:nvPr/>
              </p:nvSpPr>
              <p:spPr bwMode="auto">
                <a:xfrm>
                  <a:off x="1776" y="1488"/>
                  <a:ext cx="288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267" name="Group 114"/>
              <p:cNvGrpSpPr>
                <a:grpSpLocks/>
              </p:cNvGrpSpPr>
              <p:nvPr/>
            </p:nvGrpSpPr>
            <p:grpSpPr bwMode="auto">
              <a:xfrm rot="3534595">
                <a:off x="2925" y="1598"/>
                <a:ext cx="677" cy="1664"/>
                <a:chOff x="3504" y="2346"/>
                <a:chExt cx="664" cy="1542"/>
              </a:xfrm>
            </p:grpSpPr>
            <p:sp>
              <p:nvSpPr>
                <p:cNvPr id="92268" name="Freeform 115"/>
                <p:cNvSpPr>
                  <a:spLocks/>
                </p:cNvSpPr>
                <p:nvPr/>
              </p:nvSpPr>
              <p:spPr bwMode="auto">
                <a:xfrm rot="-1289940">
                  <a:off x="3504" y="2346"/>
                  <a:ext cx="664" cy="822"/>
                </a:xfrm>
                <a:custGeom>
                  <a:avLst/>
                  <a:gdLst>
                    <a:gd name="T0" fmla="*/ 48 w 664"/>
                    <a:gd name="T1" fmla="*/ 726 h 822"/>
                    <a:gd name="T2" fmla="*/ 48 w 664"/>
                    <a:gd name="T3" fmla="*/ 294 h 822"/>
                    <a:gd name="T4" fmla="*/ 336 w 664"/>
                    <a:gd name="T5" fmla="*/ 6 h 822"/>
                    <a:gd name="T6" fmla="*/ 346 w 664"/>
                    <a:gd name="T7" fmla="*/ 327 h 822"/>
                    <a:gd name="T8" fmla="*/ 260 w 664"/>
                    <a:gd name="T9" fmla="*/ 615 h 822"/>
                    <a:gd name="T10" fmla="*/ 384 w 664"/>
                    <a:gd name="T11" fmla="*/ 294 h 822"/>
                    <a:gd name="T12" fmla="*/ 624 w 664"/>
                    <a:gd name="T13" fmla="*/ 150 h 822"/>
                    <a:gd name="T14" fmla="*/ 624 w 664"/>
                    <a:gd name="T15" fmla="*/ 438 h 822"/>
                    <a:gd name="T16" fmla="*/ 432 w 664"/>
                    <a:gd name="T17" fmla="*/ 726 h 822"/>
                    <a:gd name="T18" fmla="*/ 240 w 664"/>
                    <a:gd name="T19" fmla="*/ 822 h 822"/>
                    <a:gd name="T20" fmla="*/ 48 w 664"/>
                    <a:gd name="T21" fmla="*/ 726 h 8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64"/>
                    <a:gd name="T34" fmla="*/ 0 h 822"/>
                    <a:gd name="T35" fmla="*/ 664 w 664"/>
                    <a:gd name="T36" fmla="*/ 822 h 8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64" h="822">
                      <a:moveTo>
                        <a:pt x="48" y="726"/>
                      </a:moveTo>
                      <a:cubicBezTo>
                        <a:pt x="16" y="638"/>
                        <a:pt x="0" y="414"/>
                        <a:pt x="48" y="294"/>
                      </a:cubicBezTo>
                      <a:cubicBezTo>
                        <a:pt x="96" y="174"/>
                        <a:pt x="286" y="0"/>
                        <a:pt x="336" y="6"/>
                      </a:cubicBezTo>
                      <a:cubicBezTo>
                        <a:pt x="386" y="12"/>
                        <a:pt x="359" y="226"/>
                        <a:pt x="346" y="327"/>
                      </a:cubicBezTo>
                      <a:cubicBezTo>
                        <a:pt x="333" y="428"/>
                        <a:pt x="254" y="620"/>
                        <a:pt x="260" y="615"/>
                      </a:cubicBezTo>
                      <a:cubicBezTo>
                        <a:pt x="266" y="610"/>
                        <a:pt x="323" y="371"/>
                        <a:pt x="384" y="294"/>
                      </a:cubicBezTo>
                      <a:cubicBezTo>
                        <a:pt x="445" y="217"/>
                        <a:pt x="584" y="126"/>
                        <a:pt x="624" y="150"/>
                      </a:cubicBezTo>
                      <a:cubicBezTo>
                        <a:pt x="664" y="174"/>
                        <a:pt x="656" y="342"/>
                        <a:pt x="624" y="438"/>
                      </a:cubicBezTo>
                      <a:cubicBezTo>
                        <a:pt x="592" y="534"/>
                        <a:pt x="496" y="662"/>
                        <a:pt x="432" y="726"/>
                      </a:cubicBezTo>
                      <a:cubicBezTo>
                        <a:pt x="368" y="790"/>
                        <a:pt x="304" y="822"/>
                        <a:pt x="240" y="822"/>
                      </a:cubicBezTo>
                      <a:cubicBezTo>
                        <a:pt x="176" y="822"/>
                        <a:pt x="80" y="814"/>
                        <a:pt x="48" y="726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92269" name="Group 116"/>
                <p:cNvGrpSpPr>
                  <a:grpSpLocks/>
                </p:cNvGrpSpPr>
                <p:nvPr/>
              </p:nvGrpSpPr>
              <p:grpSpPr bwMode="auto">
                <a:xfrm>
                  <a:off x="3792" y="3168"/>
                  <a:ext cx="96" cy="720"/>
                  <a:chOff x="3600" y="3216"/>
                  <a:chExt cx="96" cy="720"/>
                </a:xfrm>
              </p:grpSpPr>
              <p:sp>
                <p:nvSpPr>
                  <p:cNvPr id="92270" name="Freeform 117"/>
                  <p:cNvSpPr>
                    <a:spLocks/>
                  </p:cNvSpPr>
                  <p:nvPr/>
                </p:nvSpPr>
                <p:spPr bwMode="auto">
                  <a:xfrm>
                    <a:off x="3600" y="3552"/>
                    <a:ext cx="96" cy="384"/>
                  </a:xfrm>
                  <a:custGeom>
                    <a:avLst/>
                    <a:gdLst>
                      <a:gd name="T0" fmla="*/ 0 w 96"/>
                      <a:gd name="T1" fmla="*/ 0 h 384"/>
                      <a:gd name="T2" fmla="*/ 0 w 96"/>
                      <a:gd name="T3" fmla="*/ 384 h 384"/>
                      <a:gd name="T4" fmla="*/ 96 w 96"/>
                      <a:gd name="T5" fmla="*/ 96 h 384"/>
                      <a:gd name="T6" fmla="*/ 96 w 96"/>
                      <a:gd name="T7" fmla="*/ 0 h 384"/>
                      <a:gd name="T8" fmla="*/ 0 w 96"/>
                      <a:gd name="T9" fmla="*/ 0 h 38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6"/>
                      <a:gd name="T16" fmla="*/ 0 h 384"/>
                      <a:gd name="T17" fmla="*/ 96 w 96"/>
                      <a:gd name="T18" fmla="*/ 384 h 38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6" h="384">
                        <a:moveTo>
                          <a:pt x="0" y="0"/>
                        </a:moveTo>
                        <a:lnTo>
                          <a:pt x="0" y="384"/>
                        </a:lnTo>
                        <a:lnTo>
                          <a:pt x="96" y="96"/>
                        </a:lnTo>
                        <a:lnTo>
                          <a:pt x="9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9FF99"/>
                  </a:solidFill>
                  <a:ln w="9525" cap="rnd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271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3600" y="3216"/>
                    <a:ext cx="96" cy="336"/>
                  </a:xfrm>
                  <a:prstGeom prst="rect">
                    <a:avLst/>
                  </a:prstGeom>
                  <a:solidFill>
                    <a:srgbClr val="99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92259" name="Freeform 119"/>
            <p:cNvSpPr>
              <a:spLocks/>
            </p:cNvSpPr>
            <p:nvPr/>
          </p:nvSpPr>
          <p:spPr bwMode="auto">
            <a:xfrm>
              <a:off x="1426" y="1153"/>
              <a:ext cx="296" cy="351"/>
            </a:xfrm>
            <a:custGeom>
              <a:avLst/>
              <a:gdLst>
                <a:gd name="T0" fmla="*/ 0 w 296"/>
                <a:gd name="T1" fmla="*/ 0 h 351"/>
                <a:gd name="T2" fmla="*/ 218 w 296"/>
                <a:gd name="T3" fmla="*/ 39 h 351"/>
                <a:gd name="T4" fmla="*/ 281 w 296"/>
                <a:gd name="T5" fmla="*/ 109 h 351"/>
                <a:gd name="T6" fmla="*/ 296 w 296"/>
                <a:gd name="T7" fmla="*/ 156 h 351"/>
                <a:gd name="T8" fmla="*/ 125 w 296"/>
                <a:gd name="T9" fmla="*/ 320 h 351"/>
                <a:gd name="T10" fmla="*/ 55 w 296"/>
                <a:gd name="T11" fmla="*/ 351 h 3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6"/>
                <a:gd name="T19" fmla="*/ 0 h 351"/>
                <a:gd name="T20" fmla="*/ 296 w 296"/>
                <a:gd name="T21" fmla="*/ 351 h 3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6" h="351">
                  <a:moveTo>
                    <a:pt x="0" y="0"/>
                  </a:moveTo>
                  <a:cubicBezTo>
                    <a:pt x="74" y="10"/>
                    <a:pt x="144" y="31"/>
                    <a:pt x="218" y="39"/>
                  </a:cubicBezTo>
                  <a:cubicBezTo>
                    <a:pt x="272" y="93"/>
                    <a:pt x="252" y="68"/>
                    <a:pt x="281" y="109"/>
                  </a:cubicBezTo>
                  <a:cubicBezTo>
                    <a:pt x="286" y="125"/>
                    <a:pt x="296" y="140"/>
                    <a:pt x="296" y="156"/>
                  </a:cubicBezTo>
                  <a:cubicBezTo>
                    <a:pt x="296" y="251"/>
                    <a:pt x="198" y="289"/>
                    <a:pt x="125" y="320"/>
                  </a:cubicBezTo>
                  <a:cubicBezTo>
                    <a:pt x="101" y="330"/>
                    <a:pt x="81" y="351"/>
                    <a:pt x="55" y="35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0" name="Freeform 120"/>
            <p:cNvSpPr>
              <a:spLocks/>
            </p:cNvSpPr>
            <p:nvPr/>
          </p:nvSpPr>
          <p:spPr bwMode="auto">
            <a:xfrm>
              <a:off x="1886" y="1130"/>
              <a:ext cx="226" cy="383"/>
            </a:xfrm>
            <a:custGeom>
              <a:avLst/>
              <a:gdLst>
                <a:gd name="T0" fmla="*/ 0 w 226"/>
                <a:gd name="T1" fmla="*/ 0 h 383"/>
                <a:gd name="T2" fmla="*/ 195 w 226"/>
                <a:gd name="T3" fmla="*/ 23 h 383"/>
                <a:gd name="T4" fmla="*/ 210 w 226"/>
                <a:gd name="T5" fmla="*/ 47 h 383"/>
                <a:gd name="T6" fmla="*/ 226 w 226"/>
                <a:gd name="T7" fmla="*/ 94 h 383"/>
                <a:gd name="T8" fmla="*/ 124 w 226"/>
                <a:gd name="T9" fmla="*/ 312 h 383"/>
                <a:gd name="T10" fmla="*/ 62 w 226"/>
                <a:gd name="T11" fmla="*/ 366 h 383"/>
                <a:gd name="T12" fmla="*/ 31 w 226"/>
                <a:gd name="T13" fmla="*/ 382 h 3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6"/>
                <a:gd name="T22" fmla="*/ 0 h 383"/>
                <a:gd name="T23" fmla="*/ 226 w 226"/>
                <a:gd name="T24" fmla="*/ 383 h 3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6" h="383">
                  <a:moveTo>
                    <a:pt x="0" y="0"/>
                  </a:moveTo>
                  <a:cubicBezTo>
                    <a:pt x="87" y="5"/>
                    <a:pt x="125" y="2"/>
                    <a:pt x="195" y="23"/>
                  </a:cubicBezTo>
                  <a:cubicBezTo>
                    <a:pt x="200" y="31"/>
                    <a:pt x="206" y="38"/>
                    <a:pt x="210" y="47"/>
                  </a:cubicBezTo>
                  <a:cubicBezTo>
                    <a:pt x="217" y="62"/>
                    <a:pt x="226" y="94"/>
                    <a:pt x="226" y="94"/>
                  </a:cubicBezTo>
                  <a:cubicBezTo>
                    <a:pt x="217" y="211"/>
                    <a:pt x="216" y="243"/>
                    <a:pt x="124" y="312"/>
                  </a:cubicBezTo>
                  <a:cubicBezTo>
                    <a:pt x="108" y="337"/>
                    <a:pt x="89" y="353"/>
                    <a:pt x="62" y="366"/>
                  </a:cubicBezTo>
                  <a:cubicBezTo>
                    <a:pt x="28" y="383"/>
                    <a:pt x="48" y="365"/>
                    <a:pt x="31" y="3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1" name="Freeform 121"/>
            <p:cNvSpPr>
              <a:spLocks/>
            </p:cNvSpPr>
            <p:nvPr/>
          </p:nvSpPr>
          <p:spPr bwMode="auto">
            <a:xfrm>
              <a:off x="1294" y="1303"/>
              <a:ext cx="1028" cy="37"/>
            </a:xfrm>
            <a:custGeom>
              <a:avLst/>
              <a:gdLst>
                <a:gd name="T0" fmla="*/ 0 w 1028"/>
                <a:gd name="T1" fmla="*/ 37 h 37"/>
                <a:gd name="T2" fmla="*/ 623 w 1028"/>
                <a:gd name="T3" fmla="*/ 6 h 37"/>
                <a:gd name="T4" fmla="*/ 1028 w 1028"/>
                <a:gd name="T5" fmla="*/ 14 h 37"/>
                <a:gd name="T6" fmla="*/ 0 60000 65536"/>
                <a:gd name="T7" fmla="*/ 0 60000 65536"/>
                <a:gd name="T8" fmla="*/ 0 60000 65536"/>
                <a:gd name="T9" fmla="*/ 0 w 1028"/>
                <a:gd name="T10" fmla="*/ 0 h 37"/>
                <a:gd name="T11" fmla="*/ 1028 w 1028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8" h="37">
                  <a:moveTo>
                    <a:pt x="0" y="37"/>
                  </a:moveTo>
                  <a:cubicBezTo>
                    <a:pt x="204" y="0"/>
                    <a:pt x="416" y="14"/>
                    <a:pt x="623" y="6"/>
                  </a:cubicBezTo>
                  <a:cubicBezTo>
                    <a:pt x="1013" y="14"/>
                    <a:pt x="878" y="14"/>
                    <a:pt x="1028" y="1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2" name="Freeform 122"/>
            <p:cNvSpPr>
              <a:spLocks/>
            </p:cNvSpPr>
            <p:nvPr/>
          </p:nvSpPr>
          <p:spPr bwMode="auto">
            <a:xfrm>
              <a:off x="3164" y="1107"/>
              <a:ext cx="273" cy="381"/>
            </a:xfrm>
            <a:custGeom>
              <a:avLst/>
              <a:gdLst>
                <a:gd name="T0" fmla="*/ 187 w 273"/>
                <a:gd name="T1" fmla="*/ 0 h 381"/>
                <a:gd name="T2" fmla="*/ 140 w 273"/>
                <a:gd name="T3" fmla="*/ 7 h 381"/>
                <a:gd name="T4" fmla="*/ 93 w 273"/>
                <a:gd name="T5" fmla="*/ 23 h 381"/>
                <a:gd name="T6" fmla="*/ 23 w 273"/>
                <a:gd name="T7" fmla="*/ 70 h 381"/>
                <a:gd name="T8" fmla="*/ 0 w 273"/>
                <a:gd name="T9" fmla="*/ 148 h 381"/>
                <a:gd name="T10" fmla="*/ 15 w 273"/>
                <a:gd name="T11" fmla="*/ 226 h 381"/>
                <a:gd name="T12" fmla="*/ 210 w 273"/>
                <a:gd name="T13" fmla="*/ 366 h 381"/>
                <a:gd name="T14" fmla="*/ 273 w 273"/>
                <a:gd name="T15" fmla="*/ 381 h 38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3"/>
                <a:gd name="T25" fmla="*/ 0 h 381"/>
                <a:gd name="T26" fmla="*/ 273 w 273"/>
                <a:gd name="T27" fmla="*/ 381 h 38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3" h="381">
                  <a:moveTo>
                    <a:pt x="187" y="0"/>
                  </a:moveTo>
                  <a:cubicBezTo>
                    <a:pt x="171" y="2"/>
                    <a:pt x="155" y="3"/>
                    <a:pt x="140" y="7"/>
                  </a:cubicBezTo>
                  <a:cubicBezTo>
                    <a:pt x="124" y="11"/>
                    <a:pt x="93" y="23"/>
                    <a:pt x="93" y="23"/>
                  </a:cubicBezTo>
                  <a:cubicBezTo>
                    <a:pt x="66" y="42"/>
                    <a:pt x="47" y="46"/>
                    <a:pt x="23" y="70"/>
                  </a:cubicBezTo>
                  <a:cubicBezTo>
                    <a:pt x="14" y="96"/>
                    <a:pt x="7" y="122"/>
                    <a:pt x="0" y="148"/>
                  </a:cubicBezTo>
                  <a:cubicBezTo>
                    <a:pt x="1" y="151"/>
                    <a:pt x="7" y="211"/>
                    <a:pt x="15" y="226"/>
                  </a:cubicBezTo>
                  <a:cubicBezTo>
                    <a:pt x="59" y="305"/>
                    <a:pt x="123" y="348"/>
                    <a:pt x="210" y="366"/>
                  </a:cubicBezTo>
                  <a:cubicBezTo>
                    <a:pt x="230" y="370"/>
                    <a:pt x="252" y="381"/>
                    <a:pt x="273" y="38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3" name="Freeform 123"/>
            <p:cNvSpPr>
              <a:spLocks/>
            </p:cNvSpPr>
            <p:nvPr/>
          </p:nvSpPr>
          <p:spPr bwMode="auto">
            <a:xfrm>
              <a:off x="3538" y="1099"/>
              <a:ext cx="280" cy="397"/>
            </a:xfrm>
            <a:custGeom>
              <a:avLst/>
              <a:gdLst>
                <a:gd name="T0" fmla="*/ 226 w 280"/>
                <a:gd name="T1" fmla="*/ 0 h 397"/>
                <a:gd name="T2" fmla="*/ 86 w 280"/>
                <a:gd name="T3" fmla="*/ 23 h 397"/>
                <a:gd name="T4" fmla="*/ 23 w 280"/>
                <a:gd name="T5" fmla="*/ 93 h 397"/>
                <a:gd name="T6" fmla="*/ 86 w 280"/>
                <a:gd name="T7" fmla="*/ 335 h 397"/>
                <a:gd name="T8" fmla="*/ 202 w 280"/>
                <a:gd name="T9" fmla="*/ 382 h 397"/>
                <a:gd name="T10" fmla="*/ 249 w 280"/>
                <a:gd name="T11" fmla="*/ 389 h 397"/>
                <a:gd name="T12" fmla="*/ 280 w 280"/>
                <a:gd name="T13" fmla="*/ 397 h 3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0"/>
                <a:gd name="T22" fmla="*/ 0 h 397"/>
                <a:gd name="T23" fmla="*/ 280 w 280"/>
                <a:gd name="T24" fmla="*/ 397 h 3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0" h="397">
                  <a:moveTo>
                    <a:pt x="226" y="0"/>
                  </a:moveTo>
                  <a:cubicBezTo>
                    <a:pt x="163" y="5"/>
                    <a:pt x="137" y="5"/>
                    <a:pt x="86" y="23"/>
                  </a:cubicBezTo>
                  <a:cubicBezTo>
                    <a:pt x="32" y="77"/>
                    <a:pt x="52" y="52"/>
                    <a:pt x="23" y="93"/>
                  </a:cubicBezTo>
                  <a:cubicBezTo>
                    <a:pt x="0" y="184"/>
                    <a:pt x="2" y="279"/>
                    <a:pt x="86" y="335"/>
                  </a:cubicBezTo>
                  <a:cubicBezTo>
                    <a:pt x="112" y="375"/>
                    <a:pt x="157" y="375"/>
                    <a:pt x="202" y="382"/>
                  </a:cubicBezTo>
                  <a:cubicBezTo>
                    <a:pt x="218" y="385"/>
                    <a:pt x="233" y="386"/>
                    <a:pt x="249" y="389"/>
                  </a:cubicBezTo>
                  <a:cubicBezTo>
                    <a:pt x="259" y="391"/>
                    <a:pt x="280" y="397"/>
                    <a:pt x="280" y="39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4" name="Freeform 124"/>
            <p:cNvSpPr>
              <a:spLocks/>
            </p:cNvSpPr>
            <p:nvPr/>
          </p:nvSpPr>
          <p:spPr bwMode="auto">
            <a:xfrm>
              <a:off x="3000" y="1270"/>
              <a:ext cx="1083" cy="70"/>
            </a:xfrm>
            <a:custGeom>
              <a:avLst/>
              <a:gdLst>
                <a:gd name="T0" fmla="*/ 0 w 1083"/>
                <a:gd name="T1" fmla="*/ 70 h 70"/>
                <a:gd name="T2" fmla="*/ 140 w 1083"/>
                <a:gd name="T3" fmla="*/ 16 h 70"/>
                <a:gd name="T4" fmla="*/ 569 w 1083"/>
                <a:gd name="T5" fmla="*/ 0 h 70"/>
                <a:gd name="T6" fmla="*/ 888 w 1083"/>
                <a:gd name="T7" fmla="*/ 8 h 70"/>
                <a:gd name="T8" fmla="*/ 1005 w 1083"/>
                <a:gd name="T9" fmla="*/ 31 h 70"/>
                <a:gd name="T10" fmla="*/ 1083 w 1083"/>
                <a:gd name="T11" fmla="*/ 39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3"/>
                <a:gd name="T19" fmla="*/ 0 h 70"/>
                <a:gd name="T20" fmla="*/ 1083 w 1083"/>
                <a:gd name="T21" fmla="*/ 70 h 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3" h="70">
                  <a:moveTo>
                    <a:pt x="0" y="70"/>
                  </a:moveTo>
                  <a:cubicBezTo>
                    <a:pt x="46" y="60"/>
                    <a:pt x="93" y="21"/>
                    <a:pt x="140" y="16"/>
                  </a:cubicBezTo>
                  <a:cubicBezTo>
                    <a:pt x="188" y="11"/>
                    <a:pt x="567" y="0"/>
                    <a:pt x="569" y="0"/>
                  </a:cubicBezTo>
                  <a:cubicBezTo>
                    <a:pt x="675" y="3"/>
                    <a:pt x="782" y="0"/>
                    <a:pt x="888" y="8"/>
                  </a:cubicBezTo>
                  <a:cubicBezTo>
                    <a:pt x="928" y="11"/>
                    <a:pt x="966" y="23"/>
                    <a:pt x="1005" y="31"/>
                  </a:cubicBezTo>
                  <a:cubicBezTo>
                    <a:pt x="1031" y="36"/>
                    <a:pt x="1083" y="39"/>
                    <a:pt x="1083" y="3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168" name="Group 125"/>
          <p:cNvGrpSpPr>
            <a:grpSpLocks/>
          </p:cNvGrpSpPr>
          <p:nvPr/>
        </p:nvGrpSpPr>
        <p:grpSpPr bwMode="auto">
          <a:xfrm>
            <a:off x="7086600" y="838200"/>
            <a:ext cx="1447800" cy="1447800"/>
            <a:chOff x="1632" y="912"/>
            <a:chExt cx="2352" cy="2784"/>
          </a:xfrm>
        </p:grpSpPr>
        <p:grpSp>
          <p:nvGrpSpPr>
            <p:cNvPr id="92233" name="Group 126"/>
            <p:cNvGrpSpPr>
              <a:grpSpLocks/>
            </p:cNvGrpSpPr>
            <p:nvPr/>
          </p:nvGrpSpPr>
          <p:grpSpPr bwMode="auto">
            <a:xfrm>
              <a:off x="1632" y="912"/>
              <a:ext cx="2352" cy="2784"/>
              <a:chOff x="1632" y="912"/>
              <a:chExt cx="2352" cy="2784"/>
            </a:xfrm>
          </p:grpSpPr>
          <p:sp>
            <p:nvSpPr>
              <p:cNvPr id="92246" name="Oval 127"/>
              <p:cNvSpPr>
                <a:spLocks noChangeArrowheads="1"/>
              </p:cNvSpPr>
              <p:nvPr/>
            </p:nvSpPr>
            <p:spPr bwMode="auto">
              <a:xfrm rot="379614">
                <a:off x="1632" y="2219"/>
                <a:ext cx="1312" cy="64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47" name="Oval 128"/>
              <p:cNvSpPr>
                <a:spLocks noChangeArrowheads="1"/>
              </p:cNvSpPr>
              <p:nvPr/>
            </p:nvSpPr>
            <p:spPr bwMode="auto">
              <a:xfrm rot="410926">
                <a:off x="2160" y="912"/>
                <a:ext cx="820" cy="484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48" name="Oval 129"/>
              <p:cNvSpPr>
                <a:spLocks noChangeArrowheads="1"/>
              </p:cNvSpPr>
              <p:nvPr/>
            </p:nvSpPr>
            <p:spPr bwMode="auto">
              <a:xfrm>
                <a:off x="3164" y="912"/>
                <a:ext cx="820" cy="484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49" name="Freeform 130"/>
              <p:cNvSpPr>
                <a:spLocks/>
              </p:cNvSpPr>
              <p:nvPr/>
            </p:nvSpPr>
            <p:spPr bwMode="auto">
              <a:xfrm>
                <a:off x="2953" y="2446"/>
                <a:ext cx="264" cy="1250"/>
              </a:xfrm>
              <a:custGeom>
                <a:avLst/>
                <a:gdLst>
                  <a:gd name="T0" fmla="*/ 0 w 288"/>
                  <a:gd name="T1" fmla="*/ 0 h 1056"/>
                  <a:gd name="T2" fmla="*/ 0 w 288"/>
                  <a:gd name="T3" fmla="*/ 1056 h 1056"/>
                  <a:gd name="T4" fmla="*/ 288 w 288"/>
                  <a:gd name="T5" fmla="*/ 1056 h 1056"/>
                  <a:gd name="T6" fmla="*/ 288 w 288"/>
                  <a:gd name="T7" fmla="*/ 432 h 1056"/>
                  <a:gd name="T8" fmla="*/ 0 w 288"/>
                  <a:gd name="T9" fmla="*/ 0 h 10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"/>
                  <a:gd name="T16" fmla="*/ 0 h 1056"/>
                  <a:gd name="T17" fmla="*/ 288 w 288"/>
                  <a:gd name="T18" fmla="*/ 1056 h 10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" h="1056">
                    <a:moveTo>
                      <a:pt x="0" y="0"/>
                    </a:moveTo>
                    <a:lnTo>
                      <a:pt x="0" y="1056"/>
                    </a:lnTo>
                    <a:lnTo>
                      <a:pt x="288" y="1056"/>
                    </a:lnTo>
                    <a:lnTo>
                      <a:pt x="288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0" name="AutoShape 131"/>
              <p:cNvSpPr>
                <a:spLocks noChangeArrowheads="1"/>
              </p:cNvSpPr>
              <p:nvPr/>
            </p:nvSpPr>
            <p:spPr bwMode="auto">
              <a:xfrm rot="5400000">
                <a:off x="2474" y="2186"/>
                <a:ext cx="1222" cy="264"/>
              </a:xfrm>
              <a:prstGeom prst="parallelogram">
                <a:avLst>
                  <a:gd name="adj" fmla="val 166401"/>
                </a:avLst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1" name="Oval 132"/>
              <p:cNvSpPr>
                <a:spLocks noChangeArrowheads="1"/>
              </p:cNvSpPr>
              <p:nvPr/>
            </p:nvSpPr>
            <p:spPr bwMode="auto">
              <a:xfrm rot="540816">
                <a:off x="1968" y="1488"/>
                <a:ext cx="984" cy="565"/>
              </a:xfrm>
              <a:prstGeom prst="ellipse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2" name="Freeform 133"/>
              <p:cNvSpPr>
                <a:spLocks/>
              </p:cNvSpPr>
              <p:nvPr/>
            </p:nvSpPr>
            <p:spPr bwMode="auto">
              <a:xfrm>
                <a:off x="2953" y="1253"/>
                <a:ext cx="264" cy="909"/>
              </a:xfrm>
              <a:custGeom>
                <a:avLst/>
                <a:gdLst>
                  <a:gd name="T0" fmla="*/ 0 w 240"/>
                  <a:gd name="T1" fmla="*/ 0 h 768"/>
                  <a:gd name="T2" fmla="*/ 11 w 240"/>
                  <a:gd name="T3" fmla="*/ 421 h 768"/>
                  <a:gd name="T4" fmla="*/ 240 w 240"/>
                  <a:gd name="T5" fmla="*/ 768 h 768"/>
                  <a:gd name="T6" fmla="*/ 240 w 240"/>
                  <a:gd name="T7" fmla="*/ 0 h 768"/>
                  <a:gd name="T8" fmla="*/ 0 w 240"/>
                  <a:gd name="T9" fmla="*/ 0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768"/>
                  <a:gd name="T17" fmla="*/ 240 w 240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768">
                    <a:moveTo>
                      <a:pt x="0" y="0"/>
                    </a:moveTo>
                    <a:lnTo>
                      <a:pt x="11" y="421"/>
                    </a:lnTo>
                    <a:lnTo>
                      <a:pt x="240" y="768"/>
                    </a:lnTo>
                    <a:lnTo>
                      <a:pt x="2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3" name="Oval 134"/>
              <p:cNvSpPr>
                <a:spLocks noChangeArrowheads="1"/>
              </p:cNvSpPr>
              <p:nvPr/>
            </p:nvSpPr>
            <p:spPr bwMode="auto">
              <a:xfrm>
                <a:off x="2953" y="1082"/>
                <a:ext cx="245" cy="209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4" name="Line 135"/>
              <p:cNvSpPr>
                <a:spLocks noChangeShapeType="1"/>
              </p:cNvSpPr>
              <p:nvPr/>
            </p:nvSpPr>
            <p:spPr bwMode="auto">
              <a:xfrm>
                <a:off x="3216" y="2160"/>
                <a:ext cx="192" cy="336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5" name="Line 136"/>
              <p:cNvSpPr>
                <a:spLocks noChangeShapeType="1"/>
              </p:cNvSpPr>
              <p:nvPr/>
            </p:nvSpPr>
            <p:spPr bwMode="auto">
              <a:xfrm>
                <a:off x="3216" y="2928"/>
                <a:ext cx="192" cy="336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6" name="Line 137"/>
              <p:cNvSpPr>
                <a:spLocks noChangeShapeType="1"/>
              </p:cNvSpPr>
              <p:nvPr/>
            </p:nvSpPr>
            <p:spPr bwMode="auto">
              <a:xfrm flipH="1" flipV="1">
                <a:off x="2832" y="1440"/>
                <a:ext cx="144" cy="288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57" name="Line 138"/>
              <p:cNvSpPr>
                <a:spLocks noChangeShapeType="1"/>
              </p:cNvSpPr>
              <p:nvPr/>
            </p:nvSpPr>
            <p:spPr bwMode="auto">
              <a:xfrm flipH="1" flipV="1">
                <a:off x="2784" y="2208"/>
                <a:ext cx="192" cy="288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234" name="Freeform 139"/>
            <p:cNvSpPr>
              <a:spLocks/>
            </p:cNvSpPr>
            <p:nvPr/>
          </p:nvSpPr>
          <p:spPr bwMode="auto">
            <a:xfrm>
              <a:off x="1862" y="2322"/>
              <a:ext cx="359" cy="359"/>
            </a:xfrm>
            <a:custGeom>
              <a:avLst/>
              <a:gdLst>
                <a:gd name="T0" fmla="*/ 0 w 359"/>
                <a:gd name="T1" fmla="*/ 0 h 359"/>
                <a:gd name="T2" fmla="*/ 258 w 359"/>
                <a:gd name="T3" fmla="*/ 32 h 359"/>
                <a:gd name="T4" fmla="*/ 328 w 359"/>
                <a:gd name="T5" fmla="*/ 70 h 359"/>
                <a:gd name="T6" fmla="*/ 359 w 359"/>
                <a:gd name="T7" fmla="*/ 117 h 359"/>
                <a:gd name="T8" fmla="*/ 351 w 359"/>
                <a:gd name="T9" fmla="*/ 203 h 359"/>
                <a:gd name="T10" fmla="*/ 265 w 359"/>
                <a:gd name="T11" fmla="*/ 281 h 359"/>
                <a:gd name="T12" fmla="*/ 187 w 359"/>
                <a:gd name="T13" fmla="*/ 328 h 359"/>
                <a:gd name="T14" fmla="*/ 71 w 359"/>
                <a:gd name="T15" fmla="*/ 351 h 359"/>
                <a:gd name="T16" fmla="*/ 8 w 359"/>
                <a:gd name="T17" fmla="*/ 359 h 3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9"/>
                <a:gd name="T28" fmla="*/ 0 h 359"/>
                <a:gd name="T29" fmla="*/ 359 w 359"/>
                <a:gd name="T30" fmla="*/ 359 h 35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9" h="359">
                  <a:moveTo>
                    <a:pt x="0" y="0"/>
                  </a:moveTo>
                  <a:cubicBezTo>
                    <a:pt x="97" y="5"/>
                    <a:pt x="167" y="16"/>
                    <a:pt x="258" y="32"/>
                  </a:cubicBezTo>
                  <a:cubicBezTo>
                    <a:pt x="324" y="98"/>
                    <a:pt x="223" y="4"/>
                    <a:pt x="328" y="70"/>
                  </a:cubicBezTo>
                  <a:cubicBezTo>
                    <a:pt x="344" y="80"/>
                    <a:pt x="348" y="102"/>
                    <a:pt x="359" y="117"/>
                  </a:cubicBezTo>
                  <a:cubicBezTo>
                    <a:pt x="356" y="146"/>
                    <a:pt x="357" y="175"/>
                    <a:pt x="351" y="203"/>
                  </a:cubicBezTo>
                  <a:cubicBezTo>
                    <a:pt x="343" y="244"/>
                    <a:pt x="296" y="264"/>
                    <a:pt x="265" y="281"/>
                  </a:cubicBezTo>
                  <a:cubicBezTo>
                    <a:pt x="247" y="291"/>
                    <a:pt x="211" y="322"/>
                    <a:pt x="187" y="328"/>
                  </a:cubicBezTo>
                  <a:cubicBezTo>
                    <a:pt x="149" y="338"/>
                    <a:pt x="110" y="344"/>
                    <a:pt x="71" y="351"/>
                  </a:cubicBezTo>
                  <a:cubicBezTo>
                    <a:pt x="50" y="355"/>
                    <a:pt x="8" y="359"/>
                    <a:pt x="8" y="35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5" name="Freeform 140"/>
            <p:cNvSpPr>
              <a:spLocks/>
            </p:cNvSpPr>
            <p:nvPr/>
          </p:nvSpPr>
          <p:spPr bwMode="auto">
            <a:xfrm>
              <a:off x="2353" y="2346"/>
              <a:ext cx="234" cy="389"/>
            </a:xfrm>
            <a:custGeom>
              <a:avLst/>
              <a:gdLst>
                <a:gd name="T0" fmla="*/ 8 w 234"/>
                <a:gd name="T1" fmla="*/ 0 h 389"/>
                <a:gd name="T2" fmla="*/ 234 w 234"/>
                <a:gd name="T3" fmla="*/ 140 h 389"/>
                <a:gd name="T4" fmla="*/ 226 w 234"/>
                <a:gd name="T5" fmla="*/ 234 h 389"/>
                <a:gd name="T6" fmla="*/ 187 w 234"/>
                <a:gd name="T7" fmla="*/ 280 h 389"/>
                <a:gd name="T8" fmla="*/ 63 w 234"/>
                <a:gd name="T9" fmla="*/ 366 h 389"/>
                <a:gd name="T10" fmla="*/ 0 w 234"/>
                <a:gd name="T11" fmla="*/ 389 h 3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4"/>
                <a:gd name="T19" fmla="*/ 0 h 389"/>
                <a:gd name="T20" fmla="*/ 234 w 234"/>
                <a:gd name="T21" fmla="*/ 389 h 3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4" h="389">
                  <a:moveTo>
                    <a:pt x="8" y="0"/>
                  </a:moveTo>
                  <a:cubicBezTo>
                    <a:pt x="113" y="11"/>
                    <a:pt x="197" y="32"/>
                    <a:pt x="234" y="140"/>
                  </a:cubicBezTo>
                  <a:cubicBezTo>
                    <a:pt x="231" y="171"/>
                    <a:pt x="232" y="203"/>
                    <a:pt x="226" y="234"/>
                  </a:cubicBezTo>
                  <a:cubicBezTo>
                    <a:pt x="223" y="247"/>
                    <a:pt x="195" y="274"/>
                    <a:pt x="187" y="280"/>
                  </a:cubicBezTo>
                  <a:cubicBezTo>
                    <a:pt x="148" y="310"/>
                    <a:pt x="103" y="337"/>
                    <a:pt x="63" y="366"/>
                  </a:cubicBezTo>
                  <a:cubicBezTo>
                    <a:pt x="45" y="379"/>
                    <a:pt x="20" y="380"/>
                    <a:pt x="0" y="38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6" name="Freeform 141"/>
            <p:cNvSpPr>
              <a:spLocks/>
            </p:cNvSpPr>
            <p:nvPr/>
          </p:nvSpPr>
          <p:spPr bwMode="auto">
            <a:xfrm>
              <a:off x="1730" y="2469"/>
              <a:ext cx="1052" cy="118"/>
            </a:xfrm>
            <a:custGeom>
              <a:avLst/>
              <a:gdLst>
                <a:gd name="T0" fmla="*/ 0 w 1052"/>
                <a:gd name="T1" fmla="*/ 48 h 118"/>
                <a:gd name="T2" fmla="*/ 974 w 1052"/>
                <a:gd name="T3" fmla="*/ 79 h 118"/>
                <a:gd name="T4" fmla="*/ 1052 w 1052"/>
                <a:gd name="T5" fmla="*/ 118 h 118"/>
                <a:gd name="T6" fmla="*/ 0 60000 65536"/>
                <a:gd name="T7" fmla="*/ 0 60000 65536"/>
                <a:gd name="T8" fmla="*/ 0 60000 65536"/>
                <a:gd name="T9" fmla="*/ 0 w 1052"/>
                <a:gd name="T10" fmla="*/ 0 h 118"/>
                <a:gd name="T11" fmla="*/ 1052 w 1052"/>
                <a:gd name="T12" fmla="*/ 118 h 1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2" h="118">
                  <a:moveTo>
                    <a:pt x="0" y="48"/>
                  </a:moveTo>
                  <a:cubicBezTo>
                    <a:pt x="55" y="49"/>
                    <a:pt x="715" y="0"/>
                    <a:pt x="974" y="79"/>
                  </a:cubicBezTo>
                  <a:cubicBezTo>
                    <a:pt x="999" y="96"/>
                    <a:pt x="1030" y="99"/>
                    <a:pt x="1052" y="11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7" name="Freeform 142"/>
            <p:cNvSpPr>
              <a:spLocks/>
            </p:cNvSpPr>
            <p:nvPr/>
          </p:nvSpPr>
          <p:spPr bwMode="auto">
            <a:xfrm>
              <a:off x="2151" y="1572"/>
              <a:ext cx="317" cy="291"/>
            </a:xfrm>
            <a:custGeom>
              <a:avLst/>
              <a:gdLst>
                <a:gd name="T0" fmla="*/ 0 w 317"/>
                <a:gd name="T1" fmla="*/ 26 h 291"/>
                <a:gd name="T2" fmla="*/ 272 w 317"/>
                <a:gd name="T3" fmla="*/ 72 h 291"/>
                <a:gd name="T4" fmla="*/ 124 w 317"/>
                <a:gd name="T5" fmla="*/ 291 h 291"/>
                <a:gd name="T6" fmla="*/ 8 w 317"/>
                <a:gd name="T7" fmla="*/ 283 h 2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7"/>
                <a:gd name="T13" fmla="*/ 0 h 291"/>
                <a:gd name="T14" fmla="*/ 317 w 317"/>
                <a:gd name="T15" fmla="*/ 291 h 2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7" h="291">
                  <a:moveTo>
                    <a:pt x="0" y="26"/>
                  </a:moveTo>
                  <a:cubicBezTo>
                    <a:pt x="95" y="14"/>
                    <a:pt x="200" y="0"/>
                    <a:pt x="272" y="72"/>
                  </a:cubicBezTo>
                  <a:cubicBezTo>
                    <a:pt x="317" y="207"/>
                    <a:pt x="234" y="264"/>
                    <a:pt x="124" y="291"/>
                  </a:cubicBezTo>
                  <a:cubicBezTo>
                    <a:pt x="85" y="288"/>
                    <a:pt x="8" y="283"/>
                    <a:pt x="8" y="28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8" name="Freeform 143"/>
            <p:cNvSpPr>
              <a:spLocks/>
            </p:cNvSpPr>
            <p:nvPr/>
          </p:nvSpPr>
          <p:spPr bwMode="auto">
            <a:xfrm>
              <a:off x="2509" y="1629"/>
              <a:ext cx="185" cy="343"/>
            </a:xfrm>
            <a:custGeom>
              <a:avLst/>
              <a:gdLst>
                <a:gd name="T0" fmla="*/ 55 w 185"/>
                <a:gd name="T1" fmla="*/ 0 h 343"/>
                <a:gd name="T2" fmla="*/ 179 w 185"/>
                <a:gd name="T3" fmla="*/ 163 h 343"/>
                <a:gd name="T4" fmla="*/ 164 w 185"/>
                <a:gd name="T5" fmla="*/ 257 h 343"/>
                <a:gd name="T6" fmla="*/ 0 w 185"/>
                <a:gd name="T7" fmla="*/ 343 h 3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5"/>
                <a:gd name="T13" fmla="*/ 0 h 343"/>
                <a:gd name="T14" fmla="*/ 185 w 185"/>
                <a:gd name="T15" fmla="*/ 343 h 3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5" h="343">
                  <a:moveTo>
                    <a:pt x="55" y="0"/>
                  </a:moveTo>
                  <a:cubicBezTo>
                    <a:pt x="135" y="28"/>
                    <a:pt x="161" y="85"/>
                    <a:pt x="179" y="163"/>
                  </a:cubicBezTo>
                  <a:cubicBezTo>
                    <a:pt x="176" y="195"/>
                    <a:pt x="185" y="233"/>
                    <a:pt x="164" y="257"/>
                  </a:cubicBezTo>
                  <a:cubicBezTo>
                    <a:pt x="133" y="294"/>
                    <a:pt x="48" y="343"/>
                    <a:pt x="0" y="34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9" name="Freeform 144"/>
            <p:cNvSpPr>
              <a:spLocks/>
            </p:cNvSpPr>
            <p:nvPr/>
          </p:nvSpPr>
          <p:spPr bwMode="auto">
            <a:xfrm>
              <a:off x="2073" y="1722"/>
              <a:ext cx="732" cy="125"/>
            </a:xfrm>
            <a:custGeom>
              <a:avLst/>
              <a:gdLst>
                <a:gd name="T0" fmla="*/ 0 w 732"/>
                <a:gd name="T1" fmla="*/ 0 h 125"/>
                <a:gd name="T2" fmla="*/ 304 w 732"/>
                <a:gd name="T3" fmla="*/ 16 h 125"/>
                <a:gd name="T4" fmla="*/ 600 w 732"/>
                <a:gd name="T5" fmla="*/ 70 h 125"/>
                <a:gd name="T6" fmla="*/ 732 w 732"/>
                <a:gd name="T7" fmla="*/ 125 h 1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2"/>
                <a:gd name="T13" fmla="*/ 0 h 125"/>
                <a:gd name="T14" fmla="*/ 732 w 732"/>
                <a:gd name="T15" fmla="*/ 125 h 1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2" h="125">
                  <a:moveTo>
                    <a:pt x="0" y="0"/>
                  </a:moveTo>
                  <a:cubicBezTo>
                    <a:pt x="146" y="5"/>
                    <a:pt x="190" y="0"/>
                    <a:pt x="304" y="16"/>
                  </a:cubicBezTo>
                  <a:cubicBezTo>
                    <a:pt x="404" y="30"/>
                    <a:pt x="499" y="59"/>
                    <a:pt x="600" y="70"/>
                  </a:cubicBezTo>
                  <a:cubicBezTo>
                    <a:pt x="676" y="90"/>
                    <a:pt x="670" y="92"/>
                    <a:pt x="732" y="12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0" name="Freeform 145"/>
            <p:cNvSpPr>
              <a:spLocks/>
            </p:cNvSpPr>
            <p:nvPr/>
          </p:nvSpPr>
          <p:spPr bwMode="auto">
            <a:xfrm>
              <a:off x="2353" y="1021"/>
              <a:ext cx="86" cy="257"/>
            </a:xfrm>
            <a:custGeom>
              <a:avLst/>
              <a:gdLst>
                <a:gd name="T0" fmla="*/ 0 w 86"/>
                <a:gd name="T1" fmla="*/ 0 h 257"/>
                <a:gd name="T2" fmla="*/ 70 w 86"/>
                <a:gd name="T3" fmla="*/ 93 h 257"/>
                <a:gd name="T4" fmla="*/ 86 w 86"/>
                <a:gd name="T5" fmla="*/ 156 h 257"/>
                <a:gd name="T6" fmla="*/ 39 w 86"/>
                <a:gd name="T7" fmla="*/ 257 h 2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"/>
                <a:gd name="T13" fmla="*/ 0 h 257"/>
                <a:gd name="T14" fmla="*/ 86 w 86"/>
                <a:gd name="T15" fmla="*/ 257 h 2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" h="257">
                  <a:moveTo>
                    <a:pt x="0" y="0"/>
                  </a:moveTo>
                  <a:cubicBezTo>
                    <a:pt x="38" y="13"/>
                    <a:pt x="60" y="53"/>
                    <a:pt x="70" y="93"/>
                  </a:cubicBezTo>
                  <a:cubicBezTo>
                    <a:pt x="75" y="114"/>
                    <a:pt x="86" y="156"/>
                    <a:pt x="86" y="156"/>
                  </a:cubicBezTo>
                  <a:cubicBezTo>
                    <a:pt x="77" y="207"/>
                    <a:pt x="75" y="221"/>
                    <a:pt x="39" y="25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1" name="Freeform 146"/>
            <p:cNvSpPr>
              <a:spLocks/>
            </p:cNvSpPr>
            <p:nvPr/>
          </p:nvSpPr>
          <p:spPr bwMode="auto">
            <a:xfrm>
              <a:off x="2657" y="1036"/>
              <a:ext cx="137" cy="330"/>
            </a:xfrm>
            <a:custGeom>
              <a:avLst/>
              <a:gdLst>
                <a:gd name="T0" fmla="*/ 0 w 137"/>
                <a:gd name="T1" fmla="*/ 0 h 330"/>
                <a:gd name="T2" fmla="*/ 63 w 137"/>
                <a:gd name="T3" fmla="*/ 32 h 330"/>
                <a:gd name="T4" fmla="*/ 78 w 137"/>
                <a:gd name="T5" fmla="*/ 78 h 330"/>
                <a:gd name="T6" fmla="*/ 102 w 137"/>
                <a:gd name="T7" fmla="*/ 102 h 330"/>
                <a:gd name="T8" fmla="*/ 117 w 137"/>
                <a:gd name="T9" fmla="*/ 304 h 330"/>
                <a:gd name="T10" fmla="*/ 94 w 137"/>
                <a:gd name="T11" fmla="*/ 328 h 3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7"/>
                <a:gd name="T19" fmla="*/ 0 h 330"/>
                <a:gd name="T20" fmla="*/ 137 w 137"/>
                <a:gd name="T21" fmla="*/ 330 h 3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7" h="330">
                  <a:moveTo>
                    <a:pt x="0" y="0"/>
                  </a:moveTo>
                  <a:cubicBezTo>
                    <a:pt x="21" y="11"/>
                    <a:pt x="46" y="15"/>
                    <a:pt x="63" y="32"/>
                  </a:cubicBezTo>
                  <a:cubicBezTo>
                    <a:pt x="74" y="43"/>
                    <a:pt x="70" y="64"/>
                    <a:pt x="78" y="78"/>
                  </a:cubicBezTo>
                  <a:cubicBezTo>
                    <a:pt x="84" y="88"/>
                    <a:pt x="94" y="94"/>
                    <a:pt x="102" y="102"/>
                  </a:cubicBezTo>
                  <a:cubicBezTo>
                    <a:pt x="137" y="174"/>
                    <a:pt x="130" y="208"/>
                    <a:pt x="117" y="304"/>
                  </a:cubicBezTo>
                  <a:cubicBezTo>
                    <a:pt x="113" y="330"/>
                    <a:pt x="108" y="328"/>
                    <a:pt x="94" y="3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2" name="Freeform 147"/>
            <p:cNvSpPr>
              <a:spLocks/>
            </p:cNvSpPr>
            <p:nvPr/>
          </p:nvSpPr>
          <p:spPr bwMode="auto">
            <a:xfrm>
              <a:off x="2291" y="1176"/>
              <a:ext cx="600" cy="48"/>
            </a:xfrm>
            <a:custGeom>
              <a:avLst/>
              <a:gdLst>
                <a:gd name="T0" fmla="*/ 0 w 600"/>
                <a:gd name="T1" fmla="*/ 24 h 48"/>
                <a:gd name="T2" fmla="*/ 421 w 600"/>
                <a:gd name="T3" fmla="*/ 9 h 48"/>
                <a:gd name="T4" fmla="*/ 600 w 600"/>
                <a:gd name="T5" fmla="*/ 48 h 48"/>
                <a:gd name="T6" fmla="*/ 0 60000 65536"/>
                <a:gd name="T7" fmla="*/ 0 60000 65536"/>
                <a:gd name="T8" fmla="*/ 0 60000 65536"/>
                <a:gd name="T9" fmla="*/ 0 w 600"/>
                <a:gd name="T10" fmla="*/ 0 h 48"/>
                <a:gd name="T11" fmla="*/ 600 w 60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0" h="48">
                  <a:moveTo>
                    <a:pt x="0" y="24"/>
                  </a:moveTo>
                  <a:cubicBezTo>
                    <a:pt x="152" y="0"/>
                    <a:pt x="256" y="4"/>
                    <a:pt x="421" y="9"/>
                  </a:cubicBezTo>
                  <a:cubicBezTo>
                    <a:pt x="496" y="19"/>
                    <a:pt x="538" y="17"/>
                    <a:pt x="600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3" name="Freeform 148"/>
            <p:cNvSpPr>
              <a:spLocks/>
            </p:cNvSpPr>
            <p:nvPr/>
          </p:nvSpPr>
          <p:spPr bwMode="auto">
            <a:xfrm>
              <a:off x="3290" y="1060"/>
              <a:ext cx="100" cy="202"/>
            </a:xfrm>
            <a:custGeom>
              <a:avLst/>
              <a:gdLst>
                <a:gd name="T0" fmla="*/ 53 w 100"/>
                <a:gd name="T1" fmla="*/ 0 h 202"/>
                <a:gd name="T2" fmla="*/ 6 w 100"/>
                <a:gd name="T3" fmla="*/ 62 h 202"/>
                <a:gd name="T4" fmla="*/ 22 w 100"/>
                <a:gd name="T5" fmla="*/ 156 h 202"/>
                <a:gd name="T6" fmla="*/ 69 w 100"/>
                <a:gd name="T7" fmla="*/ 187 h 202"/>
                <a:gd name="T8" fmla="*/ 100 w 100"/>
                <a:gd name="T9" fmla="*/ 202 h 2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"/>
                <a:gd name="T16" fmla="*/ 0 h 202"/>
                <a:gd name="T17" fmla="*/ 100 w 100"/>
                <a:gd name="T18" fmla="*/ 202 h 2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" h="202">
                  <a:moveTo>
                    <a:pt x="53" y="0"/>
                  </a:moveTo>
                  <a:cubicBezTo>
                    <a:pt x="25" y="18"/>
                    <a:pt x="25" y="35"/>
                    <a:pt x="6" y="62"/>
                  </a:cubicBezTo>
                  <a:cubicBezTo>
                    <a:pt x="10" y="94"/>
                    <a:pt x="0" y="134"/>
                    <a:pt x="22" y="156"/>
                  </a:cubicBezTo>
                  <a:cubicBezTo>
                    <a:pt x="35" y="169"/>
                    <a:pt x="52" y="179"/>
                    <a:pt x="69" y="187"/>
                  </a:cubicBezTo>
                  <a:cubicBezTo>
                    <a:pt x="79" y="192"/>
                    <a:pt x="100" y="202"/>
                    <a:pt x="100" y="20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4" name="Freeform 149"/>
            <p:cNvSpPr>
              <a:spLocks/>
            </p:cNvSpPr>
            <p:nvPr/>
          </p:nvSpPr>
          <p:spPr bwMode="auto">
            <a:xfrm>
              <a:off x="3577" y="1005"/>
              <a:ext cx="187" cy="312"/>
            </a:xfrm>
            <a:custGeom>
              <a:avLst/>
              <a:gdLst>
                <a:gd name="T0" fmla="*/ 101 w 187"/>
                <a:gd name="T1" fmla="*/ 0 h 312"/>
                <a:gd name="T2" fmla="*/ 8 w 187"/>
                <a:gd name="T3" fmla="*/ 39 h 312"/>
                <a:gd name="T4" fmla="*/ 0 w 187"/>
                <a:gd name="T5" fmla="*/ 70 h 312"/>
                <a:gd name="T6" fmla="*/ 8 w 187"/>
                <a:gd name="T7" fmla="*/ 226 h 312"/>
                <a:gd name="T8" fmla="*/ 187 w 187"/>
                <a:gd name="T9" fmla="*/ 312 h 3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"/>
                <a:gd name="T16" fmla="*/ 0 h 312"/>
                <a:gd name="T17" fmla="*/ 187 w 187"/>
                <a:gd name="T18" fmla="*/ 312 h 3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" h="312">
                  <a:moveTo>
                    <a:pt x="101" y="0"/>
                  </a:moveTo>
                  <a:cubicBezTo>
                    <a:pt x="54" y="8"/>
                    <a:pt x="40" y="7"/>
                    <a:pt x="8" y="39"/>
                  </a:cubicBezTo>
                  <a:cubicBezTo>
                    <a:pt x="5" y="49"/>
                    <a:pt x="0" y="59"/>
                    <a:pt x="0" y="70"/>
                  </a:cubicBezTo>
                  <a:cubicBezTo>
                    <a:pt x="0" y="122"/>
                    <a:pt x="1" y="174"/>
                    <a:pt x="8" y="226"/>
                  </a:cubicBezTo>
                  <a:cubicBezTo>
                    <a:pt x="17" y="293"/>
                    <a:pt x="144" y="290"/>
                    <a:pt x="187" y="3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5" name="Freeform 150"/>
            <p:cNvSpPr>
              <a:spLocks/>
            </p:cNvSpPr>
            <p:nvPr/>
          </p:nvSpPr>
          <p:spPr bwMode="auto">
            <a:xfrm>
              <a:off x="3242" y="1130"/>
              <a:ext cx="561" cy="86"/>
            </a:xfrm>
            <a:custGeom>
              <a:avLst/>
              <a:gdLst>
                <a:gd name="T0" fmla="*/ 0 w 561"/>
                <a:gd name="T1" fmla="*/ 86 h 86"/>
                <a:gd name="T2" fmla="*/ 226 w 561"/>
                <a:gd name="T3" fmla="*/ 31 h 86"/>
                <a:gd name="T4" fmla="*/ 561 w 561"/>
                <a:gd name="T5" fmla="*/ 16 h 86"/>
                <a:gd name="T6" fmla="*/ 0 60000 65536"/>
                <a:gd name="T7" fmla="*/ 0 60000 65536"/>
                <a:gd name="T8" fmla="*/ 0 60000 65536"/>
                <a:gd name="T9" fmla="*/ 0 w 561"/>
                <a:gd name="T10" fmla="*/ 0 h 86"/>
                <a:gd name="T11" fmla="*/ 561 w 561"/>
                <a:gd name="T12" fmla="*/ 86 h 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61" h="86">
                  <a:moveTo>
                    <a:pt x="0" y="86"/>
                  </a:moveTo>
                  <a:cubicBezTo>
                    <a:pt x="71" y="54"/>
                    <a:pt x="148" y="41"/>
                    <a:pt x="226" y="31"/>
                  </a:cubicBezTo>
                  <a:cubicBezTo>
                    <a:pt x="316" y="0"/>
                    <a:pt x="485" y="16"/>
                    <a:pt x="561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169" name="Group 151"/>
          <p:cNvGrpSpPr>
            <a:grpSpLocks/>
          </p:cNvGrpSpPr>
          <p:nvPr/>
        </p:nvGrpSpPr>
        <p:grpSpPr bwMode="auto">
          <a:xfrm>
            <a:off x="5638800" y="838200"/>
            <a:ext cx="1219200" cy="1447800"/>
            <a:chOff x="864" y="1152"/>
            <a:chExt cx="2644" cy="2064"/>
          </a:xfrm>
        </p:grpSpPr>
        <p:grpSp>
          <p:nvGrpSpPr>
            <p:cNvPr id="92217" name="Group 152"/>
            <p:cNvGrpSpPr>
              <a:grpSpLocks/>
            </p:cNvGrpSpPr>
            <p:nvPr/>
          </p:nvGrpSpPr>
          <p:grpSpPr bwMode="auto">
            <a:xfrm>
              <a:off x="864" y="1152"/>
              <a:ext cx="2644" cy="2064"/>
              <a:chOff x="864" y="1152"/>
              <a:chExt cx="2644" cy="2064"/>
            </a:xfrm>
          </p:grpSpPr>
          <p:sp>
            <p:nvSpPr>
              <p:cNvPr id="92224" name="Freeform 153"/>
              <p:cNvSpPr>
                <a:spLocks/>
              </p:cNvSpPr>
              <p:nvPr/>
            </p:nvSpPr>
            <p:spPr bwMode="auto">
              <a:xfrm>
                <a:off x="2208" y="1685"/>
                <a:ext cx="428" cy="1531"/>
              </a:xfrm>
              <a:custGeom>
                <a:avLst/>
                <a:gdLst>
                  <a:gd name="T0" fmla="*/ 0 w 336"/>
                  <a:gd name="T1" fmla="*/ 0 h 1392"/>
                  <a:gd name="T2" fmla="*/ 0 w 336"/>
                  <a:gd name="T3" fmla="*/ 1392 h 1392"/>
                  <a:gd name="T4" fmla="*/ 336 w 336"/>
                  <a:gd name="T5" fmla="*/ 1392 h 1392"/>
                  <a:gd name="T6" fmla="*/ 336 w 336"/>
                  <a:gd name="T7" fmla="*/ 576 h 1392"/>
                  <a:gd name="T8" fmla="*/ 0 w 336"/>
                  <a:gd name="T9" fmla="*/ 0 h 13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392"/>
                  <a:gd name="T17" fmla="*/ 336 w 336"/>
                  <a:gd name="T18" fmla="*/ 1392 h 13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392">
                    <a:moveTo>
                      <a:pt x="0" y="0"/>
                    </a:moveTo>
                    <a:lnTo>
                      <a:pt x="0" y="1392"/>
                    </a:lnTo>
                    <a:lnTo>
                      <a:pt x="336" y="1392"/>
                    </a:lnTo>
                    <a:lnTo>
                      <a:pt x="336" y="5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25" name="Oval 154"/>
              <p:cNvSpPr>
                <a:spLocks noChangeArrowheads="1"/>
              </p:cNvSpPr>
              <p:nvPr/>
            </p:nvSpPr>
            <p:spPr bwMode="auto">
              <a:xfrm>
                <a:off x="864" y="1474"/>
                <a:ext cx="1344" cy="4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26" name="Freeform 155"/>
              <p:cNvSpPr>
                <a:spLocks/>
              </p:cNvSpPr>
              <p:nvPr/>
            </p:nvSpPr>
            <p:spPr bwMode="auto">
              <a:xfrm>
                <a:off x="2330" y="1315"/>
                <a:ext cx="306" cy="1056"/>
              </a:xfrm>
              <a:custGeom>
                <a:avLst/>
                <a:gdLst>
                  <a:gd name="T0" fmla="*/ 0 w 192"/>
                  <a:gd name="T1" fmla="*/ 0 h 960"/>
                  <a:gd name="T2" fmla="*/ 0 w 192"/>
                  <a:gd name="T3" fmla="*/ 528 h 960"/>
                  <a:gd name="T4" fmla="*/ 192 w 192"/>
                  <a:gd name="T5" fmla="*/ 960 h 960"/>
                  <a:gd name="T6" fmla="*/ 192 w 192"/>
                  <a:gd name="T7" fmla="*/ 0 h 960"/>
                  <a:gd name="T8" fmla="*/ 0 w 192"/>
                  <a:gd name="T9" fmla="*/ 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"/>
                  <a:gd name="T16" fmla="*/ 0 h 960"/>
                  <a:gd name="T17" fmla="*/ 192 w 192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" h="960">
                    <a:moveTo>
                      <a:pt x="0" y="0"/>
                    </a:moveTo>
                    <a:lnTo>
                      <a:pt x="0" y="528"/>
                    </a:lnTo>
                    <a:lnTo>
                      <a:pt x="192" y="960"/>
                    </a:lnTo>
                    <a:lnTo>
                      <a:pt x="1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27" name="Oval 156"/>
              <p:cNvSpPr>
                <a:spLocks noChangeArrowheads="1"/>
              </p:cNvSpPr>
              <p:nvPr/>
            </p:nvSpPr>
            <p:spPr bwMode="auto">
              <a:xfrm>
                <a:off x="2592" y="1152"/>
                <a:ext cx="916" cy="370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28" name="Oval 157"/>
              <p:cNvSpPr>
                <a:spLocks noChangeArrowheads="1"/>
              </p:cNvSpPr>
              <p:nvPr/>
            </p:nvSpPr>
            <p:spPr bwMode="auto">
              <a:xfrm>
                <a:off x="1440" y="1152"/>
                <a:ext cx="916" cy="370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29" name="Oval 158"/>
              <p:cNvSpPr>
                <a:spLocks noChangeArrowheads="1"/>
              </p:cNvSpPr>
              <p:nvPr/>
            </p:nvSpPr>
            <p:spPr bwMode="auto">
              <a:xfrm flipH="1">
                <a:off x="2304" y="1200"/>
                <a:ext cx="306" cy="211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30" name="Freeform 159"/>
              <p:cNvSpPr>
                <a:spLocks/>
              </p:cNvSpPr>
              <p:nvPr/>
            </p:nvSpPr>
            <p:spPr bwMode="auto">
              <a:xfrm>
                <a:off x="1208" y="1583"/>
                <a:ext cx="226" cy="287"/>
              </a:xfrm>
              <a:custGeom>
                <a:avLst/>
                <a:gdLst>
                  <a:gd name="T0" fmla="*/ 0 w 226"/>
                  <a:gd name="T1" fmla="*/ 7 h 287"/>
                  <a:gd name="T2" fmla="*/ 226 w 226"/>
                  <a:gd name="T3" fmla="*/ 116 h 287"/>
                  <a:gd name="T4" fmla="*/ 218 w 226"/>
                  <a:gd name="T5" fmla="*/ 202 h 287"/>
                  <a:gd name="T6" fmla="*/ 31 w 226"/>
                  <a:gd name="T7" fmla="*/ 287 h 2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6"/>
                  <a:gd name="T13" fmla="*/ 0 h 287"/>
                  <a:gd name="T14" fmla="*/ 226 w 226"/>
                  <a:gd name="T15" fmla="*/ 287 h 2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6" h="287">
                    <a:moveTo>
                      <a:pt x="0" y="7"/>
                    </a:moveTo>
                    <a:cubicBezTo>
                      <a:pt x="113" y="14"/>
                      <a:pt x="186" y="0"/>
                      <a:pt x="226" y="116"/>
                    </a:cubicBezTo>
                    <a:cubicBezTo>
                      <a:pt x="223" y="145"/>
                      <a:pt x="224" y="174"/>
                      <a:pt x="218" y="202"/>
                    </a:cubicBezTo>
                    <a:cubicBezTo>
                      <a:pt x="205" y="259"/>
                      <a:pt x="76" y="287"/>
                      <a:pt x="31" y="28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31" name="Freeform 160"/>
              <p:cNvSpPr>
                <a:spLocks/>
              </p:cNvSpPr>
              <p:nvPr/>
            </p:nvSpPr>
            <p:spPr bwMode="auto">
              <a:xfrm>
                <a:off x="1613" y="1543"/>
                <a:ext cx="266" cy="359"/>
              </a:xfrm>
              <a:custGeom>
                <a:avLst/>
                <a:gdLst>
                  <a:gd name="T0" fmla="*/ 0 w 266"/>
                  <a:gd name="T1" fmla="*/ 0 h 359"/>
                  <a:gd name="T2" fmla="*/ 218 w 266"/>
                  <a:gd name="T3" fmla="*/ 47 h 359"/>
                  <a:gd name="T4" fmla="*/ 265 w 266"/>
                  <a:gd name="T5" fmla="*/ 109 h 359"/>
                  <a:gd name="T6" fmla="*/ 249 w 266"/>
                  <a:gd name="T7" fmla="*/ 226 h 359"/>
                  <a:gd name="T8" fmla="*/ 210 w 266"/>
                  <a:gd name="T9" fmla="*/ 273 h 359"/>
                  <a:gd name="T10" fmla="*/ 0 w 266"/>
                  <a:gd name="T11" fmla="*/ 359 h 3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6"/>
                  <a:gd name="T19" fmla="*/ 0 h 359"/>
                  <a:gd name="T20" fmla="*/ 266 w 266"/>
                  <a:gd name="T21" fmla="*/ 359 h 3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6" h="359">
                    <a:moveTo>
                      <a:pt x="0" y="0"/>
                    </a:moveTo>
                    <a:cubicBezTo>
                      <a:pt x="75" y="9"/>
                      <a:pt x="146" y="26"/>
                      <a:pt x="218" y="47"/>
                    </a:cubicBezTo>
                    <a:cubicBezTo>
                      <a:pt x="246" y="65"/>
                      <a:pt x="254" y="78"/>
                      <a:pt x="265" y="109"/>
                    </a:cubicBezTo>
                    <a:cubicBezTo>
                      <a:pt x="263" y="136"/>
                      <a:pt x="266" y="193"/>
                      <a:pt x="249" y="226"/>
                    </a:cubicBezTo>
                    <a:cubicBezTo>
                      <a:pt x="234" y="256"/>
                      <a:pt x="233" y="245"/>
                      <a:pt x="210" y="273"/>
                    </a:cubicBezTo>
                    <a:cubicBezTo>
                      <a:pt x="151" y="344"/>
                      <a:pt x="97" y="359"/>
                      <a:pt x="0" y="35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32" name="Freeform 161"/>
              <p:cNvSpPr>
                <a:spLocks/>
              </p:cNvSpPr>
              <p:nvPr/>
            </p:nvSpPr>
            <p:spPr bwMode="auto">
              <a:xfrm>
                <a:off x="1005" y="1673"/>
                <a:ext cx="998" cy="127"/>
              </a:xfrm>
              <a:custGeom>
                <a:avLst/>
                <a:gdLst>
                  <a:gd name="T0" fmla="*/ 0 w 998"/>
                  <a:gd name="T1" fmla="*/ 127 h 127"/>
                  <a:gd name="T2" fmla="*/ 296 w 998"/>
                  <a:gd name="T3" fmla="*/ 80 h 127"/>
                  <a:gd name="T4" fmla="*/ 655 w 998"/>
                  <a:gd name="T5" fmla="*/ 41 h 127"/>
                  <a:gd name="T6" fmla="*/ 998 w 998"/>
                  <a:gd name="T7" fmla="*/ 57 h 1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98"/>
                  <a:gd name="T13" fmla="*/ 0 h 127"/>
                  <a:gd name="T14" fmla="*/ 998 w 998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98" h="127">
                    <a:moveTo>
                      <a:pt x="0" y="127"/>
                    </a:moveTo>
                    <a:cubicBezTo>
                      <a:pt x="88" y="85"/>
                      <a:pt x="200" y="89"/>
                      <a:pt x="296" y="80"/>
                    </a:cubicBezTo>
                    <a:cubicBezTo>
                      <a:pt x="413" y="54"/>
                      <a:pt x="536" y="51"/>
                      <a:pt x="655" y="41"/>
                    </a:cubicBezTo>
                    <a:cubicBezTo>
                      <a:pt x="988" y="49"/>
                      <a:pt x="884" y="0"/>
                      <a:pt x="998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218" name="Freeform 162"/>
            <p:cNvSpPr>
              <a:spLocks/>
            </p:cNvSpPr>
            <p:nvPr/>
          </p:nvSpPr>
          <p:spPr bwMode="auto">
            <a:xfrm>
              <a:off x="1629" y="1254"/>
              <a:ext cx="155" cy="211"/>
            </a:xfrm>
            <a:custGeom>
              <a:avLst/>
              <a:gdLst>
                <a:gd name="T0" fmla="*/ 0 w 155"/>
                <a:gd name="T1" fmla="*/ 1 h 211"/>
                <a:gd name="T2" fmla="*/ 117 w 155"/>
                <a:gd name="T3" fmla="*/ 40 h 211"/>
                <a:gd name="T4" fmla="*/ 132 w 155"/>
                <a:gd name="T5" fmla="*/ 71 h 211"/>
                <a:gd name="T6" fmla="*/ 148 w 155"/>
                <a:gd name="T7" fmla="*/ 94 h 211"/>
                <a:gd name="T8" fmla="*/ 70 w 155"/>
                <a:gd name="T9" fmla="*/ 211 h 2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5"/>
                <a:gd name="T16" fmla="*/ 0 h 211"/>
                <a:gd name="T17" fmla="*/ 155 w 155"/>
                <a:gd name="T18" fmla="*/ 211 h 2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5" h="211">
                  <a:moveTo>
                    <a:pt x="0" y="1"/>
                  </a:moveTo>
                  <a:cubicBezTo>
                    <a:pt x="62" y="7"/>
                    <a:pt x="77" y="0"/>
                    <a:pt x="117" y="40"/>
                  </a:cubicBezTo>
                  <a:cubicBezTo>
                    <a:pt x="122" y="50"/>
                    <a:pt x="126" y="61"/>
                    <a:pt x="132" y="71"/>
                  </a:cubicBezTo>
                  <a:cubicBezTo>
                    <a:pt x="137" y="79"/>
                    <a:pt x="147" y="85"/>
                    <a:pt x="148" y="94"/>
                  </a:cubicBezTo>
                  <a:cubicBezTo>
                    <a:pt x="155" y="155"/>
                    <a:pt x="105" y="176"/>
                    <a:pt x="7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19" name="Freeform 163"/>
            <p:cNvSpPr>
              <a:spLocks/>
            </p:cNvSpPr>
            <p:nvPr/>
          </p:nvSpPr>
          <p:spPr bwMode="auto">
            <a:xfrm>
              <a:off x="1909" y="1204"/>
              <a:ext cx="164" cy="277"/>
            </a:xfrm>
            <a:custGeom>
              <a:avLst/>
              <a:gdLst>
                <a:gd name="T0" fmla="*/ 0 w 164"/>
                <a:gd name="T1" fmla="*/ 12 h 277"/>
                <a:gd name="T2" fmla="*/ 101 w 164"/>
                <a:gd name="T3" fmla="*/ 20 h 277"/>
                <a:gd name="T4" fmla="*/ 148 w 164"/>
                <a:gd name="T5" fmla="*/ 74 h 277"/>
                <a:gd name="T6" fmla="*/ 164 w 164"/>
                <a:gd name="T7" fmla="*/ 121 h 277"/>
                <a:gd name="T8" fmla="*/ 156 w 164"/>
                <a:gd name="T9" fmla="*/ 191 h 277"/>
                <a:gd name="T10" fmla="*/ 70 w 164"/>
                <a:gd name="T11" fmla="*/ 277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4"/>
                <a:gd name="T19" fmla="*/ 0 h 277"/>
                <a:gd name="T20" fmla="*/ 164 w 164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4" h="277">
                  <a:moveTo>
                    <a:pt x="0" y="12"/>
                  </a:moveTo>
                  <a:cubicBezTo>
                    <a:pt x="35" y="0"/>
                    <a:pt x="64" y="14"/>
                    <a:pt x="101" y="20"/>
                  </a:cubicBezTo>
                  <a:cubicBezTo>
                    <a:pt x="118" y="37"/>
                    <a:pt x="138" y="51"/>
                    <a:pt x="148" y="74"/>
                  </a:cubicBezTo>
                  <a:cubicBezTo>
                    <a:pt x="155" y="89"/>
                    <a:pt x="164" y="121"/>
                    <a:pt x="164" y="121"/>
                  </a:cubicBezTo>
                  <a:cubicBezTo>
                    <a:pt x="161" y="144"/>
                    <a:pt x="160" y="168"/>
                    <a:pt x="156" y="191"/>
                  </a:cubicBezTo>
                  <a:cubicBezTo>
                    <a:pt x="148" y="237"/>
                    <a:pt x="99" y="248"/>
                    <a:pt x="70" y="27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0" name="Freeform 164"/>
            <p:cNvSpPr>
              <a:spLocks/>
            </p:cNvSpPr>
            <p:nvPr/>
          </p:nvSpPr>
          <p:spPr bwMode="auto">
            <a:xfrm>
              <a:off x="1566" y="1304"/>
              <a:ext cx="608" cy="68"/>
            </a:xfrm>
            <a:custGeom>
              <a:avLst/>
              <a:gdLst>
                <a:gd name="T0" fmla="*/ 0 w 608"/>
                <a:gd name="T1" fmla="*/ 68 h 68"/>
                <a:gd name="T2" fmla="*/ 608 w 608"/>
                <a:gd name="T3" fmla="*/ 36 h 68"/>
                <a:gd name="T4" fmla="*/ 0 60000 65536"/>
                <a:gd name="T5" fmla="*/ 0 60000 65536"/>
                <a:gd name="T6" fmla="*/ 0 w 608"/>
                <a:gd name="T7" fmla="*/ 0 h 68"/>
                <a:gd name="T8" fmla="*/ 608 w 608"/>
                <a:gd name="T9" fmla="*/ 68 h 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08" h="68">
                  <a:moveTo>
                    <a:pt x="0" y="68"/>
                  </a:moveTo>
                  <a:cubicBezTo>
                    <a:pt x="199" y="0"/>
                    <a:pt x="383" y="36"/>
                    <a:pt x="608" y="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1" name="Freeform 165"/>
            <p:cNvSpPr>
              <a:spLocks/>
            </p:cNvSpPr>
            <p:nvPr/>
          </p:nvSpPr>
          <p:spPr bwMode="auto">
            <a:xfrm>
              <a:off x="2766" y="1247"/>
              <a:ext cx="94" cy="241"/>
            </a:xfrm>
            <a:custGeom>
              <a:avLst/>
              <a:gdLst>
                <a:gd name="T0" fmla="*/ 70 w 94"/>
                <a:gd name="T1" fmla="*/ 0 h 241"/>
                <a:gd name="T2" fmla="*/ 16 w 94"/>
                <a:gd name="T3" fmla="*/ 23 h 241"/>
                <a:gd name="T4" fmla="*/ 0 w 94"/>
                <a:gd name="T5" fmla="*/ 70 h 241"/>
                <a:gd name="T6" fmla="*/ 94 w 94"/>
                <a:gd name="T7" fmla="*/ 241 h 2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"/>
                <a:gd name="T13" fmla="*/ 0 h 241"/>
                <a:gd name="T14" fmla="*/ 94 w 94"/>
                <a:gd name="T15" fmla="*/ 241 h 2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" h="241">
                  <a:moveTo>
                    <a:pt x="70" y="0"/>
                  </a:moveTo>
                  <a:cubicBezTo>
                    <a:pt x="56" y="4"/>
                    <a:pt x="25" y="8"/>
                    <a:pt x="16" y="23"/>
                  </a:cubicBezTo>
                  <a:cubicBezTo>
                    <a:pt x="7" y="37"/>
                    <a:pt x="0" y="70"/>
                    <a:pt x="0" y="70"/>
                  </a:cubicBezTo>
                  <a:cubicBezTo>
                    <a:pt x="8" y="159"/>
                    <a:pt x="8" y="203"/>
                    <a:pt x="94" y="24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2" name="Freeform 166"/>
            <p:cNvSpPr>
              <a:spLocks/>
            </p:cNvSpPr>
            <p:nvPr/>
          </p:nvSpPr>
          <p:spPr bwMode="auto">
            <a:xfrm>
              <a:off x="2994" y="1216"/>
              <a:ext cx="178" cy="230"/>
            </a:xfrm>
            <a:custGeom>
              <a:avLst/>
              <a:gdLst>
                <a:gd name="T0" fmla="*/ 115 w 178"/>
                <a:gd name="T1" fmla="*/ 0 h 230"/>
                <a:gd name="T2" fmla="*/ 14 w 178"/>
                <a:gd name="T3" fmla="*/ 54 h 230"/>
                <a:gd name="T4" fmla="*/ 68 w 178"/>
                <a:gd name="T5" fmla="*/ 218 h 230"/>
                <a:gd name="T6" fmla="*/ 178 w 178"/>
                <a:gd name="T7" fmla="*/ 226 h 2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8"/>
                <a:gd name="T13" fmla="*/ 0 h 230"/>
                <a:gd name="T14" fmla="*/ 178 w 178"/>
                <a:gd name="T15" fmla="*/ 230 h 2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8" h="230">
                  <a:moveTo>
                    <a:pt x="115" y="0"/>
                  </a:moveTo>
                  <a:cubicBezTo>
                    <a:pt x="60" y="13"/>
                    <a:pt x="44" y="11"/>
                    <a:pt x="14" y="54"/>
                  </a:cubicBezTo>
                  <a:cubicBezTo>
                    <a:pt x="0" y="107"/>
                    <a:pt x="4" y="196"/>
                    <a:pt x="68" y="218"/>
                  </a:cubicBezTo>
                  <a:cubicBezTo>
                    <a:pt x="102" y="230"/>
                    <a:pt x="144" y="226"/>
                    <a:pt x="178" y="2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3" name="Freeform 167"/>
            <p:cNvSpPr>
              <a:spLocks/>
            </p:cNvSpPr>
            <p:nvPr/>
          </p:nvSpPr>
          <p:spPr bwMode="auto">
            <a:xfrm>
              <a:off x="2688" y="1317"/>
              <a:ext cx="624" cy="94"/>
            </a:xfrm>
            <a:custGeom>
              <a:avLst/>
              <a:gdLst>
                <a:gd name="T0" fmla="*/ 0 w 624"/>
                <a:gd name="T1" fmla="*/ 94 h 94"/>
                <a:gd name="T2" fmla="*/ 86 w 624"/>
                <a:gd name="T3" fmla="*/ 47 h 94"/>
                <a:gd name="T4" fmla="*/ 234 w 624"/>
                <a:gd name="T5" fmla="*/ 16 h 94"/>
                <a:gd name="T6" fmla="*/ 624 w 624"/>
                <a:gd name="T7" fmla="*/ 0 h 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4"/>
                <a:gd name="T14" fmla="*/ 624 w 624"/>
                <a:gd name="T15" fmla="*/ 94 h 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4">
                  <a:moveTo>
                    <a:pt x="0" y="94"/>
                  </a:moveTo>
                  <a:cubicBezTo>
                    <a:pt x="29" y="79"/>
                    <a:pt x="57" y="61"/>
                    <a:pt x="86" y="47"/>
                  </a:cubicBezTo>
                  <a:cubicBezTo>
                    <a:pt x="125" y="28"/>
                    <a:pt x="190" y="20"/>
                    <a:pt x="234" y="16"/>
                  </a:cubicBezTo>
                  <a:cubicBezTo>
                    <a:pt x="366" y="4"/>
                    <a:pt x="491" y="0"/>
                    <a:pt x="62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170" name="Group 168"/>
          <p:cNvGrpSpPr>
            <a:grpSpLocks/>
          </p:cNvGrpSpPr>
          <p:nvPr/>
        </p:nvGrpSpPr>
        <p:grpSpPr bwMode="auto">
          <a:xfrm>
            <a:off x="762000" y="685800"/>
            <a:ext cx="1447800" cy="1447800"/>
            <a:chOff x="1392" y="1104"/>
            <a:chExt cx="3016" cy="2412"/>
          </a:xfrm>
        </p:grpSpPr>
        <p:sp>
          <p:nvSpPr>
            <p:cNvPr id="92194" name="Rectangle 169"/>
            <p:cNvSpPr>
              <a:spLocks noChangeArrowheads="1"/>
            </p:cNvSpPr>
            <p:nvPr/>
          </p:nvSpPr>
          <p:spPr bwMode="auto">
            <a:xfrm>
              <a:off x="2640" y="1811"/>
              <a:ext cx="534" cy="170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5" name="Oval 170"/>
            <p:cNvSpPr>
              <a:spLocks noChangeArrowheads="1"/>
            </p:cNvSpPr>
            <p:nvPr/>
          </p:nvSpPr>
          <p:spPr bwMode="auto">
            <a:xfrm>
              <a:off x="3072" y="1436"/>
              <a:ext cx="1336" cy="6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6" name="Oval 171"/>
            <p:cNvSpPr>
              <a:spLocks noChangeArrowheads="1"/>
            </p:cNvSpPr>
            <p:nvPr/>
          </p:nvSpPr>
          <p:spPr bwMode="auto">
            <a:xfrm>
              <a:off x="1392" y="1436"/>
              <a:ext cx="1336" cy="6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7" name="Freeform 172"/>
            <p:cNvSpPr>
              <a:spLocks/>
            </p:cNvSpPr>
            <p:nvPr/>
          </p:nvSpPr>
          <p:spPr bwMode="auto">
            <a:xfrm>
              <a:off x="1644" y="1572"/>
              <a:ext cx="283" cy="399"/>
            </a:xfrm>
            <a:custGeom>
              <a:avLst/>
              <a:gdLst>
                <a:gd name="T0" fmla="*/ 0 w 283"/>
                <a:gd name="T1" fmla="*/ 20 h 371"/>
                <a:gd name="T2" fmla="*/ 226 w 283"/>
                <a:gd name="T3" fmla="*/ 51 h 371"/>
                <a:gd name="T4" fmla="*/ 265 w 283"/>
                <a:gd name="T5" fmla="*/ 98 h 371"/>
                <a:gd name="T6" fmla="*/ 281 w 283"/>
                <a:gd name="T7" fmla="*/ 145 h 371"/>
                <a:gd name="T8" fmla="*/ 265 w 283"/>
                <a:gd name="T9" fmla="*/ 230 h 371"/>
                <a:gd name="T10" fmla="*/ 195 w 283"/>
                <a:gd name="T11" fmla="*/ 301 h 371"/>
                <a:gd name="T12" fmla="*/ 125 w 283"/>
                <a:gd name="T13" fmla="*/ 347 h 371"/>
                <a:gd name="T14" fmla="*/ 102 w 283"/>
                <a:gd name="T15" fmla="*/ 363 h 371"/>
                <a:gd name="T16" fmla="*/ 78 w 283"/>
                <a:gd name="T17" fmla="*/ 371 h 3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3"/>
                <a:gd name="T28" fmla="*/ 0 h 371"/>
                <a:gd name="T29" fmla="*/ 283 w 283"/>
                <a:gd name="T30" fmla="*/ 371 h 3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3" h="371">
                  <a:moveTo>
                    <a:pt x="0" y="20"/>
                  </a:moveTo>
                  <a:cubicBezTo>
                    <a:pt x="76" y="0"/>
                    <a:pt x="160" y="8"/>
                    <a:pt x="226" y="51"/>
                  </a:cubicBezTo>
                  <a:cubicBezTo>
                    <a:pt x="237" y="68"/>
                    <a:pt x="255" y="80"/>
                    <a:pt x="265" y="98"/>
                  </a:cubicBezTo>
                  <a:cubicBezTo>
                    <a:pt x="273" y="112"/>
                    <a:pt x="281" y="145"/>
                    <a:pt x="281" y="145"/>
                  </a:cubicBezTo>
                  <a:cubicBezTo>
                    <a:pt x="277" y="174"/>
                    <a:pt x="283" y="207"/>
                    <a:pt x="265" y="230"/>
                  </a:cubicBezTo>
                  <a:cubicBezTo>
                    <a:pt x="244" y="256"/>
                    <a:pt x="218" y="277"/>
                    <a:pt x="195" y="301"/>
                  </a:cubicBezTo>
                  <a:cubicBezTo>
                    <a:pt x="192" y="304"/>
                    <a:pt x="138" y="338"/>
                    <a:pt x="125" y="347"/>
                  </a:cubicBezTo>
                  <a:cubicBezTo>
                    <a:pt x="117" y="352"/>
                    <a:pt x="111" y="360"/>
                    <a:pt x="102" y="363"/>
                  </a:cubicBezTo>
                  <a:cubicBezTo>
                    <a:pt x="94" y="366"/>
                    <a:pt x="78" y="371"/>
                    <a:pt x="78" y="37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8" name="Freeform 173"/>
            <p:cNvSpPr>
              <a:spLocks/>
            </p:cNvSpPr>
            <p:nvPr/>
          </p:nvSpPr>
          <p:spPr bwMode="auto">
            <a:xfrm>
              <a:off x="2104" y="1518"/>
              <a:ext cx="366" cy="469"/>
            </a:xfrm>
            <a:custGeom>
              <a:avLst/>
              <a:gdLst>
                <a:gd name="T0" fmla="*/ 0 w 366"/>
                <a:gd name="T1" fmla="*/ 0 h 436"/>
                <a:gd name="T2" fmla="*/ 218 w 366"/>
                <a:gd name="T3" fmla="*/ 23 h 436"/>
                <a:gd name="T4" fmla="*/ 335 w 366"/>
                <a:gd name="T5" fmla="*/ 93 h 436"/>
                <a:gd name="T6" fmla="*/ 366 w 366"/>
                <a:gd name="T7" fmla="*/ 164 h 436"/>
                <a:gd name="T8" fmla="*/ 351 w 366"/>
                <a:gd name="T9" fmla="*/ 280 h 436"/>
                <a:gd name="T10" fmla="*/ 101 w 366"/>
                <a:gd name="T11" fmla="*/ 436 h 4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6"/>
                <a:gd name="T19" fmla="*/ 0 h 436"/>
                <a:gd name="T20" fmla="*/ 366 w 366"/>
                <a:gd name="T21" fmla="*/ 436 h 4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6" h="436">
                  <a:moveTo>
                    <a:pt x="0" y="0"/>
                  </a:moveTo>
                  <a:cubicBezTo>
                    <a:pt x="87" y="5"/>
                    <a:pt x="140" y="11"/>
                    <a:pt x="218" y="23"/>
                  </a:cubicBezTo>
                  <a:cubicBezTo>
                    <a:pt x="266" y="39"/>
                    <a:pt x="300" y="58"/>
                    <a:pt x="335" y="93"/>
                  </a:cubicBezTo>
                  <a:cubicBezTo>
                    <a:pt x="344" y="119"/>
                    <a:pt x="357" y="138"/>
                    <a:pt x="366" y="164"/>
                  </a:cubicBezTo>
                  <a:cubicBezTo>
                    <a:pt x="365" y="171"/>
                    <a:pt x="365" y="251"/>
                    <a:pt x="351" y="280"/>
                  </a:cubicBezTo>
                  <a:cubicBezTo>
                    <a:pt x="318" y="348"/>
                    <a:pt x="177" y="436"/>
                    <a:pt x="101" y="4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9" name="Freeform 174"/>
            <p:cNvSpPr>
              <a:spLocks/>
            </p:cNvSpPr>
            <p:nvPr/>
          </p:nvSpPr>
          <p:spPr bwMode="auto">
            <a:xfrm>
              <a:off x="1559" y="1744"/>
              <a:ext cx="981" cy="84"/>
            </a:xfrm>
            <a:custGeom>
              <a:avLst/>
              <a:gdLst>
                <a:gd name="T0" fmla="*/ 0 w 981"/>
                <a:gd name="T1" fmla="*/ 78 h 78"/>
                <a:gd name="T2" fmla="*/ 280 w 981"/>
                <a:gd name="T3" fmla="*/ 39 h 78"/>
                <a:gd name="T4" fmla="*/ 981 w 981"/>
                <a:gd name="T5" fmla="*/ 0 h 78"/>
                <a:gd name="T6" fmla="*/ 0 60000 65536"/>
                <a:gd name="T7" fmla="*/ 0 60000 65536"/>
                <a:gd name="T8" fmla="*/ 0 60000 65536"/>
                <a:gd name="T9" fmla="*/ 0 w 981"/>
                <a:gd name="T10" fmla="*/ 0 h 78"/>
                <a:gd name="T11" fmla="*/ 981 w 981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81" h="78">
                  <a:moveTo>
                    <a:pt x="0" y="78"/>
                  </a:moveTo>
                  <a:cubicBezTo>
                    <a:pt x="89" y="47"/>
                    <a:pt x="187" y="49"/>
                    <a:pt x="280" y="39"/>
                  </a:cubicBezTo>
                  <a:cubicBezTo>
                    <a:pt x="514" y="14"/>
                    <a:pt x="746" y="0"/>
                    <a:pt x="981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0" name="Freeform 175"/>
            <p:cNvSpPr>
              <a:spLocks/>
            </p:cNvSpPr>
            <p:nvPr/>
          </p:nvSpPr>
          <p:spPr bwMode="auto">
            <a:xfrm>
              <a:off x="3506" y="1551"/>
              <a:ext cx="336" cy="387"/>
            </a:xfrm>
            <a:custGeom>
              <a:avLst/>
              <a:gdLst>
                <a:gd name="T0" fmla="*/ 250 w 336"/>
                <a:gd name="T1" fmla="*/ 0 h 359"/>
                <a:gd name="T2" fmla="*/ 164 w 336"/>
                <a:gd name="T3" fmla="*/ 16 h 359"/>
                <a:gd name="T4" fmla="*/ 141 w 336"/>
                <a:gd name="T5" fmla="*/ 39 h 359"/>
                <a:gd name="T6" fmla="*/ 71 w 336"/>
                <a:gd name="T7" fmla="*/ 70 h 359"/>
                <a:gd name="T8" fmla="*/ 24 w 336"/>
                <a:gd name="T9" fmla="*/ 101 h 359"/>
                <a:gd name="T10" fmla="*/ 1 w 336"/>
                <a:gd name="T11" fmla="*/ 117 h 359"/>
                <a:gd name="T12" fmla="*/ 8 w 336"/>
                <a:gd name="T13" fmla="*/ 203 h 359"/>
                <a:gd name="T14" fmla="*/ 40 w 336"/>
                <a:gd name="T15" fmla="*/ 249 h 359"/>
                <a:gd name="T16" fmla="*/ 336 w 336"/>
                <a:gd name="T17" fmla="*/ 359 h 3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6"/>
                <a:gd name="T28" fmla="*/ 0 h 359"/>
                <a:gd name="T29" fmla="*/ 336 w 336"/>
                <a:gd name="T30" fmla="*/ 359 h 35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6" h="359">
                  <a:moveTo>
                    <a:pt x="250" y="0"/>
                  </a:moveTo>
                  <a:cubicBezTo>
                    <a:pt x="247" y="0"/>
                    <a:pt x="177" y="9"/>
                    <a:pt x="164" y="16"/>
                  </a:cubicBezTo>
                  <a:cubicBezTo>
                    <a:pt x="155" y="21"/>
                    <a:pt x="150" y="33"/>
                    <a:pt x="141" y="39"/>
                  </a:cubicBezTo>
                  <a:cubicBezTo>
                    <a:pt x="121" y="52"/>
                    <a:pt x="92" y="58"/>
                    <a:pt x="71" y="70"/>
                  </a:cubicBezTo>
                  <a:cubicBezTo>
                    <a:pt x="55" y="79"/>
                    <a:pt x="40" y="91"/>
                    <a:pt x="24" y="101"/>
                  </a:cubicBezTo>
                  <a:cubicBezTo>
                    <a:pt x="16" y="106"/>
                    <a:pt x="1" y="117"/>
                    <a:pt x="1" y="117"/>
                  </a:cubicBezTo>
                  <a:cubicBezTo>
                    <a:pt x="3" y="146"/>
                    <a:pt x="0" y="175"/>
                    <a:pt x="8" y="203"/>
                  </a:cubicBezTo>
                  <a:cubicBezTo>
                    <a:pt x="13" y="221"/>
                    <a:pt x="29" y="234"/>
                    <a:pt x="40" y="249"/>
                  </a:cubicBezTo>
                  <a:cubicBezTo>
                    <a:pt x="107" y="346"/>
                    <a:pt x="229" y="359"/>
                    <a:pt x="336" y="35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1" name="Freeform 176"/>
            <p:cNvSpPr>
              <a:spLocks/>
            </p:cNvSpPr>
            <p:nvPr/>
          </p:nvSpPr>
          <p:spPr bwMode="auto">
            <a:xfrm>
              <a:off x="3875" y="1604"/>
              <a:ext cx="302" cy="292"/>
            </a:xfrm>
            <a:custGeom>
              <a:avLst/>
              <a:gdLst>
                <a:gd name="T0" fmla="*/ 255 w 302"/>
                <a:gd name="T1" fmla="*/ 6 h 271"/>
                <a:gd name="T2" fmla="*/ 52 w 302"/>
                <a:gd name="T3" fmla="*/ 60 h 271"/>
                <a:gd name="T4" fmla="*/ 302 w 302"/>
                <a:gd name="T5" fmla="*/ 271 h 271"/>
                <a:gd name="T6" fmla="*/ 0 60000 65536"/>
                <a:gd name="T7" fmla="*/ 0 60000 65536"/>
                <a:gd name="T8" fmla="*/ 0 60000 65536"/>
                <a:gd name="T9" fmla="*/ 0 w 302"/>
                <a:gd name="T10" fmla="*/ 0 h 271"/>
                <a:gd name="T11" fmla="*/ 302 w 302"/>
                <a:gd name="T12" fmla="*/ 271 h 2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2" h="271">
                  <a:moveTo>
                    <a:pt x="255" y="6"/>
                  </a:moveTo>
                  <a:cubicBezTo>
                    <a:pt x="164" y="11"/>
                    <a:pt x="114" y="0"/>
                    <a:pt x="52" y="60"/>
                  </a:cubicBezTo>
                  <a:cubicBezTo>
                    <a:pt x="0" y="239"/>
                    <a:pt x="172" y="271"/>
                    <a:pt x="302" y="27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2" name="Freeform 177"/>
            <p:cNvSpPr>
              <a:spLocks/>
            </p:cNvSpPr>
            <p:nvPr/>
          </p:nvSpPr>
          <p:spPr bwMode="auto">
            <a:xfrm>
              <a:off x="3187" y="1753"/>
              <a:ext cx="1185" cy="42"/>
            </a:xfrm>
            <a:custGeom>
              <a:avLst/>
              <a:gdLst>
                <a:gd name="T0" fmla="*/ 0 w 1185"/>
                <a:gd name="T1" fmla="*/ 39 h 39"/>
                <a:gd name="T2" fmla="*/ 857 w 1185"/>
                <a:gd name="T3" fmla="*/ 0 h 39"/>
                <a:gd name="T4" fmla="*/ 1185 w 1185"/>
                <a:gd name="T5" fmla="*/ 8 h 39"/>
                <a:gd name="T6" fmla="*/ 0 60000 65536"/>
                <a:gd name="T7" fmla="*/ 0 60000 65536"/>
                <a:gd name="T8" fmla="*/ 0 60000 65536"/>
                <a:gd name="T9" fmla="*/ 0 w 1185"/>
                <a:gd name="T10" fmla="*/ 0 h 39"/>
                <a:gd name="T11" fmla="*/ 1185 w 1185"/>
                <a:gd name="T12" fmla="*/ 39 h 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85" h="39">
                  <a:moveTo>
                    <a:pt x="0" y="39"/>
                  </a:moveTo>
                  <a:cubicBezTo>
                    <a:pt x="288" y="15"/>
                    <a:pt x="566" y="5"/>
                    <a:pt x="857" y="0"/>
                  </a:cubicBezTo>
                  <a:cubicBezTo>
                    <a:pt x="1180" y="8"/>
                    <a:pt x="1070" y="8"/>
                    <a:pt x="1185" y="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203" name="Group 178"/>
            <p:cNvGrpSpPr>
              <a:grpSpLocks/>
            </p:cNvGrpSpPr>
            <p:nvPr/>
          </p:nvGrpSpPr>
          <p:grpSpPr bwMode="auto">
            <a:xfrm>
              <a:off x="2352" y="1104"/>
              <a:ext cx="718" cy="430"/>
              <a:chOff x="2160" y="816"/>
              <a:chExt cx="718" cy="430"/>
            </a:xfrm>
          </p:grpSpPr>
          <p:sp>
            <p:nvSpPr>
              <p:cNvPr id="92213" name="Oval 179"/>
              <p:cNvSpPr>
                <a:spLocks noChangeArrowheads="1"/>
              </p:cNvSpPr>
              <p:nvPr/>
            </p:nvSpPr>
            <p:spPr bwMode="auto">
              <a:xfrm rot="1528506">
                <a:off x="2160" y="816"/>
                <a:ext cx="718" cy="430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14" name="Freeform 180"/>
              <p:cNvSpPr>
                <a:spLocks/>
              </p:cNvSpPr>
              <p:nvPr/>
            </p:nvSpPr>
            <p:spPr bwMode="auto">
              <a:xfrm>
                <a:off x="2338" y="863"/>
                <a:ext cx="123" cy="168"/>
              </a:xfrm>
              <a:custGeom>
                <a:avLst/>
                <a:gdLst>
                  <a:gd name="T0" fmla="*/ 101 w 123"/>
                  <a:gd name="T1" fmla="*/ 0 h 156"/>
                  <a:gd name="T2" fmla="*/ 78 w 123"/>
                  <a:gd name="T3" fmla="*/ 125 h 156"/>
                  <a:gd name="T4" fmla="*/ 23 w 123"/>
                  <a:gd name="T5" fmla="*/ 148 h 156"/>
                  <a:gd name="T6" fmla="*/ 0 w 123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156"/>
                  <a:gd name="T14" fmla="*/ 123 w 123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156">
                    <a:moveTo>
                      <a:pt x="101" y="0"/>
                    </a:moveTo>
                    <a:cubicBezTo>
                      <a:pt x="118" y="49"/>
                      <a:pt x="123" y="87"/>
                      <a:pt x="78" y="125"/>
                    </a:cubicBezTo>
                    <a:cubicBezTo>
                      <a:pt x="55" y="144"/>
                      <a:pt x="52" y="140"/>
                      <a:pt x="23" y="148"/>
                    </a:cubicBezTo>
                    <a:cubicBezTo>
                      <a:pt x="15" y="150"/>
                      <a:pt x="0" y="156"/>
                      <a:pt x="0" y="15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15" name="Freeform 181"/>
              <p:cNvSpPr>
                <a:spLocks/>
              </p:cNvSpPr>
              <p:nvPr/>
            </p:nvSpPr>
            <p:spPr bwMode="auto">
              <a:xfrm>
                <a:off x="2525" y="956"/>
                <a:ext cx="156" cy="235"/>
              </a:xfrm>
              <a:custGeom>
                <a:avLst/>
                <a:gdLst>
                  <a:gd name="T0" fmla="*/ 132 w 156"/>
                  <a:gd name="T1" fmla="*/ 0 h 218"/>
                  <a:gd name="T2" fmla="*/ 148 w 156"/>
                  <a:gd name="T3" fmla="*/ 47 h 218"/>
                  <a:gd name="T4" fmla="*/ 156 w 156"/>
                  <a:gd name="T5" fmla="*/ 70 h 218"/>
                  <a:gd name="T6" fmla="*/ 86 w 156"/>
                  <a:gd name="T7" fmla="*/ 202 h 218"/>
                  <a:gd name="T8" fmla="*/ 0 w 156"/>
                  <a:gd name="T9" fmla="*/ 218 h 2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6"/>
                  <a:gd name="T16" fmla="*/ 0 h 218"/>
                  <a:gd name="T17" fmla="*/ 156 w 156"/>
                  <a:gd name="T18" fmla="*/ 218 h 2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6" h="218">
                    <a:moveTo>
                      <a:pt x="132" y="0"/>
                    </a:moveTo>
                    <a:cubicBezTo>
                      <a:pt x="137" y="16"/>
                      <a:pt x="143" y="31"/>
                      <a:pt x="148" y="47"/>
                    </a:cubicBezTo>
                    <a:cubicBezTo>
                      <a:pt x="151" y="55"/>
                      <a:pt x="156" y="70"/>
                      <a:pt x="156" y="70"/>
                    </a:cubicBezTo>
                    <a:cubicBezTo>
                      <a:pt x="150" y="131"/>
                      <a:pt x="155" y="179"/>
                      <a:pt x="86" y="202"/>
                    </a:cubicBezTo>
                    <a:cubicBezTo>
                      <a:pt x="58" y="211"/>
                      <a:pt x="0" y="218"/>
                      <a:pt x="0" y="21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16" name="Freeform 182"/>
              <p:cNvSpPr>
                <a:spLocks/>
              </p:cNvSpPr>
              <p:nvPr/>
            </p:nvSpPr>
            <p:spPr bwMode="auto">
              <a:xfrm>
                <a:off x="2314" y="923"/>
                <a:ext cx="406" cy="250"/>
              </a:xfrm>
              <a:custGeom>
                <a:avLst/>
                <a:gdLst>
                  <a:gd name="T0" fmla="*/ 0 w 406"/>
                  <a:gd name="T1" fmla="*/ 0 h 233"/>
                  <a:gd name="T2" fmla="*/ 273 w 406"/>
                  <a:gd name="T3" fmla="*/ 85 h 233"/>
                  <a:gd name="T4" fmla="*/ 374 w 406"/>
                  <a:gd name="T5" fmla="*/ 194 h 233"/>
                  <a:gd name="T6" fmla="*/ 382 w 406"/>
                  <a:gd name="T7" fmla="*/ 218 h 233"/>
                  <a:gd name="T8" fmla="*/ 406 w 406"/>
                  <a:gd name="T9" fmla="*/ 233 h 2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6"/>
                  <a:gd name="T16" fmla="*/ 0 h 233"/>
                  <a:gd name="T17" fmla="*/ 406 w 406"/>
                  <a:gd name="T18" fmla="*/ 233 h 2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6" h="233">
                    <a:moveTo>
                      <a:pt x="0" y="0"/>
                    </a:moveTo>
                    <a:cubicBezTo>
                      <a:pt x="67" y="8"/>
                      <a:pt x="218" y="39"/>
                      <a:pt x="273" y="85"/>
                    </a:cubicBezTo>
                    <a:cubicBezTo>
                      <a:pt x="312" y="117"/>
                      <a:pt x="331" y="166"/>
                      <a:pt x="374" y="194"/>
                    </a:cubicBezTo>
                    <a:cubicBezTo>
                      <a:pt x="377" y="202"/>
                      <a:pt x="377" y="211"/>
                      <a:pt x="382" y="218"/>
                    </a:cubicBezTo>
                    <a:cubicBezTo>
                      <a:pt x="388" y="225"/>
                      <a:pt x="406" y="233"/>
                      <a:pt x="406" y="23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04" name="Group 183"/>
            <p:cNvGrpSpPr>
              <a:grpSpLocks/>
            </p:cNvGrpSpPr>
            <p:nvPr/>
          </p:nvGrpSpPr>
          <p:grpSpPr bwMode="auto">
            <a:xfrm>
              <a:off x="3120" y="1536"/>
              <a:ext cx="715" cy="378"/>
              <a:chOff x="2976" y="1178"/>
              <a:chExt cx="715" cy="378"/>
            </a:xfrm>
          </p:grpSpPr>
          <p:grpSp>
            <p:nvGrpSpPr>
              <p:cNvPr id="92208" name="Group 184"/>
              <p:cNvGrpSpPr>
                <a:grpSpLocks/>
              </p:cNvGrpSpPr>
              <p:nvPr/>
            </p:nvGrpSpPr>
            <p:grpSpPr bwMode="auto">
              <a:xfrm>
                <a:off x="2976" y="1178"/>
                <a:ext cx="715" cy="378"/>
                <a:chOff x="2976" y="1178"/>
                <a:chExt cx="715" cy="378"/>
              </a:xfrm>
            </p:grpSpPr>
            <p:sp>
              <p:nvSpPr>
                <p:cNvPr id="92210" name="Oval 185"/>
                <p:cNvSpPr>
                  <a:spLocks noChangeArrowheads="1"/>
                </p:cNvSpPr>
                <p:nvPr/>
              </p:nvSpPr>
              <p:spPr bwMode="auto">
                <a:xfrm rot="1422227">
                  <a:off x="2976" y="1178"/>
                  <a:ext cx="715" cy="378"/>
                </a:xfrm>
                <a:prstGeom prst="ellipse">
                  <a:avLst/>
                </a:prstGeom>
                <a:solidFill>
                  <a:srgbClr val="99FF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11" name="Freeform 186"/>
                <p:cNvSpPr>
                  <a:spLocks/>
                </p:cNvSpPr>
                <p:nvPr/>
              </p:nvSpPr>
              <p:spPr bwMode="auto">
                <a:xfrm>
                  <a:off x="3320" y="1284"/>
                  <a:ext cx="202" cy="234"/>
                </a:xfrm>
                <a:custGeom>
                  <a:avLst/>
                  <a:gdLst>
                    <a:gd name="T0" fmla="*/ 202 w 202"/>
                    <a:gd name="T1" fmla="*/ 14 h 217"/>
                    <a:gd name="T2" fmla="*/ 15 w 202"/>
                    <a:gd name="T3" fmla="*/ 92 h 217"/>
                    <a:gd name="T4" fmla="*/ 0 w 202"/>
                    <a:gd name="T5" fmla="*/ 217 h 217"/>
                    <a:gd name="T6" fmla="*/ 0 60000 65536"/>
                    <a:gd name="T7" fmla="*/ 0 60000 65536"/>
                    <a:gd name="T8" fmla="*/ 0 60000 65536"/>
                    <a:gd name="T9" fmla="*/ 0 w 202"/>
                    <a:gd name="T10" fmla="*/ 0 h 217"/>
                    <a:gd name="T11" fmla="*/ 202 w 202"/>
                    <a:gd name="T12" fmla="*/ 217 h 21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2" h="217">
                      <a:moveTo>
                        <a:pt x="202" y="14"/>
                      </a:moveTo>
                      <a:cubicBezTo>
                        <a:pt x="122" y="0"/>
                        <a:pt x="60" y="27"/>
                        <a:pt x="15" y="92"/>
                      </a:cubicBezTo>
                      <a:cubicBezTo>
                        <a:pt x="0" y="136"/>
                        <a:pt x="0" y="170"/>
                        <a:pt x="0" y="21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212" name="Freeform 187"/>
                <p:cNvSpPr>
                  <a:spLocks/>
                </p:cNvSpPr>
                <p:nvPr/>
              </p:nvSpPr>
              <p:spPr bwMode="auto">
                <a:xfrm>
                  <a:off x="3070" y="1275"/>
                  <a:ext cx="421" cy="192"/>
                </a:xfrm>
                <a:custGeom>
                  <a:avLst/>
                  <a:gdLst>
                    <a:gd name="T0" fmla="*/ 0 w 421"/>
                    <a:gd name="T1" fmla="*/ 0 h 179"/>
                    <a:gd name="T2" fmla="*/ 257 w 421"/>
                    <a:gd name="T3" fmla="*/ 39 h 179"/>
                    <a:gd name="T4" fmla="*/ 382 w 421"/>
                    <a:gd name="T5" fmla="*/ 132 h 179"/>
                    <a:gd name="T6" fmla="*/ 398 w 421"/>
                    <a:gd name="T7" fmla="*/ 156 h 179"/>
                    <a:gd name="T8" fmla="*/ 421 w 421"/>
                    <a:gd name="T9" fmla="*/ 179 h 17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1"/>
                    <a:gd name="T16" fmla="*/ 0 h 179"/>
                    <a:gd name="T17" fmla="*/ 421 w 421"/>
                    <a:gd name="T18" fmla="*/ 179 h 17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1" h="179">
                      <a:moveTo>
                        <a:pt x="0" y="0"/>
                      </a:moveTo>
                      <a:cubicBezTo>
                        <a:pt x="90" y="7"/>
                        <a:pt x="168" y="28"/>
                        <a:pt x="257" y="39"/>
                      </a:cubicBezTo>
                      <a:cubicBezTo>
                        <a:pt x="302" y="67"/>
                        <a:pt x="338" y="103"/>
                        <a:pt x="382" y="132"/>
                      </a:cubicBezTo>
                      <a:cubicBezTo>
                        <a:pt x="387" y="140"/>
                        <a:pt x="392" y="149"/>
                        <a:pt x="398" y="156"/>
                      </a:cubicBezTo>
                      <a:cubicBezTo>
                        <a:pt x="405" y="164"/>
                        <a:pt x="421" y="179"/>
                        <a:pt x="421" y="179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2209" name="Freeform 188"/>
              <p:cNvSpPr>
                <a:spLocks/>
              </p:cNvSpPr>
              <p:nvPr/>
            </p:nvSpPr>
            <p:spPr bwMode="auto">
              <a:xfrm>
                <a:off x="3128" y="1208"/>
                <a:ext cx="114" cy="201"/>
              </a:xfrm>
              <a:custGeom>
                <a:avLst/>
                <a:gdLst>
                  <a:gd name="T0" fmla="*/ 114 w 114"/>
                  <a:gd name="T1" fmla="*/ 0 h 187"/>
                  <a:gd name="T2" fmla="*/ 20 w 114"/>
                  <a:gd name="T3" fmla="*/ 46 h 187"/>
                  <a:gd name="T4" fmla="*/ 12 w 114"/>
                  <a:gd name="T5" fmla="*/ 163 h 187"/>
                  <a:gd name="T6" fmla="*/ 20 w 114"/>
                  <a:gd name="T7" fmla="*/ 187 h 1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87"/>
                  <a:gd name="T14" fmla="*/ 114 w 114"/>
                  <a:gd name="T15" fmla="*/ 187 h 1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87">
                    <a:moveTo>
                      <a:pt x="114" y="0"/>
                    </a:moveTo>
                    <a:cubicBezTo>
                      <a:pt x="64" y="7"/>
                      <a:pt x="55" y="12"/>
                      <a:pt x="20" y="46"/>
                    </a:cubicBezTo>
                    <a:cubicBezTo>
                      <a:pt x="0" y="108"/>
                      <a:pt x="0" y="87"/>
                      <a:pt x="12" y="163"/>
                    </a:cubicBezTo>
                    <a:cubicBezTo>
                      <a:pt x="13" y="171"/>
                      <a:pt x="20" y="187"/>
                      <a:pt x="20" y="18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205" name="Freeform 189"/>
            <p:cNvSpPr>
              <a:spLocks/>
            </p:cNvSpPr>
            <p:nvPr/>
          </p:nvSpPr>
          <p:spPr bwMode="auto">
            <a:xfrm>
              <a:off x="2540" y="1785"/>
              <a:ext cx="554" cy="567"/>
            </a:xfrm>
            <a:custGeom>
              <a:avLst/>
              <a:gdLst>
                <a:gd name="T0" fmla="*/ 0 w 554"/>
                <a:gd name="T1" fmla="*/ 567 h 567"/>
                <a:gd name="T2" fmla="*/ 320 w 554"/>
                <a:gd name="T3" fmla="*/ 0 h 567"/>
                <a:gd name="T4" fmla="*/ 554 w 554"/>
                <a:gd name="T5" fmla="*/ 0 h 567"/>
                <a:gd name="T6" fmla="*/ 351 w 554"/>
                <a:gd name="T7" fmla="*/ 370 h 567"/>
                <a:gd name="T8" fmla="*/ 0 w 554"/>
                <a:gd name="T9" fmla="*/ 567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4"/>
                <a:gd name="T16" fmla="*/ 0 h 567"/>
                <a:gd name="T17" fmla="*/ 554 w 554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4" h="567">
                  <a:moveTo>
                    <a:pt x="0" y="567"/>
                  </a:moveTo>
                  <a:lnTo>
                    <a:pt x="320" y="0"/>
                  </a:lnTo>
                  <a:lnTo>
                    <a:pt x="554" y="0"/>
                  </a:lnTo>
                  <a:lnTo>
                    <a:pt x="351" y="370"/>
                  </a:lnTo>
                  <a:lnTo>
                    <a:pt x="0" y="567"/>
                  </a:lnTo>
                  <a:close/>
                </a:path>
              </a:pathLst>
            </a:custGeom>
            <a:solidFill>
              <a:srgbClr val="99FF99"/>
            </a:solidFill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6" name="Freeform 190"/>
            <p:cNvSpPr>
              <a:spLocks/>
            </p:cNvSpPr>
            <p:nvPr/>
          </p:nvSpPr>
          <p:spPr bwMode="auto">
            <a:xfrm>
              <a:off x="2860" y="1473"/>
              <a:ext cx="327" cy="319"/>
            </a:xfrm>
            <a:custGeom>
              <a:avLst/>
              <a:gdLst>
                <a:gd name="T0" fmla="*/ 132 w 327"/>
                <a:gd name="T1" fmla="*/ 0 h 319"/>
                <a:gd name="T2" fmla="*/ 0 w 327"/>
                <a:gd name="T3" fmla="*/ 312 h 319"/>
                <a:gd name="T4" fmla="*/ 218 w 327"/>
                <a:gd name="T5" fmla="*/ 319 h 319"/>
                <a:gd name="T6" fmla="*/ 327 w 327"/>
                <a:gd name="T7" fmla="*/ 101 h 319"/>
                <a:gd name="T8" fmla="*/ 132 w 327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7"/>
                <a:gd name="T16" fmla="*/ 0 h 319"/>
                <a:gd name="T17" fmla="*/ 327 w 327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7" h="319">
                  <a:moveTo>
                    <a:pt x="132" y="0"/>
                  </a:moveTo>
                  <a:lnTo>
                    <a:pt x="0" y="312"/>
                  </a:lnTo>
                  <a:lnTo>
                    <a:pt x="218" y="319"/>
                  </a:lnTo>
                  <a:lnTo>
                    <a:pt x="327" y="101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7" name="Oval 191"/>
            <p:cNvSpPr>
              <a:spLocks noChangeArrowheads="1"/>
            </p:cNvSpPr>
            <p:nvPr/>
          </p:nvSpPr>
          <p:spPr bwMode="auto">
            <a:xfrm rot="376292">
              <a:off x="2976" y="1392"/>
              <a:ext cx="260" cy="233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171" name="Group 192"/>
          <p:cNvGrpSpPr>
            <a:grpSpLocks/>
          </p:cNvGrpSpPr>
          <p:nvPr/>
        </p:nvGrpSpPr>
        <p:grpSpPr bwMode="auto">
          <a:xfrm>
            <a:off x="304800" y="3962400"/>
            <a:ext cx="1646238" cy="1524000"/>
            <a:chOff x="1536" y="912"/>
            <a:chExt cx="2573" cy="2544"/>
          </a:xfrm>
        </p:grpSpPr>
        <p:sp>
          <p:nvSpPr>
            <p:cNvPr id="92175" name="Rectangle 193"/>
            <p:cNvSpPr>
              <a:spLocks noChangeArrowheads="1"/>
            </p:cNvSpPr>
            <p:nvPr/>
          </p:nvSpPr>
          <p:spPr bwMode="auto">
            <a:xfrm>
              <a:off x="2496" y="1488"/>
              <a:ext cx="336" cy="19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6" name="Freeform 194"/>
            <p:cNvSpPr>
              <a:spLocks/>
            </p:cNvSpPr>
            <p:nvPr/>
          </p:nvSpPr>
          <p:spPr bwMode="auto">
            <a:xfrm rot="2776431">
              <a:off x="2642" y="1516"/>
              <a:ext cx="123" cy="512"/>
            </a:xfrm>
            <a:custGeom>
              <a:avLst/>
              <a:gdLst>
                <a:gd name="T0" fmla="*/ 0 w 96"/>
                <a:gd name="T1" fmla="*/ 0 h 384"/>
                <a:gd name="T2" fmla="*/ 0 w 96"/>
                <a:gd name="T3" fmla="*/ 384 h 384"/>
                <a:gd name="T4" fmla="*/ 96 w 96"/>
                <a:gd name="T5" fmla="*/ 96 h 384"/>
                <a:gd name="T6" fmla="*/ 96 w 96"/>
                <a:gd name="T7" fmla="*/ 0 h 384"/>
                <a:gd name="T8" fmla="*/ 0 w 96"/>
                <a:gd name="T9" fmla="*/ 0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84"/>
                <a:gd name="T17" fmla="*/ 96 w 96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84">
                  <a:moveTo>
                    <a:pt x="0" y="0"/>
                  </a:moveTo>
                  <a:lnTo>
                    <a:pt x="0" y="384"/>
                  </a:lnTo>
                  <a:lnTo>
                    <a:pt x="96" y="96"/>
                  </a:lnTo>
                  <a:lnTo>
                    <a:pt x="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FF99"/>
            </a:solidFill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7" name="Freeform 195"/>
            <p:cNvSpPr>
              <a:spLocks/>
            </p:cNvSpPr>
            <p:nvPr/>
          </p:nvSpPr>
          <p:spPr bwMode="auto">
            <a:xfrm>
              <a:off x="2829" y="1200"/>
              <a:ext cx="435" cy="528"/>
            </a:xfrm>
            <a:custGeom>
              <a:avLst/>
              <a:gdLst>
                <a:gd name="T0" fmla="*/ 0 w 435"/>
                <a:gd name="T1" fmla="*/ 343 h 528"/>
                <a:gd name="T2" fmla="*/ 3 w 435"/>
                <a:gd name="T3" fmla="*/ 528 h 528"/>
                <a:gd name="T4" fmla="*/ 435 w 435"/>
                <a:gd name="T5" fmla="*/ 96 h 528"/>
                <a:gd name="T6" fmla="*/ 339 w 435"/>
                <a:gd name="T7" fmla="*/ 0 h 528"/>
                <a:gd name="T8" fmla="*/ 0 w 435"/>
                <a:gd name="T9" fmla="*/ 343 h 5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5"/>
                <a:gd name="T16" fmla="*/ 0 h 528"/>
                <a:gd name="T17" fmla="*/ 435 w 435"/>
                <a:gd name="T18" fmla="*/ 528 h 5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5" h="528">
                  <a:moveTo>
                    <a:pt x="0" y="343"/>
                  </a:moveTo>
                  <a:lnTo>
                    <a:pt x="3" y="528"/>
                  </a:lnTo>
                  <a:lnTo>
                    <a:pt x="435" y="96"/>
                  </a:lnTo>
                  <a:lnTo>
                    <a:pt x="339" y="0"/>
                  </a:lnTo>
                  <a:lnTo>
                    <a:pt x="0" y="343"/>
                  </a:lnTo>
                  <a:close/>
                </a:path>
              </a:pathLst>
            </a:cu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8" name="Freeform 196"/>
            <p:cNvSpPr>
              <a:spLocks/>
            </p:cNvSpPr>
            <p:nvPr/>
          </p:nvSpPr>
          <p:spPr bwMode="auto">
            <a:xfrm>
              <a:off x="2832" y="2640"/>
              <a:ext cx="1184" cy="272"/>
            </a:xfrm>
            <a:custGeom>
              <a:avLst/>
              <a:gdLst>
                <a:gd name="T0" fmla="*/ 16 w 1184"/>
                <a:gd name="T1" fmla="*/ 208 h 272"/>
                <a:gd name="T2" fmla="*/ 544 w 1184"/>
                <a:gd name="T3" fmla="*/ 16 h 272"/>
                <a:gd name="T4" fmla="*/ 1168 w 1184"/>
                <a:gd name="T5" fmla="*/ 112 h 272"/>
                <a:gd name="T6" fmla="*/ 640 w 1184"/>
                <a:gd name="T7" fmla="*/ 256 h 272"/>
                <a:gd name="T8" fmla="*/ 16 w 1184"/>
                <a:gd name="T9" fmla="*/ 208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4"/>
                <a:gd name="T16" fmla="*/ 0 h 272"/>
                <a:gd name="T17" fmla="*/ 1184 w 1184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4" h="272">
                  <a:moveTo>
                    <a:pt x="16" y="208"/>
                  </a:moveTo>
                  <a:cubicBezTo>
                    <a:pt x="0" y="168"/>
                    <a:pt x="352" y="32"/>
                    <a:pt x="544" y="16"/>
                  </a:cubicBezTo>
                  <a:cubicBezTo>
                    <a:pt x="736" y="0"/>
                    <a:pt x="1152" y="72"/>
                    <a:pt x="1168" y="112"/>
                  </a:cubicBezTo>
                  <a:cubicBezTo>
                    <a:pt x="1184" y="152"/>
                    <a:pt x="832" y="240"/>
                    <a:pt x="640" y="256"/>
                  </a:cubicBezTo>
                  <a:cubicBezTo>
                    <a:pt x="448" y="272"/>
                    <a:pt x="32" y="248"/>
                    <a:pt x="16" y="2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9" name="Freeform 197"/>
            <p:cNvSpPr>
              <a:spLocks/>
            </p:cNvSpPr>
            <p:nvPr/>
          </p:nvSpPr>
          <p:spPr bwMode="auto">
            <a:xfrm>
              <a:off x="1536" y="2736"/>
              <a:ext cx="992" cy="320"/>
            </a:xfrm>
            <a:custGeom>
              <a:avLst/>
              <a:gdLst>
                <a:gd name="T0" fmla="*/ 16 w 1184"/>
                <a:gd name="T1" fmla="*/ 208 h 272"/>
                <a:gd name="T2" fmla="*/ 544 w 1184"/>
                <a:gd name="T3" fmla="*/ 16 h 272"/>
                <a:gd name="T4" fmla="*/ 1168 w 1184"/>
                <a:gd name="T5" fmla="*/ 112 h 272"/>
                <a:gd name="T6" fmla="*/ 640 w 1184"/>
                <a:gd name="T7" fmla="*/ 256 h 272"/>
                <a:gd name="T8" fmla="*/ 16 w 1184"/>
                <a:gd name="T9" fmla="*/ 208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4"/>
                <a:gd name="T16" fmla="*/ 0 h 272"/>
                <a:gd name="T17" fmla="*/ 1184 w 1184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4" h="272">
                  <a:moveTo>
                    <a:pt x="16" y="208"/>
                  </a:moveTo>
                  <a:cubicBezTo>
                    <a:pt x="0" y="168"/>
                    <a:pt x="352" y="32"/>
                    <a:pt x="544" y="16"/>
                  </a:cubicBezTo>
                  <a:cubicBezTo>
                    <a:pt x="736" y="0"/>
                    <a:pt x="1152" y="72"/>
                    <a:pt x="1168" y="112"/>
                  </a:cubicBezTo>
                  <a:cubicBezTo>
                    <a:pt x="1184" y="152"/>
                    <a:pt x="832" y="240"/>
                    <a:pt x="640" y="256"/>
                  </a:cubicBezTo>
                  <a:cubicBezTo>
                    <a:pt x="448" y="272"/>
                    <a:pt x="32" y="248"/>
                    <a:pt x="16" y="2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0" name="Freeform 198"/>
            <p:cNvSpPr>
              <a:spLocks/>
            </p:cNvSpPr>
            <p:nvPr/>
          </p:nvSpPr>
          <p:spPr bwMode="auto">
            <a:xfrm rot="-300650">
              <a:off x="1680" y="2880"/>
              <a:ext cx="600" cy="84"/>
            </a:xfrm>
            <a:custGeom>
              <a:avLst/>
              <a:gdLst>
                <a:gd name="T0" fmla="*/ 0 w 600"/>
                <a:gd name="T1" fmla="*/ 84 h 84"/>
                <a:gd name="T2" fmla="*/ 600 w 600"/>
                <a:gd name="T3" fmla="*/ 29 h 84"/>
                <a:gd name="T4" fmla="*/ 0 60000 65536"/>
                <a:gd name="T5" fmla="*/ 0 60000 65536"/>
                <a:gd name="T6" fmla="*/ 0 w 600"/>
                <a:gd name="T7" fmla="*/ 0 h 84"/>
                <a:gd name="T8" fmla="*/ 600 w 600"/>
                <a:gd name="T9" fmla="*/ 84 h 8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00" h="84">
                  <a:moveTo>
                    <a:pt x="0" y="84"/>
                  </a:moveTo>
                  <a:cubicBezTo>
                    <a:pt x="121" y="0"/>
                    <a:pt x="490" y="29"/>
                    <a:pt x="600" y="2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1" name="Freeform 199"/>
            <p:cNvSpPr>
              <a:spLocks/>
            </p:cNvSpPr>
            <p:nvPr/>
          </p:nvSpPr>
          <p:spPr bwMode="auto">
            <a:xfrm>
              <a:off x="3024" y="2784"/>
              <a:ext cx="647" cy="31"/>
            </a:xfrm>
            <a:custGeom>
              <a:avLst/>
              <a:gdLst>
                <a:gd name="T0" fmla="*/ 0 w 647"/>
                <a:gd name="T1" fmla="*/ 31 h 31"/>
                <a:gd name="T2" fmla="*/ 647 w 647"/>
                <a:gd name="T3" fmla="*/ 0 h 31"/>
                <a:gd name="T4" fmla="*/ 0 60000 65536"/>
                <a:gd name="T5" fmla="*/ 0 60000 65536"/>
                <a:gd name="T6" fmla="*/ 0 w 647"/>
                <a:gd name="T7" fmla="*/ 0 h 31"/>
                <a:gd name="T8" fmla="*/ 647 w 647"/>
                <a:gd name="T9" fmla="*/ 31 h 3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47" h="31">
                  <a:moveTo>
                    <a:pt x="0" y="31"/>
                  </a:moveTo>
                  <a:cubicBezTo>
                    <a:pt x="220" y="22"/>
                    <a:pt x="426" y="0"/>
                    <a:pt x="647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182" name="Group 200"/>
            <p:cNvGrpSpPr>
              <a:grpSpLocks/>
            </p:cNvGrpSpPr>
            <p:nvPr/>
          </p:nvGrpSpPr>
          <p:grpSpPr bwMode="auto">
            <a:xfrm>
              <a:off x="3142" y="1055"/>
              <a:ext cx="273" cy="318"/>
              <a:chOff x="3142" y="1055"/>
              <a:chExt cx="273" cy="318"/>
            </a:xfrm>
          </p:grpSpPr>
          <p:sp>
            <p:nvSpPr>
              <p:cNvPr id="92192" name="Freeform 201"/>
              <p:cNvSpPr>
                <a:spLocks/>
              </p:cNvSpPr>
              <p:nvPr/>
            </p:nvSpPr>
            <p:spPr bwMode="auto">
              <a:xfrm rot="-1766370">
                <a:off x="3142" y="1055"/>
                <a:ext cx="144" cy="248"/>
              </a:xfrm>
              <a:custGeom>
                <a:avLst/>
                <a:gdLst>
                  <a:gd name="T0" fmla="*/ 0 w 117"/>
                  <a:gd name="T1" fmla="*/ 132 h 152"/>
                  <a:gd name="T2" fmla="*/ 109 w 117"/>
                  <a:gd name="T3" fmla="*/ 0 h 152"/>
                  <a:gd name="T4" fmla="*/ 117 w 117"/>
                  <a:gd name="T5" fmla="*/ 23 h 152"/>
                  <a:gd name="T6" fmla="*/ 16 w 117"/>
                  <a:gd name="T7" fmla="*/ 148 h 152"/>
                  <a:gd name="T8" fmla="*/ 0 w 117"/>
                  <a:gd name="T9" fmla="*/ 132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"/>
                  <a:gd name="T16" fmla="*/ 0 h 152"/>
                  <a:gd name="T17" fmla="*/ 117 w 117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" h="152">
                    <a:moveTo>
                      <a:pt x="0" y="132"/>
                    </a:moveTo>
                    <a:cubicBezTo>
                      <a:pt x="21" y="71"/>
                      <a:pt x="49" y="29"/>
                      <a:pt x="109" y="0"/>
                    </a:cubicBezTo>
                    <a:cubicBezTo>
                      <a:pt x="112" y="8"/>
                      <a:pt x="117" y="15"/>
                      <a:pt x="117" y="23"/>
                    </a:cubicBezTo>
                    <a:cubicBezTo>
                      <a:pt x="117" y="77"/>
                      <a:pt x="54" y="122"/>
                      <a:pt x="16" y="148"/>
                    </a:cubicBezTo>
                    <a:cubicBezTo>
                      <a:pt x="10" y="152"/>
                      <a:pt x="5" y="137"/>
                      <a:pt x="0" y="132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93" name="Freeform 202"/>
              <p:cNvSpPr>
                <a:spLocks/>
              </p:cNvSpPr>
              <p:nvPr/>
            </p:nvSpPr>
            <p:spPr bwMode="auto">
              <a:xfrm rot="1790767">
                <a:off x="3223" y="1173"/>
                <a:ext cx="192" cy="200"/>
              </a:xfrm>
              <a:custGeom>
                <a:avLst/>
                <a:gdLst>
                  <a:gd name="T0" fmla="*/ 0 w 117"/>
                  <a:gd name="T1" fmla="*/ 132 h 152"/>
                  <a:gd name="T2" fmla="*/ 109 w 117"/>
                  <a:gd name="T3" fmla="*/ 0 h 152"/>
                  <a:gd name="T4" fmla="*/ 117 w 117"/>
                  <a:gd name="T5" fmla="*/ 23 h 152"/>
                  <a:gd name="T6" fmla="*/ 16 w 117"/>
                  <a:gd name="T7" fmla="*/ 148 h 152"/>
                  <a:gd name="T8" fmla="*/ 0 w 117"/>
                  <a:gd name="T9" fmla="*/ 132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"/>
                  <a:gd name="T16" fmla="*/ 0 h 152"/>
                  <a:gd name="T17" fmla="*/ 117 w 117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" h="152">
                    <a:moveTo>
                      <a:pt x="0" y="132"/>
                    </a:moveTo>
                    <a:cubicBezTo>
                      <a:pt x="21" y="71"/>
                      <a:pt x="49" y="29"/>
                      <a:pt x="109" y="0"/>
                    </a:cubicBezTo>
                    <a:cubicBezTo>
                      <a:pt x="112" y="8"/>
                      <a:pt x="117" y="15"/>
                      <a:pt x="117" y="23"/>
                    </a:cubicBezTo>
                    <a:cubicBezTo>
                      <a:pt x="117" y="77"/>
                      <a:pt x="54" y="122"/>
                      <a:pt x="16" y="148"/>
                    </a:cubicBezTo>
                    <a:cubicBezTo>
                      <a:pt x="10" y="152"/>
                      <a:pt x="5" y="137"/>
                      <a:pt x="0" y="132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183" name="Freeform 203"/>
            <p:cNvSpPr>
              <a:spLocks/>
            </p:cNvSpPr>
            <p:nvPr/>
          </p:nvSpPr>
          <p:spPr bwMode="auto">
            <a:xfrm>
              <a:off x="2784" y="1632"/>
              <a:ext cx="1325" cy="522"/>
            </a:xfrm>
            <a:custGeom>
              <a:avLst/>
              <a:gdLst>
                <a:gd name="T0" fmla="*/ 180 w 1325"/>
                <a:gd name="T1" fmla="*/ 273 h 522"/>
                <a:gd name="T2" fmla="*/ 429 w 1325"/>
                <a:gd name="T3" fmla="*/ 101 h 522"/>
                <a:gd name="T4" fmla="*/ 538 w 1325"/>
                <a:gd name="T5" fmla="*/ 39 h 522"/>
                <a:gd name="T6" fmla="*/ 538 w 1325"/>
                <a:gd name="T7" fmla="*/ 171 h 522"/>
                <a:gd name="T8" fmla="*/ 780 w 1325"/>
                <a:gd name="T9" fmla="*/ 62 h 522"/>
                <a:gd name="T10" fmla="*/ 881 w 1325"/>
                <a:gd name="T11" fmla="*/ 0 h 522"/>
                <a:gd name="T12" fmla="*/ 912 w 1325"/>
                <a:gd name="T13" fmla="*/ 8 h 522"/>
                <a:gd name="T14" fmla="*/ 920 w 1325"/>
                <a:gd name="T15" fmla="*/ 31 h 522"/>
                <a:gd name="T16" fmla="*/ 967 w 1325"/>
                <a:gd name="T17" fmla="*/ 47 h 522"/>
                <a:gd name="T18" fmla="*/ 990 w 1325"/>
                <a:gd name="T19" fmla="*/ 54 h 522"/>
                <a:gd name="T20" fmla="*/ 943 w 1325"/>
                <a:gd name="T21" fmla="*/ 117 h 522"/>
                <a:gd name="T22" fmla="*/ 928 w 1325"/>
                <a:gd name="T23" fmla="*/ 140 h 522"/>
                <a:gd name="T24" fmla="*/ 912 w 1325"/>
                <a:gd name="T25" fmla="*/ 187 h 522"/>
                <a:gd name="T26" fmla="*/ 1091 w 1325"/>
                <a:gd name="T27" fmla="*/ 179 h 522"/>
                <a:gd name="T28" fmla="*/ 1208 w 1325"/>
                <a:gd name="T29" fmla="*/ 187 h 522"/>
                <a:gd name="T30" fmla="*/ 1310 w 1325"/>
                <a:gd name="T31" fmla="*/ 218 h 522"/>
                <a:gd name="T32" fmla="*/ 1216 w 1325"/>
                <a:gd name="T33" fmla="*/ 288 h 522"/>
                <a:gd name="T34" fmla="*/ 1169 w 1325"/>
                <a:gd name="T35" fmla="*/ 351 h 522"/>
                <a:gd name="T36" fmla="*/ 1325 w 1325"/>
                <a:gd name="T37" fmla="*/ 319 h 522"/>
                <a:gd name="T38" fmla="*/ 1255 w 1325"/>
                <a:gd name="T39" fmla="*/ 358 h 522"/>
                <a:gd name="T40" fmla="*/ 943 w 1325"/>
                <a:gd name="T41" fmla="*/ 390 h 522"/>
                <a:gd name="T42" fmla="*/ 795 w 1325"/>
                <a:gd name="T43" fmla="*/ 436 h 522"/>
                <a:gd name="T44" fmla="*/ 546 w 1325"/>
                <a:gd name="T45" fmla="*/ 444 h 522"/>
                <a:gd name="T46" fmla="*/ 499 w 1325"/>
                <a:gd name="T47" fmla="*/ 522 h 522"/>
                <a:gd name="T48" fmla="*/ 382 w 1325"/>
                <a:gd name="T49" fmla="*/ 506 h 522"/>
                <a:gd name="T50" fmla="*/ 304 w 1325"/>
                <a:gd name="T51" fmla="*/ 491 h 522"/>
                <a:gd name="T52" fmla="*/ 211 w 1325"/>
                <a:gd name="T53" fmla="*/ 452 h 522"/>
                <a:gd name="T54" fmla="*/ 102 w 1325"/>
                <a:gd name="T55" fmla="*/ 382 h 522"/>
                <a:gd name="T56" fmla="*/ 55 w 1325"/>
                <a:gd name="T57" fmla="*/ 390 h 522"/>
                <a:gd name="T58" fmla="*/ 71 w 1325"/>
                <a:gd name="T59" fmla="*/ 351 h 522"/>
                <a:gd name="T60" fmla="*/ 141 w 1325"/>
                <a:gd name="T61" fmla="*/ 319 h 522"/>
                <a:gd name="T62" fmla="*/ 188 w 1325"/>
                <a:gd name="T63" fmla="*/ 288 h 522"/>
                <a:gd name="T64" fmla="*/ 180 w 1325"/>
                <a:gd name="T65" fmla="*/ 273 h 5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25"/>
                <a:gd name="T100" fmla="*/ 0 h 522"/>
                <a:gd name="T101" fmla="*/ 1325 w 1325"/>
                <a:gd name="T102" fmla="*/ 522 h 5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25" h="522">
                  <a:moveTo>
                    <a:pt x="180" y="273"/>
                  </a:moveTo>
                  <a:cubicBezTo>
                    <a:pt x="235" y="185"/>
                    <a:pt x="330" y="127"/>
                    <a:pt x="429" y="101"/>
                  </a:cubicBezTo>
                  <a:cubicBezTo>
                    <a:pt x="464" y="78"/>
                    <a:pt x="503" y="62"/>
                    <a:pt x="538" y="39"/>
                  </a:cubicBezTo>
                  <a:cubicBezTo>
                    <a:pt x="572" y="88"/>
                    <a:pt x="480" y="151"/>
                    <a:pt x="538" y="171"/>
                  </a:cubicBezTo>
                  <a:cubicBezTo>
                    <a:pt x="597" y="130"/>
                    <a:pt x="711" y="85"/>
                    <a:pt x="780" y="62"/>
                  </a:cubicBezTo>
                  <a:cubicBezTo>
                    <a:pt x="817" y="50"/>
                    <a:pt x="843" y="13"/>
                    <a:pt x="881" y="0"/>
                  </a:cubicBezTo>
                  <a:cubicBezTo>
                    <a:pt x="891" y="3"/>
                    <a:pt x="904" y="1"/>
                    <a:pt x="912" y="8"/>
                  </a:cubicBezTo>
                  <a:cubicBezTo>
                    <a:pt x="918" y="13"/>
                    <a:pt x="913" y="26"/>
                    <a:pt x="920" y="31"/>
                  </a:cubicBezTo>
                  <a:cubicBezTo>
                    <a:pt x="934" y="41"/>
                    <a:pt x="951" y="42"/>
                    <a:pt x="967" y="47"/>
                  </a:cubicBezTo>
                  <a:cubicBezTo>
                    <a:pt x="975" y="50"/>
                    <a:pt x="990" y="54"/>
                    <a:pt x="990" y="54"/>
                  </a:cubicBezTo>
                  <a:cubicBezTo>
                    <a:pt x="979" y="86"/>
                    <a:pt x="971" y="98"/>
                    <a:pt x="943" y="117"/>
                  </a:cubicBezTo>
                  <a:cubicBezTo>
                    <a:pt x="938" y="125"/>
                    <a:pt x="932" y="132"/>
                    <a:pt x="928" y="140"/>
                  </a:cubicBezTo>
                  <a:cubicBezTo>
                    <a:pt x="921" y="155"/>
                    <a:pt x="912" y="187"/>
                    <a:pt x="912" y="187"/>
                  </a:cubicBezTo>
                  <a:cubicBezTo>
                    <a:pt x="965" y="191"/>
                    <a:pt x="1039" y="161"/>
                    <a:pt x="1091" y="179"/>
                  </a:cubicBezTo>
                  <a:cubicBezTo>
                    <a:pt x="1125" y="191"/>
                    <a:pt x="1173" y="179"/>
                    <a:pt x="1208" y="187"/>
                  </a:cubicBezTo>
                  <a:cubicBezTo>
                    <a:pt x="1249" y="215"/>
                    <a:pt x="1268" y="203"/>
                    <a:pt x="1310" y="218"/>
                  </a:cubicBezTo>
                  <a:cubicBezTo>
                    <a:pt x="1318" y="226"/>
                    <a:pt x="1207" y="282"/>
                    <a:pt x="1216" y="288"/>
                  </a:cubicBezTo>
                  <a:cubicBezTo>
                    <a:pt x="1210" y="302"/>
                    <a:pt x="1151" y="346"/>
                    <a:pt x="1169" y="351"/>
                  </a:cubicBezTo>
                  <a:cubicBezTo>
                    <a:pt x="1187" y="356"/>
                    <a:pt x="1311" y="318"/>
                    <a:pt x="1325" y="319"/>
                  </a:cubicBezTo>
                  <a:cubicBezTo>
                    <a:pt x="1310" y="344"/>
                    <a:pt x="1280" y="350"/>
                    <a:pt x="1255" y="358"/>
                  </a:cubicBezTo>
                  <a:cubicBezTo>
                    <a:pt x="1181" y="410"/>
                    <a:pt x="1023" y="386"/>
                    <a:pt x="943" y="390"/>
                  </a:cubicBezTo>
                  <a:cubicBezTo>
                    <a:pt x="920" y="421"/>
                    <a:pt x="931" y="447"/>
                    <a:pt x="795" y="436"/>
                  </a:cubicBezTo>
                  <a:cubicBezTo>
                    <a:pt x="683" y="456"/>
                    <a:pt x="614" y="343"/>
                    <a:pt x="546" y="444"/>
                  </a:cubicBezTo>
                  <a:cubicBezTo>
                    <a:pt x="585" y="483"/>
                    <a:pt x="463" y="497"/>
                    <a:pt x="499" y="522"/>
                  </a:cubicBezTo>
                  <a:cubicBezTo>
                    <a:pt x="570" y="498"/>
                    <a:pt x="519" y="519"/>
                    <a:pt x="382" y="506"/>
                  </a:cubicBezTo>
                  <a:cubicBezTo>
                    <a:pt x="356" y="504"/>
                    <a:pt x="330" y="495"/>
                    <a:pt x="304" y="491"/>
                  </a:cubicBezTo>
                  <a:cubicBezTo>
                    <a:pt x="225" y="464"/>
                    <a:pt x="255" y="480"/>
                    <a:pt x="211" y="452"/>
                  </a:cubicBezTo>
                  <a:cubicBezTo>
                    <a:pt x="176" y="400"/>
                    <a:pt x="157" y="401"/>
                    <a:pt x="102" y="382"/>
                  </a:cubicBezTo>
                  <a:cubicBezTo>
                    <a:pt x="86" y="385"/>
                    <a:pt x="71" y="390"/>
                    <a:pt x="55" y="390"/>
                  </a:cubicBezTo>
                  <a:cubicBezTo>
                    <a:pt x="0" y="390"/>
                    <a:pt x="56" y="355"/>
                    <a:pt x="71" y="351"/>
                  </a:cubicBezTo>
                  <a:cubicBezTo>
                    <a:pt x="108" y="326"/>
                    <a:pt x="85" y="338"/>
                    <a:pt x="141" y="319"/>
                  </a:cubicBezTo>
                  <a:cubicBezTo>
                    <a:pt x="159" y="313"/>
                    <a:pt x="172" y="298"/>
                    <a:pt x="188" y="288"/>
                  </a:cubicBezTo>
                  <a:cubicBezTo>
                    <a:pt x="193" y="285"/>
                    <a:pt x="183" y="278"/>
                    <a:pt x="180" y="27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4" name="Freeform 204"/>
            <p:cNvSpPr>
              <a:spLocks/>
            </p:cNvSpPr>
            <p:nvPr/>
          </p:nvSpPr>
          <p:spPr bwMode="auto">
            <a:xfrm rot="-328463">
              <a:off x="3072" y="1920"/>
              <a:ext cx="740" cy="78"/>
            </a:xfrm>
            <a:custGeom>
              <a:avLst/>
              <a:gdLst>
                <a:gd name="T0" fmla="*/ 0 w 740"/>
                <a:gd name="T1" fmla="*/ 78 h 78"/>
                <a:gd name="T2" fmla="*/ 740 w 740"/>
                <a:gd name="T3" fmla="*/ 8 h 78"/>
                <a:gd name="T4" fmla="*/ 0 60000 65536"/>
                <a:gd name="T5" fmla="*/ 0 60000 65536"/>
                <a:gd name="T6" fmla="*/ 0 w 740"/>
                <a:gd name="T7" fmla="*/ 0 h 78"/>
                <a:gd name="T8" fmla="*/ 740 w 740"/>
                <a:gd name="T9" fmla="*/ 78 h 7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40" h="78">
                  <a:moveTo>
                    <a:pt x="0" y="78"/>
                  </a:moveTo>
                  <a:cubicBezTo>
                    <a:pt x="202" y="0"/>
                    <a:pt x="537" y="8"/>
                    <a:pt x="740" y="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185" name="Group 205"/>
            <p:cNvGrpSpPr>
              <a:grpSpLocks/>
            </p:cNvGrpSpPr>
            <p:nvPr/>
          </p:nvGrpSpPr>
          <p:grpSpPr bwMode="auto">
            <a:xfrm rot="3369806">
              <a:off x="3197" y="1315"/>
              <a:ext cx="758" cy="432"/>
              <a:chOff x="600" y="1231"/>
              <a:chExt cx="972" cy="581"/>
            </a:xfrm>
          </p:grpSpPr>
          <p:sp>
            <p:nvSpPr>
              <p:cNvPr id="92190" name="Freeform 206"/>
              <p:cNvSpPr>
                <a:spLocks/>
              </p:cNvSpPr>
              <p:nvPr/>
            </p:nvSpPr>
            <p:spPr bwMode="auto">
              <a:xfrm>
                <a:off x="600" y="1231"/>
                <a:ext cx="972" cy="581"/>
              </a:xfrm>
              <a:custGeom>
                <a:avLst/>
                <a:gdLst>
                  <a:gd name="T0" fmla="*/ 86 w 972"/>
                  <a:gd name="T1" fmla="*/ 421 h 581"/>
                  <a:gd name="T2" fmla="*/ 148 w 972"/>
                  <a:gd name="T3" fmla="*/ 320 h 581"/>
                  <a:gd name="T4" fmla="*/ 210 w 972"/>
                  <a:gd name="T5" fmla="*/ 125 h 581"/>
                  <a:gd name="T6" fmla="*/ 257 w 972"/>
                  <a:gd name="T7" fmla="*/ 86 h 581"/>
                  <a:gd name="T8" fmla="*/ 281 w 972"/>
                  <a:gd name="T9" fmla="*/ 102 h 581"/>
                  <a:gd name="T10" fmla="*/ 288 w 972"/>
                  <a:gd name="T11" fmla="*/ 242 h 581"/>
                  <a:gd name="T12" fmla="*/ 335 w 972"/>
                  <a:gd name="T13" fmla="*/ 195 h 581"/>
                  <a:gd name="T14" fmla="*/ 390 w 972"/>
                  <a:gd name="T15" fmla="*/ 148 h 581"/>
                  <a:gd name="T16" fmla="*/ 421 w 972"/>
                  <a:gd name="T17" fmla="*/ 78 h 581"/>
                  <a:gd name="T18" fmla="*/ 460 w 972"/>
                  <a:gd name="T19" fmla="*/ 0 h 581"/>
                  <a:gd name="T20" fmla="*/ 483 w 972"/>
                  <a:gd name="T21" fmla="*/ 24 h 581"/>
                  <a:gd name="T22" fmla="*/ 475 w 972"/>
                  <a:gd name="T23" fmla="*/ 125 h 581"/>
                  <a:gd name="T24" fmla="*/ 460 w 972"/>
                  <a:gd name="T25" fmla="*/ 187 h 581"/>
                  <a:gd name="T26" fmla="*/ 475 w 972"/>
                  <a:gd name="T27" fmla="*/ 164 h 581"/>
                  <a:gd name="T28" fmla="*/ 522 w 972"/>
                  <a:gd name="T29" fmla="*/ 133 h 581"/>
                  <a:gd name="T30" fmla="*/ 725 w 972"/>
                  <a:gd name="T31" fmla="*/ 16 h 581"/>
                  <a:gd name="T32" fmla="*/ 779 w 972"/>
                  <a:gd name="T33" fmla="*/ 55 h 581"/>
                  <a:gd name="T34" fmla="*/ 888 w 972"/>
                  <a:gd name="T35" fmla="*/ 70 h 581"/>
                  <a:gd name="T36" fmla="*/ 943 w 972"/>
                  <a:gd name="T37" fmla="*/ 94 h 581"/>
                  <a:gd name="T38" fmla="*/ 873 w 972"/>
                  <a:gd name="T39" fmla="*/ 117 h 581"/>
                  <a:gd name="T40" fmla="*/ 826 w 972"/>
                  <a:gd name="T41" fmla="*/ 148 h 581"/>
                  <a:gd name="T42" fmla="*/ 803 w 972"/>
                  <a:gd name="T43" fmla="*/ 164 h 581"/>
                  <a:gd name="T44" fmla="*/ 647 w 972"/>
                  <a:gd name="T45" fmla="*/ 265 h 581"/>
                  <a:gd name="T46" fmla="*/ 623 w 972"/>
                  <a:gd name="T47" fmla="*/ 289 h 581"/>
                  <a:gd name="T48" fmla="*/ 600 w 972"/>
                  <a:gd name="T49" fmla="*/ 304 h 581"/>
                  <a:gd name="T50" fmla="*/ 553 w 972"/>
                  <a:gd name="T51" fmla="*/ 398 h 581"/>
                  <a:gd name="T52" fmla="*/ 600 w 972"/>
                  <a:gd name="T53" fmla="*/ 382 h 581"/>
                  <a:gd name="T54" fmla="*/ 662 w 972"/>
                  <a:gd name="T55" fmla="*/ 390 h 581"/>
                  <a:gd name="T56" fmla="*/ 616 w 972"/>
                  <a:gd name="T57" fmla="*/ 421 h 581"/>
                  <a:gd name="T58" fmla="*/ 483 w 972"/>
                  <a:gd name="T59" fmla="*/ 452 h 581"/>
                  <a:gd name="T60" fmla="*/ 320 w 972"/>
                  <a:gd name="T61" fmla="*/ 499 h 581"/>
                  <a:gd name="T62" fmla="*/ 226 w 972"/>
                  <a:gd name="T63" fmla="*/ 538 h 581"/>
                  <a:gd name="T64" fmla="*/ 86 w 972"/>
                  <a:gd name="T65" fmla="*/ 515 h 581"/>
                  <a:gd name="T66" fmla="*/ 31 w 972"/>
                  <a:gd name="T67" fmla="*/ 522 h 581"/>
                  <a:gd name="T68" fmla="*/ 8 w 972"/>
                  <a:gd name="T69" fmla="*/ 538 h 581"/>
                  <a:gd name="T70" fmla="*/ 0 w 972"/>
                  <a:gd name="T71" fmla="*/ 515 h 581"/>
                  <a:gd name="T72" fmla="*/ 86 w 972"/>
                  <a:gd name="T73" fmla="*/ 421 h 58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72"/>
                  <a:gd name="T112" fmla="*/ 0 h 581"/>
                  <a:gd name="T113" fmla="*/ 972 w 972"/>
                  <a:gd name="T114" fmla="*/ 581 h 58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72" h="581">
                    <a:moveTo>
                      <a:pt x="86" y="421"/>
                    </a:moveTo>
                    <a:cubicBezTo>
                      <a:pt x="109" y="385"/>
                      <a:pt x="133" y="362"/>
                      <a:pt x="148" y="320"/>
                    </a:cubicBezTo>
                    <a:cubicBezTo>
                      <a:pt x="157" y="256"/>
                      <a:pt x="166" y="178"/>
                      <a:pt x="210" y="125"/>
                    </a:cubicBezTo>
                    <a:cubicBezTo>
                      <a:pt x="223" y="109"/>
                      <a:pt x="243" y="100"/>
                      <a:pt x="257" y="86"/>
                    </a:cubicBezTo>
                    <a:cubicBezTo>
                      <a:pt x="265" y="91"/>
                      <a:pt x="279" y="93"/>
                      <a:pt x="281" y="102"/>
                    </a:cubicBezTo>
                    <a:cubicBezTo>
                      <a:pt x="290" y="148"/>
                      <a:pt x="265" y="202"/>
                      <a:pt x="288" y="242"/>
                    </a:cubicBezTo>
                    <a:cubicBezTo>
                      <a:pt x="299" y="261"/>
                      <a:pt x="317" y="208"/>
                      <a:pt x="335" y="195"/>
                    </a:cubicBezTo>
                    <a:cubicBezTo>
                      <a:pt x="375" y="165"/>
                      <a:pt x="357" y="181"/>
                      <a:pt x="390" y="148"/>
                    </a:cubicBezTo>
                    <a:cubicBezTo>
                      <a:pt x="398" y="121"/>
                      <a:pt x="405" y="102"/>
                      <a:pt x="421" y="78"/>
                    </a:cubicBezTo>
                    <a:cubicBezTo>
                      <a:pt x="422" y="75"/>
                      <a:pt x="433" y="0"/>
                      <a:pt x="460" y="0"/>
                    </a:cubicBezTo>
                    <a:cubicBezTo>
                      <a:pt x="471" y="0"/>
                      <a:pt x="475" y="16"/>
                      <a:pt x="483" y="24"/>
                    </a:cubicBezTo>
                    <a:cubicBezTo>
                      <a:pt x="480" y="58"/>
                      <a:pt x="479" y="91"/>
                      <a:pt x="475" y="125"/>
                    </a:cubicBezTo>
                    <a:cubicBezTo>
                      <a:pt x="473" y="141"/>
                      <a:pt x="459" y="186"/>
                      <a:pt x="460" y="187"/>
                    </a:cubicBezTo>
                    <a:cubicBezTo>
                      <a:pt x="466" y="194"/>
                      <a:pt x="468" y="170"/>
                      <a:pt x="475" y="164"/>
                    </a:cubicBezTo>
                    <a:cubicBezTo>
                      <a:pt x="489" y="152"/>
                      <a:pt x="522" y="133"/>
                      <a:pt x="522" y="133"/>
                    </a:cubicBezTo>
                    <a:cubicBezTo>
                      <a:pt x="573" y="57"/>
                      <a:pt x="638" y="27"/>
                      <a:pt x="725" y="16"/>
                    </a:cubicBezTo>
                    <a:cubicBezTo>
                      <a:pt x="760" y="70"/>
                      <a:pt x="738" y="69"/>
                      <a:pt x="779" y="55"/>
                    </a:cubicBezTo>
                    <a:cubicBezTo>
                      <a:pt x="783" y="55"/>
                      <a:pt x="866" y="61"/>
                      <a:pt x="888" y="70"/>
                    </a:cubicBezTo>
                    <a:cubicBezTo>
                      <a:pt x="972" y="105"/>
                      <a:pt x="846" y="69"/>
                      <a:pt x="943" y="94"/>
                    </a:cubicBezTo>
                    <a:cubicBezTo>
                      <a:pt x="921" y="102"/>
                      <a:pt x="893" y="106"/>
                      <a:pt x="873" y="117"/>
                    </a:cubicBezTo>
                    <a:cubicBezTo>
                      <a:pt x="857" y="126"/>
                      <a:pt x="842" y="138"/>
                      <a:pt x="826" y="148"/>
                    </a:cubicBezTo>
                    <a:cubicBezTo>
                      <a:pt x="818" y="153"/>
                      <a:pt x="803" y="164"/>
                      <a:pt x="803" y="164"/>
                    </a:cubicBezTo>
                    <a:cubicBezTo>
                      <a:pt x="767" y="216"/>
                      <a:pt x="705" y="245"/>
                      <a:pt x="647" y="265"/>
                    </a:cubicBezTo>
                    <a:cubicBezTo>
                      <a:pt x="639" y="273"/>
                      <a:pt x="632" y="282"/>
                      <a:pt x="623" y="289"/>
                    </a:cubicBezTo>
                    <a:cubicBezTo>
                      <a:pt x="616" y="295"/>
                      <a:pt x="604" y="296"/>
                      <a:pt x="600" y="304"/>
                    </a:cubicBezTo>
                    <a:cubicBezTo>
                      <a:pt x="548" y="409"/>
                      <a:pt x="609" y="361"/>
                      <a:pt x="553" y="398"/>
                    </a:cubicBezTo>
                    <a:cubicBezTo>
                      <a:pt x="539" y="407"/>
                      <a:pt x="600" y="382"/>
                      <a:pt x="600" y="382"/>
                    </a:cubicBezTo>
                    <a:cubicBezTo>
                      <a:pt x="621" y="385"/>
                      <a:pt x="654" y="371"/>
                      <a:pt x="662" y="390"/>
                    </a:cubicBezTo>
                    <a:cubicBezTo>
                      <a:pt x="669" y="407"/>
                      <a:pt x="631" y="411"/>
                      <a:pt x="616" y="421"/>
                    </a:cubicBezTo>
                    <a:cubicBezTo>
                      <a:pt x="572" y="450"/>
                      <a:pt x="540" y="447"/>
                      <a:pt x="483" y="452"/>
                    </a:cubicBezTo>
                    <a:cubicBezTo>
                      <a:pt x="428" y="466"/>
                      <a:pt x="375" y="485"/>
                      <a:pt x="320" y="499"/>
                    </a:cubicBezTo>
                    <a:cubicBezTo>
                      <a:pt x="346" y="581"/>
                      <a:pt x="351" y="547"/>
                      <a:pt x="226" y="538"/>
                    </a:cubicBezTo>
                    <a:cubicBezTo>
                      <a:pt x="179" y="526"/>
                      <a:pt x="134" y="520"/>
                      <a:pt x="86" y="515"/>
                    </a:cubicBezTo>
                    <a:cubicBezTo>
                      <a:pt x="68" y="517"/>
                      <a:pt x="49" y="517"/>
                      <a:pt x="31" y="522"/>
                    </a:cubicBezTo>
                    <a:cubicBezTo>
                      <a:pt x="22" y="525"/>
                      <a:pt x="17" y="540"/>
                      <a:pt x="8" y="538"/>
                    </a:cubicBezTo>
                    <a:cubicBezTo>
                      <a:pt x="0" y="536"/>
                      <a:pt x="3" y="523"/>
                      <a:pt x="0" y="515"/>
                    </a:cubicBezTo>
                    <a:cubicBezTo>
                      <a:pt x="15" y="454"/>
                      <a:pt x="47" y="460"/>
                      <a:pt x="86" y="421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91" name="Freeform 207"/>
              <p:cNvSpPr>
                <a:spLocks/>
              </p:cNvSpPr>
              <p:nvPr/>
            </p:nvSpPr>
            <p:spPr bwMode="auto">
              <a:xfrm>
                <a:off x="771" y="1372"/>
                <a:ext cx="523" cy="296"/>
              </a:xfrm>
              <a:custGeom>
                <a:avLst/>
                <a:gdLst>
                  <a:gd name="T0" fmla="*/ 0 w 523"/>
                  <a:gd name="T1" fmla="*/ 296 h 296"/>
                  <a:gd name="T2" fmla="*/ 55 w 523"/>
                  <a:gd name="T3" fmla="*/ 265 h 296"/>
                  <a:gd name="T4" fmla="*/ 102 w 523"/>
                  <a:gd name="T5" fmla="*/ 249 h 296"/>
                  <a:gd name="T6" fmla="*/ 281 w 523"/>
                  <a:gd name="T7" fmla="*/ 140 h 296"/>
                  <a:gd name="T8" fmla="*/ 375 w 523"/>
                  <a:gd name="T9" fmla="*/ 78 h 296"/>
                  <a:gd name="T10" fmla="*/ 468 w 523"/>
                  <a:gd name="T11" fmla="*/ 15 h 296"/>
                  <a:gd name="T12" fmla="*/ 499 w 523"/>
                  <a:gd name="T13" fmla="*/ 7 h 296"/>
                  <a:gd name="T14" fmla="*/ 523 w 523"/>
                  <a:gd name="T15" fmla="*/ 0 h 2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3"/>
                  <a:gd name="T25" fmla="*/ 0 h 296"/>
                  <a:gd name="T26" fmla="*/ 523 w 523"/>
                  <a:gd name="T27" fmla="*/ 296 h 2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3" h="296">
                    <a:moveTo>
                      <a:pt x="0" y="296"/>
                    </a:moveTo>
                    <a:cubicBezTo>
                      <a:pt x="42" y="265"/>
                      <a:pt x="17" y="277"/>
                      <a:pt x="55" y="265"/>
                    </a:cubicBezTo>
                    <a:cubicBezTo>
                      <a:pt x="71" y="260"/>
                      <a:pt x="102" y="249"/>
                      <a:pt x="102" y="249"/>
                    </a:cubicBezTo>
                    <a:cubicBezTo>
                      <a:pt x="156" y="195"/>
                      <a:pt x="218" y="176"/>
                      <a:pt x="281" y="140"/>
                    </a:cubicBezTo>
                    <a:cubicBezTo>
                      <a:pt x="313" y="121"/>
                      <a:pt x="343" y="98"/>
                      <a:pt x="375" y="78"/>
                    </a:cubicBezTo>
                    <a:cubicBezTo>
                      <a:pt x="397" y="43"/>
                      <a:pt x="430" y="30"/>
                      <a:pt x="468" y="15"/>
                    </a:cubicBezTo>
                    <a:cubicBezTo>
                      <a:pt x="478" y="11"/>
                      <a:pt x="489" y="10"/>
                      <a:pt x="499" y="7"/>
                    </a:cubicBezTo>
                    <a:cubicBezTo>
                      <a:pt x="507" y="5"/>
                      <a:pt x="523" y="0"/>
                      <a:pt x="523" y="0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186" name="Group 208"/>
            <p:cNvGrpSpPr>
              <a:grpSpLocks/>
            </p:cNvGrpSpPr>
            <p:nvPr/>
          </p:nvGrpSpPr>
          <p:grpSpPr bwMode="auto">
            <a:xfrm rot="308937">
              <a:off x="2352" y="912"/>
              <a:ext cx="832" cy="333"/>
              <a:chOff x="1003" y="558"/>
              <a:chExt cx="981" cy="399"/>
            </a:xfrm>
          </p:grpSpPr>
          <p:sp>
            <p:nvSpPr>
              <p:cNvPr id="92187" name="Freeform 209"/>
              <p:cNvSpPr>
                <a:spLocks/>
              </p:cNvSpPr>
              <p:nvPr/>
            </p:nvSpPr>
            <p:spPr bwMode="auto">
              <a:xfrm>
                <a:off x="1003" y="558"/>
                <a:ext cx="981" cy="399"/>
              </a:xfrm>
              <a:custGeom>
                <a:avLst/>
                <a:gdLst>
                  <a:gd name="T0" fmla="*/ 953 w 981"/>
                  <a:gd name="T1" fmla="*/ 307 h 399"/>
                  <a:gd name="T2" fmla="*/ 781 w 981"/>
                  <a:gd name="T3" fmla="*/ 190 h 399"/>
                  <a:gd name="T4" fmla="*/ 750 w 981"/>
                  <a:gd name="T5" fmla="*/ 167 h 399"/>
                  <a:gd name="T6" fmla="*/ 704 w 981"/>
                  <a:gd name="T7" fmla="*/ 65 h 399"/>
                  <a:gd name="T8" fmla="*/ 633 w 981"/>
                  <a:gd name="T9" fmla="*/ 19 h 399"/>
                  <a:gd name="T10" fmla="*/ 571 w 981"/>
                  <a:gd name="T11" fmla="*/ 3 h 399"/>
                  <a:gd name="T12" fmla="*/ 548 w 981"/>
                  <a:gd name="T13" fmla="*/ 136 h 399"/>
                  <a:gd name="T14" fmla="*/ 454 w 981"/>
                  <a:gd name="T15" fmla="*/ 26 h 399"/>
                  <a:gd name="T16" fmla="*/ 407 w 981"/>
                  <a:gd name="T17" fmla="*/ 11 h 399"/>
                  <a:gd name="T18" fmla="*/ 384 w 981"/>
                  <a:gd name="T19" fmla="*/ 3 h 399"/>
                  <a:gd name="T20" fmla="*/ 368 w 981"/>
                  <a:gd name="T21" fmla="*/ 34 h 399"/>
                  <a:gd name="T22" fmla="*/ 361 w 981"/>
                  <a:gd name="T23" fmla="*/ 73 h 399"/>
                  <a:gd name="T24" fmla="*/ 174 w 981"/>
                  <a:gd name="T25" fmla="*/ 34 h 399"/>
                  <a:gd name="T26" fmla="*/ 41 w 981"/>
                  <a:gd name="T27" fmla="*/ 42 h 399"/>
                  <a:gd name="T28" fmla="*/ 26 w 981"/>
                  <a:gd name="T29" fmla="*/ 73 h 399"/>
                  <a:gd name="T30" fmla="*/ 174 w 981"/>
                  <a:gd name="T31" fmla="*/ 128 h 399"/>
                  <a:gd name="T32" fmla="*/ 259 w 981"/>
                  <a:gd name="T33" fmla="*/ 229 h 399"/>
                  <a:gd name="T34" fmla="*/ 306 w 981"/>
                  <a:gd name="T35" fmla="*/ 237 h 399"/>
                  <a:gd name="T36" fmla="*/ 439 w 981"/>
                  <a:gd name="T37" fmla="*/ 237 h 399"/>
                  <a:gd name="T38" fmla="*/ 361 w 981"/>
                  <a:gd name="T39" fmla="*/ 307 h 399"/>
                  <a:gd name="T40" fmla="*/ 392 w 981"/>
                  <a:gd name="T41" fmla="*/ 323 h 399"/>
                  <a:gd name="T42" fmla="*/ 524 w 981"/>
                  <a:gd name="T43" fmla="*/ 330 h 399"/>
                  <a:gd name="T44" fmla="*/ 704 w 981"/>
                  <a:gd name="T45" fmla="*/ 299 h 399"/>
                  <a:gd name="T46" fmla="*/ 641 w 981"/>
                  <a:gd name="T47" fmla="*/ 369 h 399"/>
                  <a:gd name="T48" fmla="*/ 781 w 981"/>
                  <a:gd name="T49" fmla="*/ 377 h 399"/>
                  <a:gd name="T50" fmla="*/ 852 w 981"/>
                  <a:gd name="T51" fmla="*/ 354 h 399"/>
                  <a:gd name="T52" fmla="*/ 875 w 981"/>
                  <a:gd name="T53" fmla="*/ 346 h 399"/>
                  <a:gd name="T54" fmla="*/ 969 w 981"/>
                  <a:gd name="T55" fmla="*/ 369 h 399"/>
                  <a:gd name="T56" fmla="*/ 953 w 981"/>
                  <a:gd name="T57" fmla="*/ 307 h 3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981"/>
                  <a:gd name="T88" fmla="*/ 0 h 399"/>
                  <a:gd name="T89" fmla="*/ 981 w 981"/>
                  <a:gd name="T90" fmla="*/ 399 h 39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981" h="399">
                    <a:moveTo>
                      <a:pt x="953" y="307"/>
                    </a:moveTo>
                    <a:cubicBezTo>
                      <a:pt x="933" y="229"/>
                      <a:pt x="851" y="210"/>
                      <a:pt x="781" y="190"/>
                    </a:cubicBezTo>
                    <a:cubicBezTo>
                      <a:pt x="771" y="182"/>
                      <a:pt x="758" y="177"/>
                      <a:pt x="750" y="167"/>
                    </a:cubicBezTo>
                    <a:cubicBezTo>
                      <a:pt x="725" y="138"/>
                      <a:pt x="731" y="92"/>
                      <a:pt x="704" y="65"/>
                    </a:cubicBezTo>
                    <a:cubicBezTo>
                      <a:pt x="690" y="51"/>
                      <a:pt x="652" y="26"/>
                      <a:pt x="633" y="19"/>
                    </a:cubicBezTo>
                    <a:cubicBezTo>
                      <a:pt x="613" y="12"/>
                      <a:pt x="571" y="3"/>
                      <a:pt x="571" y="3"/>
                    </a:cubicBezTo>
                    <a:cubicBezTo>
                      <a:pt x="564" y="48"/>
                      <a:pt x="556" y="91"/>
                      <a:pt x="548" y="136"/>
                    </a:cubicBezTo>
                    <a:cubicBezTo>
                      <a:pt x="524" y="99"/>
                      <a:pt x="498" y="45"/>
                      <a:pt x="454" y="26"/>
                    </a:cubicBezTo>
                    <a:cubicBezTo>
                      <a:pt x="439" y="19"/>
                      <a:pt x="423" y="16"/>
                      <a:pt x="407" y="11"/>
                    </a:cubicBezTo>
                    <a:cubicBezTo>
                      <a:pt x="399" y="8"/>
                      <a:pt x="384" y="3"/>
                      <a:pt x="384" y="3"/>
                    </a:cubicBezTo>
                    <a:cubicBezTo>
                      <a:pt x="344" y="17"/>
                      <a:pt x="368" y="0"/>
                      <a:pt x="368" y="34"/>
                    </a:cubicBezTo>
                    <a:cubicBezTo>
                      <a:pt x="368" y="47"/>
                      <a:pt x="363" y="60"/>
                      <a:pt x="361" y="73"/>
                    </a:cubicBezTo>
                    <a:cubicBezTo>
                      <a:pt x="300" y="57"/>
                      <a:pt x="236" y="45"/>
                      <a:pt x="174" y="34"/>
                    </a:cubicBezTo>
                    <a:cubicBezTo>
                      <a:pt x="126" y="50"/>
                      <a:pt x="91" y="49"/>
                      <a:pt x="41" y="42"/>
                    </a:cubicBezTo>
                    <a:cubicBezTo>
                      <a:pt x="25" y="48"/>
                      <a:pt x="0" y="47"/>
                      <a:pt x="26" y="73"/>
                    </a:cubicBezTo>
                    <a:cubicBezTo>
                      <a:pt x="62" y="109"/>
                      <a:pt x="132" y="97"/>
                      <a:pt x="174" y="128"/>
                    </a:cubicBezTo>
                    <a:cubicBezTo>
                      <a:pt x="208" y="153"/>
                      <a:pt x="220" y="212"/>
                      <a:pt x="259" y="229"/>
                    </a:cubicBezTo>
                    <a:cubicBezTo>
                      <a:pt x="274" y="235"/>
                      <a:pt x="290" y="234"/>
                      <a:pt x="306" y="237"/>
                    </a:cubicBezTo>
                    <a:cubicBezTo>
                      <a:pt x="362" y="223"/>
                      <a:pt x="386" y="219"/>
                      <a:pt x="439" y="237"/>
                    </a:cubicBezTo>
                    <a:cubicBezTo>
                      <a:pt x="478" y="296"/>
                      <a:pt x="402" y="301"/>
                      <a:pt x="361" y="307"/>
                    </a:cubicBezTo>
                    <a:cubicBezTo>
                      <a:pt x="324" y="319"/>
                      <a:pt x="319" y="317"/>
                      <a:pt x="392" y="323"/>
                    </a:cubicBezTo>
                    <a:cubicBezTo>
                      <a:pt x="436" y="327"/>
                      <a:pt x="480" y="328"/>
                      <a:pt x="524" y="330"/>
                    </a:cubicBezTo>
                    <a:cubicBezTo>
                      <a:pt x="590" y="282"/>
                      <a:pt x="617" y="292"/>
                      <a:pt x="704" y="299"/>
                    </a:cubicBezTo>
                    <a:cubicBezTo>
                      <a:pt x="665" y="357"/>
                      <a:pt x="687" y="335"/>
                      <a:pt x="641" y="369"/>
                    </a:cubicBezTo>
                    <a:cubicBezTo>
                      <a:pt x="700" y="399"/>
                      <a:pt x="674" y="393"/>
                      <a:pt x="781" y="377"/>
                    </a:cubicBezTo>
                    <a:cubicBezTo>
                      <a:pt x="784" y="377"/>
                      <a:pt x="839" y="358"/>
                      <a:pt x="852" y="354"/>
                    </a:cubicBezTo>
                    <a:cubicBezTo>
                      <a:pt x="860" y="351"/>
                      <a:pt x="875" y="346"/>
                      <a:pt x="875" y="346"/>
                    </a:cubicBezTo>
                    <a:cubicBezTo>
                      <a:pt x="909" y="352"/>
                      <a:pt x="937" y="360"/>
                      <a:pt x="969" y="369"/>
                    </a:cubicBezTo>
                    <a:cubicBezTo>
                      <a:pt x="977" y="342"/>
                      <a:pt x="981" y="321"/>
                      <a:pt x="953" y="307"/>
                    </a:cubicBezTo>
                    <a:close/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88" name="Freeform 210"/>
              <p:cNvSpPr>
                <a:spLocks/>
              </p:cNvSpPr>
              <p:nvPr/>
            </p:nvSpPr>
            <p:spPr bwMode="auto">
              <a:xfrm>
                <a:off x="1216" y="655"/>
                <a:ext cx="586" cy="194"/>
              </a:xfrm>
              <a:custGeom>
                <a:avLst/>
                <a:gdLst>
                  <a:gd name="T0" fmla="*/ 0 w 586"/>
                  <a:gd name="T1" fmla="*/ 0 h 194"/>
                  <a:gd name="T2" fmla="*/ 202 w 586"/>
                  <a:gd name="T3" fmla="*/ 39 h 194"/>
                  <a:gd name="T4" fmla="*/ 288 w 586"/>
                  <a:gd name="T5" fmla="*/ 70 h 194"/>
                  <a:gd name="T6" fmla="*/ 311 w 586"/>
                  <a:gd name="T7" fmla="*/ 85 h 194"/>
                  <a:gd name="T8" fmla="*/ 335 w 586"/>
                  <a:gd name="T9" fmla="*/ 93 h 194"/>
                  <a:gd name="T10" fmla="*/ 366 w 586"/>
                  <a:gd name="T11" fmla="*/ 117 h 194"/>
                  <a:gd name="T12" fmla="*/ 514 w 586"/>
                  <a:gd name="T13" fmla="*/ 148 h 194"/>
                  <a:gd name="T14" fmla="*/ 561 w 586"/>
                  <a:gd name="T15" fmla="*/ 179 h 194"/>
                  <a:gd name="T16" fmla="*/ 584 w 586"/>
                  <a:gd name="T17" fmla="*/ 194 h 1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86"/>
                  <a:gd name="T28" fmla="*/ 0 h 194"/>
                  <a:gd name="T29" fmla="*/ 586 w 586"/>
                  <a:gd name="T30" fmla="*/ 194 h 1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86" h="194">
                    <a:moveTo>
                      <a:pt x="0" y="0"/>
                    </a:moveTo>
                    <a:cubicBezTo>
                      <a:pt x="67" y="14"/>
                      <a:pt x="134" y="30"/>
                      <a:pt x="202" y="39"/>
                    </a:cubicBezTo>
                    <a:cubicBezTo>
                      <a:pt x="257" y="73"/>
                      <a:pt x="188" y="33"/>
                      <a:pt x="288" y="70"/>
                    </a:cubicBezTo>
                    <a:cubicBezTo>
                      <a:pt x="297" y="73"/>
                      <a:pt x="303" y="81"/>
                      <a:pt x="311" y="85"/>
                    </a:cubicBezTo>
                    <a:cubicBezTo>
                      <a:pt x="319" y="89"/>
                      <a:pt x="327" y="90"/>
                      <a:pt x="335" y="93"/>
                    </a:cubicBezTo>
                    <a:cubicBezTo>
                      <a:pt x="345" y="101"/>
                      <a:pt x="354" y="113"/>
                      <a:pt x="366" y="117"/>
                    </a:cubicBezTo>
                    <a:cubicBezTo>
                      <a:pt x="413" y="134"/>
                      <a:pt x="470" y="119"/>
                      <a:pt x="514" y="148"/>
                    </a:cubicBezTo>
                    <a:cubicBezTo>
                      <a:pt x="530" y="158"/>
                      <a:pt x="543" y="173"/>
                      <a:pt x="561" y="179"/>
                    </a:cubicBezTo>
                    <a:cubicBezTo>
                      <a:pt x="586" y="188"/>
                      <a:pt x="584" y="179"/>
                      <a:pt x="584" y="194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189" name="Freeform 211"/>
              <p:cNvSpPr>
                <a:spLocks/>
              </p:cNvSpPr>
              <p:nvPr/>
            </p:nvSpPr>
            <p:spPr bwMode="auto">
              <a:xfrm>
                <a:off x="1651" y="662"/>
                <a:ext cx="48" cy="125"/>
              </a:xfrm>
              <a:custGeom>
                <a:avLst/>
                <a:gdLst>
                  <a:gd name="T0" fmla="*/ 48 w 48"/>
                  <a:gd name="T1" fmla="*/ 125 h 125"/>
                  <a:gd name="T2" fmla="*/ 9 w 48"/>
                  <a:gd name="T3" fmla="*/ 32 h 125"/>
                  <a:gd name="T4" fmla="*/ 1 w 48"/>
                  <a:gd name="T5" fmla="*/ 0 h 125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125"/>
                  <a:gd name="T11" fmla="*/ 48 w 48"/>
                  <a:gd name="T12" fmla="*/ 125 h 1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125">
                    <a:moveTo>
                      <a:pt x="48" y="125"/>
                    </a:moveTo>
                    <a:cubicBezTo>
                      <a:pt x="34" y="84"/>
                      <a:pt x="42" y="65"/>
                      <a:pt x="9" y="32"/>
                    </a:cubicBezTo>
                    <a:cubicBezTo>
                      <a:pt x="0" y="5"/>
                      <a:pt x="1" y="16"/>
                      <a:pt x="1" y="0"/>
                    </a:cubicBezTo>
                  </a:path>
                </a:pathLst>
              </a:cu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80788" name="Text Box 212"/>
          <p:cNvSpPr txBox="1">
            <a:spLocks noChangeArrowheads="1"/>
          </p:cNvSpPr>
          <p:nvPr/>
        </p:nvSpPr>
        <p:spPr bwMode="auto">
          <a:xfrm>
            <a:off x="609600" y="2743200"/>
            <a:ext cx="807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r>
              <a:rPr kumimoji="1" lang="en-US" altLang="ko-KR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굴림" pitchFamily="34" charset="-127"/>
              </a:rPr>
              <a:t>Various grafting methods in vegetables with or without rootstock root systems</a:t>
            </a:r>
          </a:p>
        </p:txBody>
      </p:sp>
      <p:sp>
        <p:nvSpPr>
          <p:cNvPr id="280789" name="Text Box 213"/>
          <p:cNvSpPr txBox="1">
            <a:spLocks noChangeArrowheads="1"/>
          </p:cNvSpPr>
          <p:nvPr/>
        </p:nvSpPr>
        <p:spPr bwMode="auto">
          <a:xfrm>
            <a:off x="685800" y="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r>
              <a:rPr kumimoji="1" lang="en-US" altLang="ko-KR" sz="2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굴림" pitchFamily="34" charset="-127"/>
              </a:rPr>
              <a:t>Cucurbits (watermelons, melons, cucumbers, squashes, etc.)</a:t>
            </a:r>
          </a:p>
        </p:txBody>
      </p:sp>
      <p:sp>
        <p:nvSpPr>
          <p:cNvPr id="280790" name="Text Box 214"/>
          <p:cNvSpPr txBox="1">
            <a:spLocks noChangeArrowheads="1"/>
          </p:cNvSpPr>
          <p:nvPr/>
        </p:nvSpPr>
        <p:spPr bwMode="auto">
          <a:xfrm>
            <a:off x="228600" y="6096000"/>
            <a:ext cx="891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r>
              <a:rPr kumimoji="1" lang="en-US" altLang="ko-KR" sz="2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굴림" pitchFamily="34" charset="-127"/>
              </a:rPr>
              <a:t>Solanaceous crops (tomatoes, peppers, eggplants, paprika, etc.)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sz="3200" smtClean="0"/>
              <a:t>Grafted Cactus Production</a:t>
            </a:r>
          </a:p>
        </p:txBody>
      </p:sp>
      <p:pic>
        <p:nvPicPr>
          <p:cNvPr id="93187" name="Picture 3" descr="colorful grafted cacti in boxe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191000"/>
            <a:ext cx="4038600" cy="2339975"/>
          </a:xfrm>
          <a:noFill/>
        </p:spPr>
      </p:pic>
      <p:pic>
        <p:nvPicPr>
          <p:cNvPr id="93188" name="Picture 4" descr="grafting closeup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724400" y="1295400"/>
            <a:ext cx="3962400" cy="2667000"/>
          </a:xfrm>
          <a:noFill/>
        </p:spPr>
      </p:pic>
      <p:pic>
        <p:nvPicPr>
          <p:cNvPr id="93189" name="Picture 5" descr="rootstock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81000" y="1295400"/>
            <a:ext cx="4114800" cy="2743200"/>
          </a:xfrm>
          <a:noFill/>
        </p:spPr>
      </p:pic>
      <p:pic>
        <p:nvPicPr>
          <p:cNvPr id="93190" name="Picture 6" descr="purple cact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4724400" y="4191000"/>
            <a:ext cx="3962400" cy="23622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10" name="Group 2"/>
          <p:cNvGrpSpPr>
            <a:grpSpLocks/>
          </p:cNvGrpSpPr>
          <p:nvPr/>
        </p:nvGrpSpPr>
        <p:grpSpPr bwMode="auto">
          <a:xfrm>
            <a:off x="0" y="304800"/>
            <a:ext cx="9144000" cy="5943600"/>
            <a:chOff x="0" y="192"/>
            <a:chExt cx="5760" cy="3744"/>
          </a:xfrm>
        </p:grpSpPr>
        <p:grpSp>
          <p:nvGrpSpPr>
            <p:cNvPr id="94212" name="Group 3"/>
            <p:cNvGrpSpPr>
              <a:grpSpLocks/>
            </p:cNvGrpSpPr>
            <p:nvPr/>
          </p:nvGrpSpPr>
          <p:grpSpPr bwMode="auto">
            <a:xfrm>
              <a:off x="0" y="192"/>
              <a:ext cx="5760" cy="3744"/>
              <a:chOff x="-864" y="0"/>
              <a:chExt cx="6624" cy="4320"/>
            </a:xfrm>
          </p:grpSpPr>
          <p:pic>
            <p:nvPicPr>
              <p:cNvPr id="94215" name="Picture 4" descr="TOMAT-G3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-864" y="0"/>
                <a:ext cx="3855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216" name="Picture 5" descr="토감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424" y="0"/>
                <a:ext cx="3336" cy="4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3654" name="Text Box 6"/>
              <p:cNvSpPr txBox="1">
                <a:spLocks noChangeArrowheads="1"/>
              </p:cNvSpPr>
              <p:nvPr/>
            </p:nvSpPr>
            <p:spPr bwMode="auto">
              <a:xfrm>
                <a:off x="-769" y="1536"/>
                <a:ext cx="91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latinLnBrk="1">
                  <a:spcBef>
                    <a:spcPct val="50000"/>
                  </a:spcBef>
                </a:pPr>
                <a:endParaRPr kumimoji="1" lang="en-US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34" charset="-127"/>
                  <a:ea typeface="굴림" pitchFamily="34" charset="-127"/>
                </a:endParaRPr>
              </a:p>
            </p:txBody>
          </p:sp>
        </p:grpSp>
        <p:sp>
          <p:nvSpPr>
            <p:cNvPr id="94213" name="AutoShape 7"/>
            <p:cNvSpPr>
              <a:spLocks noChangeArrowheads="1"/>
            </p:cNvSpPr>
            <p:nvPr/>
          </p:nvSpPr>
          <p:spPr bwMode="auto">
            <a:xfrm>
              <a:off x="0" y="1152"/>
              <a:ext cx="912" cy="432"/>
            </a:xfrm>
            <a:prstGeom prst="wedgeRoundRectCallout">
              <a:avLst>
                <a:gd name="adj1" fmla="val 132565"/>
                <a:gd name="adj2" fmla="val 190509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latinLnBrk="1"/>
              <a:endParaRPr kumimoji="1" lang="en-US">
                <a:latin typeface="굴림" pitchFamily="34" charset="-127"/>
                <a:ea typeface="굴림" pitchFamily="34" charset="-127"/>
              </a:endParaRPr>
            </a:p>
          </p:txBody>
        </p:sp>
        <p:sp>
          <p:nvSpPr>
            <p:cNvPr id="283656" name="Text Box 8"/>
            <p:cNvSpPr txBox="1">
              <a:spLocks noChangeArrowheads="1"/>
            </p:cNvSpPr>
            <p:nvPr/>
          </p:nvSpPr>
          <p:spPr bwMode="auto">
            <a:xfrm>
              <a:off x="0" y="1152"/>
              <a:ext cx="86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1">
                <a:spcBef>
                  <a:spcPct val="50000"/>
                </a:spcBef>
                <a:defRPr/>
              </a:pPr>
              <a:r>
                <a:rPr kumimoji="1" lang="en-US" altLang="ko-KR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34" charset="-127"/>
                  <a:ea typeface="굴림" pitchFamily="34" charset="-127"/>
                </a:rPr>
                <a:t>Position of grafting</a:t>
              </a:r>
            </a:p>
          </p:txBody>
        </p:sp>
      </p:grpSp>
      <p:sp>
        <p:nvSpPr>
          <p:cNvPr id="283657" name="Text Box 9"/>
          <p:cNvSpPr txBox="1">
            <a:spLocks noChangeArrowheads="1"/>
          </p:cNvSpPr>
          <p:nvPr/>
        </p:nvSpPr>
        <p:spPr bwMode="auto">
          <a:xfrm>
            <a:off x="228600" y="6324600"/>
            <a:ext cx="891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r>
              <a:rPr kumimoji="1" lang="en-US" altLang="ko-KR" sz="2000" b="1"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34" charset="-127"/>
                <a:ea typeface="굴림" pitchFamily="34" charset="-127"/>
              </a:rPr>
              <a:t>Tomatoes, grafted onto tomato rootstock (left) or on potato (right)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egg+pot 4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505200"/>
            <a:ext cx="449897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3" descr="tom+Pot 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533400"/>
            <a:ext cx="3810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533400" y="6096000"/>
            <a:ext cx="403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b="1">
                <a:solidFill>
                  <a:schemeClr val="bg1"/>
                </a:solidFill>
                <a:latin typeface="Times New Roman" pitchFamily="18" charset="0"/>
                <a:ea typeface="굴림" pitchFamily="34" charset="-127"/>
              </a:rPr>
              <a:t>Eggplant/potato</a:t>
            </a: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6781800" y="5867400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2000" b="1">
                <a:solidFill>
                  <a:schemeClr val="bg1"/>
                </a:solidFill>
                <a:latin typeface="Times New Roman" pitchFamily="18" charset="0"/>
                <a:ea typeface="굴림" pitchFamily="34" charset="-127"/>
              </a:rPr>
              <a:t>Tomato/eggplant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85800" y="533400"/>
            <a:ext cx="2057400" cy="2659063"/>
            <a:chOff x="0" y="1944"/>
            <a:chExt cx="2400" cy="2422"/>
          </a:xfrm>
        </p:grpSpPr>
        <p:pic>
          <p:nvPicPr>
            <p:cNvPr id="95242" name="Picture 7" descr="cc+rad 4b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944"/>
              <a:ext cx="2400" cy="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5243" name="Text Box 8"/>
            <p:cNvSpPr txBox="1">
              <a:spLocks noChangeArrowheads="1"/>
            </p:cNvSpPr>
            <p:nvPr/>
          </p:nvSpPr>
          <p:spPr bwMode="auto">
            <a:xfrm>
              <a:off x="144" y="4032"/>
              <a:ext cx="2160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1">
                <a:spcBef>
                  <a:spcPct val="50000"/>
                </a:spcBef>
              </a:pPr>
              <a:r>
                <a:rPr kumimoji="1" lang="en-US" altLang="ko-KR" b="1">
                  <a:solidFill>
                    <a:schemeClr val="bg1"/>
                  </a:solidFill>
                  <a:latin typeface="Times New Roman" pitchFamily="18" charset="0"/>
                  <a:ea typeface="굴림" pitchFamily="34" charset="-127"/>
                </a:rPr>
                <a:t>Cabbage/Radish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971800" y="609600"/>
            <a:ext cx="1981200" cy="2774950"/>
            <a:chOff x="3504" y="1920"/>
            <a:chExt cx="2352" cy="2672"/>
          </a:xfrm>
        </p:grpSpPr>
        <p:pic>
          <p:nvPicPr>
            <p:cNvPr id="95240" name="Picture 10" descr="CC+rad 5b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04" y="1920"/>
              <a:ext cx="2243" cy="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5241" name="Text Box 11"/>
            <p:cNvSpPr txBox="1">
              <a:spLocks noChangeArrowheads="1"/>
            </p:cNvSpPr>
            <p:nvPr/>
          </p:nvSpPr>
          <p:spPr bwMode="auto">
            <a:xfrm>
              <a:off x="3504" y="4033"/>
              <a:ext cx="2352" cy="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latinLnBrk="1">
                <a:spcBef>
                  <a:spcPct val="50000"/>
                </a:spcBef>
              </a:pPr>
              <a:r>
                <a:rPr kumimoji="1" lang="en-US" altLang="ko-KR" sz="1600" b="1">
                  <a:latin typeface="Times New Roman" pitchFamily="18" charset="0"/>
                  <a:ea typeface="굴림" pitchFamily="34" charset="-127"/>
                </a:rPr>
                <a:t>Chinese cabbage/Radish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 eaLnBrk="1" hangingPunct="1"/>
            <a:r>
              <a:rPr lang="en-US" sz="4000" smtClean="0"/>
              <a:t>Herbaceous Grafts</a:t>
            </a:r>
          </a:p>
        </p:txBody>
      </p:sp>
      <p:pic>
        <p:nvPicPr>
          <p:cNvPr id="962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990600"/>
            <a:ext cx="8229600" cy="5410200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838200" y="304800"/>
            <a:ext cx="8001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spcBef>
                <a:spcPct val="50000"/>
              </a:spcBef>
            </a:pPr>
            <a:r>
              <a:rPr kumimoji="1" lang="en-US" altLang="ko-KR" sz="2600" b="1">
                <a:solidFill>
                  <a:schemeClr val="tx2"/>
                </a:solidFill>
                <a:latin typeface="Times New Roman" pitchFamily="18" charset="0"/>
                <a:ea typeface="Batang" pitchFamily="18" charset="-127"/>
              </a:rPr>
              <a:t>Cultivation of Grafted Vegetables in Korea and Japan.</a:t>
            </a:r>
            <a:endParaRPr kumimoji="1" lang="en-US" altLang="ko-KR" sz="2600" b="1">
              <a:solidFill>
                <a:schemeClr val="tx2"/>
              </a:solidFill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28600" y="990600"/>
            <a:ext cx="8915400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		           J a p a n 	                   K o r e a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	           </a:t>
            </a:r>
            <a:r>
              <a:rPr kumimoji="1" lang="en-US" altLang="ko-KR" sz="2400" u="sng">
                <a:latin typeface="Times New Roman" pitchFamily="18" charset="0"/>
                <a:ea typeface="굴림" pitchFamily="34" charset="-127"/>
              </a:rPr>
              <a:t>Field+Tunnel</a:t>
            </a: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</a:t>
            </a:r>
            <a:r>
              <a:rPr kumimoji="1" lang="en-US" altLang="ko-KR" sz="2400" u="sng">
                <a:latin typeface="Times New Roman" pitchFamily="18" charset="0"/>
                <a:ea typeface="굴림" pitchFamily="34" charset="-127"/>
              </a:rPr>
              <a:t> Greenhouse </a:t>
            </a: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</a:t>
            </a:r>
            <a:r>
              <a:rPr kumimoji="1" lang="en-US" altLang="ko-KR" sz="2400" u="sng">
                <a:latin typeface="Times New Roman" pitchFamily="18" charset="0"/>
                <a:ea typeface="굴림" pitchFamily="34" charset="-127"/>
              </a:rPr>
              <a:t>Field+Tunnel</a:t>
            </a: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 </a:t>
            </a:r>
            <a:r>
              <a:rPr kumimoji="1" lang="en-US" altLang="ko-KR" sz="2400" u="sng">
                <a:latin typeface="Times New Roman" pitchFamily="18" charset="0"/>
                <a:ea typeface="굴림" pitchFamily="34" charset="-127"/>
              </a:rPr>
              <a:t>Greenhouse</a:t>
            </a:r>
          </a:p>
          <a:p>
            <a:pPr latinLnBrk="1">
              <a:lnSpc>
                <a:spcPct val="5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Crop	          Total Grafted  Total Grafted Total Grafted  Total Grafted </a:t>
            </a:r>
          </a:p>
          <a:p>
            <a:pPr latinLnBrk="1">
              <a:lnSpc>
                <a:spcPct val="5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                     (ha)      (%)      (ha)     (%)      (ha)     (%)      (ha)    (%) 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Watermelon  14,017    92     3,683     98    13,200     90    21,299     98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Cucumber     10,160    55     5,440     96      1,728     42      5,964     95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Melons            6,142      0     8,258     42      1,047     83      9,365     95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Tomato            6,549     8      7,141    48          258</a:t>
            </a:r>
            <a:r>
              <a:rPr kumimoji="1" lang="en-US" altLang="ko-KR" sz="2400">
                <a:solidFill>
                  <a:schemeClr val="folHlink"/>
                </a:solidFill>
                <a:latin typeface="Times New Roman" pitchFamily="18" charset="0"/>
                <a:ea typeface="굴림" pitchFamily="34" charset="-127"/>
              </a:rPr>
              <a:t>*</a:t>
            </a: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   0      4,752    15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Eggplant        11,815   43      1,785    94          650</a:t>
            </a:r>
            <a:r>
              <a:rPr kumimoji="1" lang="en-US" altLang="ko-KR" sz="2400">
                <a:solidFill>
                  <a:schemeClr val="folHlink"/>
                </a:solidFill>
                <a:latin typeface="Times New Roman" pitchFamily="18" charset="0"/>
                <a:ea typeface="굴림" pitchFamily="34" charset="-127"/>
              </a:rPr>
              <a:t>*</a:t>
            </a: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   0         413    10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Pepper</a:t>
            </a:r>
            <a:r>
              <a:rPr kumimoji="1" lang="en-US" altLang="ko-KR" sz="2400">
                <a:solidFill>
                  <a:schemeClr val="folHlink"/>
                </a:solidFill>
                <a:latin typeface="Times New Roman" pitchFamily="18" charset="0"/>
                <a:ea typeface="굴림" pitchFamily="34" charset="-127"/>
              </a:rPr>
              <a:t>*</a:t>
            </a:r>
            <a:r>
              <a:rPr kumimoji="1" lang="en-US" altLang="ko-KR" sz="2400">
                <a:latin typeface="Times New Roman" pitchFamily="18" charset="0"/>
                <a:ea typeface="굴림" pitchFamily="34" charset="-127"/>
              </a:rPr>
              <a:t>           2,684     –       1,468     5      75,574      0       5,085    25</a:t>
            </a:r>
          </a:p>
          <a:p>
            <a:pPr latinLnBrk="1">
              <a:spcBef>
                <a:spcPct val="50000"/>
              </a:spcBef>
            </a:pPr>
            <a:endParaRPr kumimoji="1" lang="en-US" altLang="ko-KR" sz="2400"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97284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Line 5"/>
          <p:cNvSpPr>
            <a:spLocks noChangeShapeType="1"/>
          </p:cNvSpPr>
          <p:nvPr/>
        </p:nvSpPr>
        <p:spPr bwMode="auto">
          <a:xfrm>
            <a:off x="1981200" y="17526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>
            <a:off x="5486400" y="1752600"/>
            <a:ext cx="327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>
            <a:off x="0" y="259080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Line 8"/>
          <p:cNvSpPr>
            <a:spLocks noChangeShapeType="1"/>
          </p:cNvSpPr>
          <p:nvPr/>
        </p:nvSpPr>
        <p:spPr bwMode="auto">
          <a:xfrm>
            <a:off x="0" y="59436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robot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143000"/>
            <a:ext cx="8077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Text Box 4"/>
          <p:cNvSpPr txBox="1">
            <a:spLocks noChangeArrowheads="1"/>
          </p:cNvSpPr>
          <p:nvPr/>
        </p:nvSpPr>
        <p:spPr bwMode="auto">
          <a:xfrm>
            <a:off x="2590800" y="457200"/>
            <a:ext cx="457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Robotic Grafting Machine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grafting scene 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2203450" y="5867400"/>
            <a:ext cx="51181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2400" b="1">
                <a:solidFill>
                  <a:schemeClr val="bg1"/>
                </a:solidFill>
                <a:latin typeface="Times New Roman" pitchFamily="18" charset="0"/>
                <a:ea typeface="굴림" pitchFamily="34" charset="-127"/>
              </a:rPr>
              <a:t>Seedling Grafting on Vegetable Plugs</a:t>
            </a:r>
            <a:r>
              <a:rPr kumimoji="1" lang="en-US" altLang="ko-KR" sz="2400">
                <a:solidFill>
                  <a:srgbClr val="FFCC00"/>
                </a:solidFill>
                <a:latin typeface="Times New Roman" pitchFamily="18" charset="0"/>
                <a:ea typeface="굴림" pitchFamily="34" charset="-127"/>
              </a:rPr>
              <a:t> 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 eaLnBrk="1" hangingPunct="1"/>
            <a:r>
              <a:rPr lang="en-US" sz="4000" smtClean="0"/>
              <a:t>Herbaceous Grafts</a:t>
            </a:r>
          </a:p>
        </p:txBody>
      </p:sp>
      <p:pic>
        <p:nvPicPr>
          <p:cNvPr id="10035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990600"/>
            <a:ext cx="8229600" cy="5410200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5181600" y="3505200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1">
              <a:spcBef>
                <a:spcPct val="50000"/>
              </a:spcBef>
            </a:pPr>
            <a:r>
              <a:rPr kumimoji="1" lang="en-US" altLang="ko-KR">
                <a:latin typeface="신명조"/>
                <a:ea typeface="굴림" pitchFamily="34" charset="-127"/>
              </a:rPr>
              <a:t>※ After placing the scion on the top of rootstock to match the vascular bundle, thread or clips are used to hold the position. </a:t>
            </a:r>
          </a:p>
        </p:txBody>
      </p:sp>
      <p:grpSp>
        <p:nvGrpSpPr>
          <p:cNvPr id="101379" name="Group 3"/>
          <p:cNvGrpSpPr>
            <a:grpSpLocks/>
          </p:cNvGrpSpPr>
          <p:nvPr/>
        </p:nvGrpSpPr>
        <p:grpSpPr bwMode="auto">
          <a:xfrm>
            <a:off x="5029200" y="685800"/>
            <a:ext cx="3352800" cy="2393950"/>
            <a:chOff x="3168" y="192"/>
            <a:chExt cx="2112" cy="1508"/>
          </a:xfrm>
        </p:grpSpPr>
        <p:sp>
          <p:nvSpPr>
            <p:cNvPr id="101449" name="Line 4"/>
            <p:cNvSpPr>
              <a:spLocks noChangeShapeType="1"/>
            </p:cNvSpPr>
            <p:nvPr/>
          </p:nvSpPr>
          <p:spPr bwMode="auto">
            <a:xfrm flipV="1">
              <a:off x="4944" y="864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50" name="Text Box 5"/>
            <p:cNvSpPr txBox="1">
              <a:spLocks noChangeArrowheads="1"/>
            </p:cNvSpPr>
            <p:nvPr/>
          </p:nvSpPr>
          <p:spPr bwMode="auto">
            <a:xfrm>
              <a:off x="4608" y="1277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latinLnBrk="1">
                <a:spcBef>
                  <a:spcPct val="50000"/>
                </a:spcBef>
              </a:pPr>
              <a:r>
                <a:rPr kumimoji="1" lang="en-US" altLang="ko-KR" b="1">
                  <a:latin typeface="Times New Roman" pitchFamily="18" charset="0"/>
                  <a:ea typeface="굴림" pitchFamily="34" charset="-127"/>
                </a:rPr>
                <a:t>Cut</a:t>
              </a:r>
              <a:endParaRPr kumimoji="1" lang="en-US" altLang="ko-KR" sz="2400">
                <a:latin typeface="Times New Roman" pitchFamily="18" charset="0"/>
                <a:ea typeface="굴림" pitchFamily="34" charset="-127"/>
              </a:endParaRPr>
            </a:p>
          </p:txBody>
        </p:sp>
        <p:sp>
          <p:nvSpPr>
            <p:cNvPr id="101451" name="Text Box 6"/>
            <p:cNvSpPr txBox="1">
              <a:spLocks noChangeArrowheads="1"/>
            </p:cNvSpPr>
            <p:nvPr/>
          </p:nvSpPr>
          <p:spPr bwMode="auto">
            <a:xfrm>
              <a:off x="3271" y="1469"/>
              <a:ext cx="17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latinLnBrk="1">
                <a:spcBef>
                  <a:spcPct val="50000"/>
                </a:spcBef>
              </a:pPr>
              <a:r>
                <a:rPr kumimoji="1" lang="en-US" altLang="ko-KR" b="1">
                  <a:latin typeface="Times New Roman" pitchFamily="18" charset="0"/>
                  <a:ea typeface="굴림" pitchFamily="34" charset="-127"/>
                </a:rPr>
                <a:t>Diameter of scion: 10 mm.</a:t>
              </a:r>
              <a:r>
                <a:rPr kumimoji="1" lang="en-US" altLang="ko-KR" sz="1400">
                  <a:latin typeface="Times New Roman" pitchFamily="18" charset="0"/>
                  <a:ea typeface="굴림" pitchFamily="34" charset="-127"/>
                </a:rPr>
                <a:t> </a:t>
              </a:r>
              <a:endParaRPr kumimoji="1" lang="en-US" altLang="ko-KR" sz="1200">
                <a:latin typeface="Times New Roman" pitchFamily="18" charset="0"/>
                <a:ea typeface="굴림" pitchFamily="34" charset="-127"/>
              </a:endParaRPr>
            </a:p>
          </p:txBody>
        </p:sp>
        <p:grpSp>
          <p:nvGrpSpPr>
            <p:cNvPr id="101452" name="Group 7"/>
            <p:cNvGrpSpPr>
              <a:grpSpLocks/>
            </p:cNvGrpSpPr>
            <p:nvPr/>
          </p:nvGrpSpPr>
          <p:grpSpPr bwMode="auto">
            <a:xfrm>
              <a:off x="3648" y="192"/>
              <a:ext cx="1212" cy="1104"/>
              <a:chOff x="2832" y="2160"/>
              <a:chExt cx="1212" cy="1104"/>
            </a:xfrm>
          </p:grpSpPr>
          <p:grpSp>
            <p:nvGrpSpPr>
              <p:cNvPr id="101454" name="Group 8"/>
              <p:cNvGrpSpPr>
                <a:grpSpLocks/>
              </p:cNvGrpSpPr>
              <p:nvPr/>
            </p:nvGrpSpPr>
            <p:grpSpPr bwMode="auto">
              <a:xfrm>
                <a:off x="2880" y="2160"/>
                <a:ext cx="1164" cy="1104"/>
                <a:chOff x="2320" y="2640"/>
                <a:chExt cx="1164" cy="1104"/>
              </a:xfrm>
            </p:grpSpPr>
            <p:grpSp>
              <p:nvGrpSpPr>
                <p:cNvPr id="101467" name="Group 9"/>
                <p:cNvGrpSpPr>
                  <a:grpSpLocks/>
                </p:cNvGrpSpPr>
                <p:nvPr/>
              </p:nvGrpSpPr>
              <p:grpSpPr bwMode="auto">
                <a:xfrm>
                  <a:off x="2320" y="2672"/>
                  <a:ext cx="1136" cy="1072"/>
                  <a:chOff x="2320" y="2672"/>
                  <a:chExt cx="1307" cy="1269"/>
                </a:xfrm>
              </p:grpSpPr>
              <p:sp>
                <p:nvSpPr>
                  <p:cNvPr id="101606" name="Freeform 10"/>
                  <p:cNvSpPr>
                    <a:spLocks/>
                  </p:cNvSpPr>
                  <p:nvPr/>
                </p:nvSpPr>
                <p:spPr bwMode="auto">
                  <a:xfrm>
                    <a:off x="2320" y="2672"/>
                    <a:ext cx="1307" cy="1269"/>
                  </a:xfrm>
                  <a:custGeom>
                    <a:avLst/>
                    <a:gdLst>
                      <a:gd name="T0" fmla="*/ 464 w 1307"/>
                      <a:gd name="T1" fmla="*/ 16 h 1269"/>
                      <a:gd name="T2" fmla="*/ 224 w 1307"/>
                      <a:gd name="T3" fmla="*/ 112 h 1269"/>
                      <a:gd name="T4" fmla="*/ 32 w 1307"/>
                      <a:gd name="T5" fmla="*/ 400 h 1269"/>
                      <a:gd name="T6" fmla="*/ 32 w 1307"/>
                      <a:gd name="T7" fmla="*/ 784 h 1269"/>
                      <a:gd name="T8" fmla="*/ 224 w 1307"/>
                      <a:gd name="T9" fmla="*/ 1120 h 1269"/>
                      <a:gd name="T10" fmla="*/ 704 w 1307"/>
                      <a:gd name="T11" fmla="*/ 1264 h 1269"/>
                      <a:gd name="T12" fmla="*/ 1118 w 1307"/>
                      <a:gd name="T13" fmla="*/ 1090 h 1269"/>
                      <a:gd name="T14" fmla="*/ 1288 w 1307"/>
                      <a:gd name="T15" fmla="*/ 628 h 1269"/>
                      <a:gd name="T16" fmla="*/ 1232 w 1307"/>
                      <a:gd name="T17" fmla="*/ 304 h 1269"/>
                      <a:gd name="T18" fmla="*/ 992 w 1307"/>
                      <a:gd name="T19" fmla="*/ 112 h 1269"/>
                      <a:gd name="T20" fmla="*/ 704 w 1307"/>
                      <a:gd name="T21" fmla="*/ 16 h 1269"/>
                      <a:gd name="T22" fmla="*/ 464 w 1307"/>
                      <a:gd name="T23" fmla="*/ 16 h 1269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307"/>
                      <a:gd name="T37" fmla="*/ 0 h 1269"/>
                      <a:gd name="T38" fmla="*/ 1307 w 1307"/>
                      <a:gd name="T39" fmla="*/ 1269 h 1269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307" h="1269">
                        <a:moveTo>
                          <a:pt x="464" y="16"/>
                        </a:moveTo>
                        <a:cubicBezTo>
                          <a:pt x="384" y="32"/>
                          <a:pt x="296" y="48"/>
                          <a:pt x="224" y="112"/>
                        </a:cubicBezTo>
                        <a:cubicBezTo>
                          <a:pt x="152" y="176"/>
                          <a:pt x="64" y="288"/>
                          <a:pt x="32" y="400"/>
                        </a:cubicBezTo>
                        <a:cubicBezTo>
                          <a:pt x="0" y="512"/>
                          <a:pt x="0" y="664"/>
                          <a:pt x="32" y="784"/>
                        </a:cubicBezTo>
                        <a:cubicBezTo>
                          <a:pt x="64" y="904"/>
                          <a:pt x="112" y="1040"/>
                          <a:pt x="224" y="1120"/>
                        </a:cubicBezTo>
                        <a:cubicBezTo>
                          <a:pt x="336" y="1200"/>
                          <a:pt x="555" y="1269"/>
                          <a:pt x="704" y="1264"/>
                        </a:cubicBezTo>
                        <a:cubicBezTo>
                          <a:pt x="853" y="1259"/>
                          <a:pt x="1021" y="1196"/>
                          <a:pt x="1118" y="1090"/>
                        </a:cubicBezTo>
                        <a:cubicBezTo>
                          <a:pt x="1215" y="984"/>
                          <a:pt x="1269" y="759"/>
                          <a:pt x="1288" y="628"/>
                        </a:cubicBezTo>
                        <a:cubicBezTo>
                          <a:pt x="1307" y="497"/>
                          <a:pt x="1281" y="390"/>
                          <a:pt x="1232" y="304"/>
                        </a:cubicBezTo>
                        <a:cubicBezTo>
                          <a:pt x="1183" y="218"/>
                          <a:pt x="1080" y="160"/>
                          <a:pt x="992" y="112"/>
                        </a:cubicBezTo>
                        <a:cubicBezTo>
                          <a:pt x="904" y="64"/>
                          <a:pt x="792" y="32"/>
                          <a:pt x="704" y="16"/>
                        </a:cubicBezTo>
                        <a:cubicBezTo>
                          <a:pt x="616" y="0"/>
                          <a:pt x="544" y="0"/>
                          <a:pt x="464" y="16"/>
                        </a:cubicBezTo>
                        <a:close/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7" name="Freeform 11"/>
                  <p:cNvSpPr>
                    <a:spLocks/>
                  </p:cNvSpPr>
                  <p:nvPr/>
                </p:nvSpPr>
                <p:spPr bwMode="auto">
                  <a:xfrm>
                    <a:off x="2544" y="2760"/>
                    <a:ext cx="336" cy="168"/>
                  </a:xfrm>
                  <a:custGeom>
                    <a:avLst/>
                    <a:gdLst>
                      <a:gd name="T0" fmla="*/ 336 w 336"/>
                      <a:gd name="T1" fmla="*/ 168 h 168"/>
                      <a:gd name="T2" fmla="*/ 192 w 336"/>
                      <a:gd name="T3" fmla="*/ 24 h 168"/>
                      <a:gd name="T4" fmla="*/ 0 w 336"/>
                      <a:gd name="T5" fmla="*/ 24 h 168"/>
                      <a:gd name="T6" fmla="*/ 0 60000 65536"/>
                      <a:gd name="T7" fmla="*/ 0 60000 65536"/>
                      <a:gd name="T8" fmla="*/ 0 60000 65536"/>
                      <a:gd name="T9" fmla="*/ 0 w 336"/>
                      <a:gd name="T10" fmla="*/ 0 h 168"/>
                      <a:gd name="T11" fmla="*/ 336 w 336"/>
                      <a:gd name="T12" fmla="*/ 168 h 16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36" h="168">
                        <a:moveTo>
                          <a:pt x="336" y="168"/>
                        </a:moveTo>
                        <a:cubicBezTo>
                          <a:pt x="292" y="108"/>
                          <a:pt x="248" y="48"/>
                          <a:pt x="192" y="24"/>
                        </a:cubicBezTo>
                        <a:cubicBezTo>
                          <a:pt x="136" y="0"/>
                          <a:pt x="68" y="12"/>
                          <a:pt x="0" y="24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8" name="Freeform 12"/>
                  <p:cNvSpPr>
                    <a:spLocks/>
                  </p:cNvSpPr>
                  <p:nvPr/>
                </p:nvSpPr>
                <p:spPr bwMode="auto">
                  <a:xfrm>
                    <a:off x="2444" y="2898"/>
                    <a:ext cx="436" cy="894"/>
                  </a:xfrm>
                  <a:custGeom>
                    <a:avLst/>
                    <a:gdLst>
                      <a:gd name="T0" fmla="*/ 436 w 436"/>
                      <a:gd name="T1" fmla="*/ 30 h 894"/>
                      <a:gd name="T2" fmla="*/ 248 w 436"/>
                      <a:gd name="T3" fmla="*/ 29 h 894"/>
                      <a:gd name="T4" fmla="*/ 78 w 436"/>
                      <a:gd name="T5" fmla="*/ 207 h 894"/>
                      <a:gd name="T6" fmla="*/ 4 w 436"/>
                      <a:gd name="T7" fmla="*/ 558 h 894"/>
                      <a:gd name="T8" fmla="*/ 100 w 436"/>
                      <a:gd name="T9" fmla="*/ 894 h 8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36"/>
                      <a:gd name="T16" fmla="*/ 0 h 894"/>
                      <a:gd name="T17" fmla="*/ 436 w 436"/>
                      <a:gd name="T18" fmla="*/ 894 h 8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36" h="894">
                        <a:moveTo>
                          <a:pt x="436" y="30"/>
                        </a:moveTo>
                        <a:cubicBezTo>
                          <a:pt x="405" y="30"/>
                          <a:pt x="308" y="0"/>
                          <a:pt x="248" y="29"/>
                        </a:cubicBezTo>
                        <a:cubicBezTo>
                          <a:pt x="188" y="58"/>
                          <a:pt x="119" y="119"/>
                          <a:pt x="78" y="207"/>
                        </a:cubicBezTo>
                        <a:cubicBezTo>
                          <a:pt x="37" y="295"/>
                          <a:pt x="0" y="444"/>
                          <a:pt x="4" y="558"/>
                        </a:cubicBezTo>
                        <a:cubicBezTo>
                          <a:pt x="8" y="672"/>
                          <a:pt x="52" y="790"/>
                          <a:pt x="100" y="894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9" name="Freeform 13"/>
                  <p:cNvSpPr>
                    <a:spLocks/>
                  </p:cNvSpPr>
                  <p:nvPr/>
                </p:nvSpPr>
                <p:spPr bwMode="auto">
                  <a:xfrm>
                    <a:off x="2623" y="2928"/>
                    <a:ext cx="257" cy="960"/>
                  </a:xfrm>
                  <a:custGeom>
                    <a:avLst/>
                    <a:gdLst>
                      <a:gd name="T0" fmla="*/ 257 w 257"/>
                      <a:gd name="T1" fmla="*/ 0 h 960"/>
                      <a:gd name="T2" fmla="*/ 61 w 257"/>
                      <a:gd name="T3" fmla="*/ 258 h 960"/>
                      <a:gd name="T4" fmla="*/ 17 w 257"/>
                      <a:gd name="T5" fmla="*/ 624 h 960"/>
                      <a:gd name="T6" fmla="*/ 161 w 257"/>
                      <a:gd name="T7" fmla="*/ 960 h 9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57"/>
                      <a:gd name="T13" fmla="*/ 0 h 960"/>
                      <a:gd name="T14" fmla="*/ 257 w 257"/>
                      <a:gd name="T15" fmla="*/ 960 h 9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57" h="960">
                        <a:moveTo>
                          <a:pt x="257" y="0"/>
                        </a:moveTo>
                        <a:cubicBezTo>
                          <a:pt x="224" y="43"/>
                          <a:pt x="101" y="154"/>
                          <a:pt x="61" y="258"/>
                        </a:cubicBezTo>
                        <a:cubicBezTo>
                          <a:pt x="21" y="362"/>
                          <a:pt x="0" y="507"/>
                          <a:pt x="17" y="624"/>
                        </a:cubicBezTo>
                        <a:cubicBezTo>
                          <a:pt x="34" y="741"/>
                          <a:pt x="97" y="848"/>
                          <a:pt x="161" y="960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10" name="Freeform 14"/>
                  <p:cNvSpPr>
                    <a:spLocks/>
                  </p:cNvSpPr>
                  <p:nvPr/>
                </p:nvSpPr>
                <p:spPr bwMode="auto">
                  <a:xfrm>
                    <a:off x="2824" y="2928"/>
                    <a:ext cx="104" cy="1008"/>
                  </a:xfrm>
                  <a:custGeom>
                    <a:avLst/>
                    <a:gdLst>
                      <a:gd name="T0" fmla="*/ 56 w 104"/>
                      <a:gd name="T1" fmla="*/ 0 h 1008"/>
                      <a:gd name="T2" fmla="*/ 8 w 104"/>
                      <a:gd name="T3" fmla="*/ 576 h 1008"/>
                      <a:gd name="T4" fmla="*/ 104 w 104"/>
                      <a:gd name="T5" fmla="*/ 1008 h 1008"/>
                      <a:gd name="T6" fmla="*/ 0 60000 65536"/>
                      <a:gd name="T7" fmla="*/ 0 60000 65536"/>
                      <a:gd name="T8" fmla="*/ 0 60000 65536"/>
                      <a:gd name="T9" fmla="*/ 0 w 104"/>
                      <a:gd name="T10" fmla="*/ 0 h 1008"/>
                      <a:gd name="T11" fmla="*/ 104 w 104"/>
                      <a:gd name="T12" fmla="*/ 1008 h 100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04" h="1008">
                        <a:moveTo>
                          <a:pt x="56" y="0"/>
                        </a:moveTo>
                        <a:cubicBezTo>
                          <a:pt x="28" y="204"/>
                          <a:pt x="0" y="408"/>
                          <a:pt x="8" y="576"/>
                        </a:cubicBezTo>
                        <a:cubicBezTo>
                          <a:pt x="16" y="744"/>
                          <a:pt x="60" y="876"/>
                          <a:pt x="104" y="1008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11" name="Freeform 15"/>
                  <p:cNvSpPr>
                    <a:spLocks/>
                  </p:cNvSpPr>
                  <p:nvPr/>
                </p:nvSpPr>
                <p:spPr bwMode="auto">
                  <a:xfrm>
                    <a:off x="2880" y="2760"/>
                    <a:ext cx="432" cy="168"/>
                  </a:xfrm>
                  <a:custGeom>
                    <a:avLst/>
                    <a:gdLst>
                      <a:gd name="T0" fmla="*/ 0 w 432"/>
                      <a:gd name="T1" fmla="*/ 168 h 168"/>
                      <a:gd name="T2" fmla="*/ 192 w 432"/>
                      <a:gd name="T3" fmla="*/ 24 h 168"/>
                      <a:gd name="T4" fmla="*/ 432 w 432"/>
                      <a:gd name="T5" fmla="*/ 24 h 168"/>
                      <a:gd name="T6" fmla="*/ 0 60000 65536"/>
                      <a:gd name="T7" fmla="*/ 0 60000 65536"/>
                      <a:gd name="T8" fmla="*/ 0 60000 65536"/>
                      <a:gd name="T9" fmla="*/ 0 w 432"/>
                      <a:gd name="T10" fmla="*/ 0 h 168"/>
                      <a:gd name="T11" fmla="*/ 432 w 432"/>
                      <a:gd name="T12" fmla="*/ 168 h 16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32" h="168">
                        <a:moveTo>
                          <a:pt x="0" y="168"/>
                        </a:moveTo>
                        <a:cubicBezTo>
                          <a:pt x="60" y="108"/>
                          <a:pt x="120" y="48"/>
                          <a:pt x="192" y="24"/>
                        </a:cubicBezTo>
                        <a:cubicBezTo>
                          <a:pt x="264" y="0"/>
                          <a:pt x="348" y="12"/>
                          <a:pt x="432" y="24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12" name="Freeform 16"/>
                  <p:cNvSpPr>
                    <a:spLocks/>
                  </p:cNvSpPr>
                  <p:nvPr/>
                </p:nvSpPr>
                <p:spPr bwMode="auto">
                  <a:xfrm>
                    <a:off x="2864" y="2688"/>
                    <a:ext cx="112" cy="240"/>
                  </a:xfrm>
                  <a:custGeom>
                    <a:avLst/>
                    <a:gdLst>
                      <a:gd name="T0" fmla="*/ 16 w 112"/>
                      <a:gd name="T1" fmla="*/ 240 h 240"/>
                      <a:gd name="T2" fmla="*/ 16 w 112"/>
                      <a:gd name="T3" fmla="*/ 96 h 240"/>
                      <a:gd name="T4" fmla="*/ 112 w 112"/>
                      <a:gd name="T5" fmla="*/ 0 h 240"/>
                      <a:gd name="T6" fmla="*/ 0 60000 65536"/>
                      <a:gd name="T7" fmla="*/ 0 60000 65536"/>
                      <a:gd name="T8" fmla="*/ 0 60000 65536"/>
                      <a:gd name="T9" fmla="*/ 0 w 112"/>
                      <a:gd name="T10" fmla="*/ 0 h 240"/>
                      <a:gd name="T11" fmla="*/ 112 w 112"/>
                      <a:gd name="T12" fmla="*/ 240 h 2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12" h="240">
                        <a:moveTo>
                          <a:pt x="16" y="240"/>
                        </a:moveTo>
                        <a:cubicBezTo>
                          <a:pt x="8" y="188"/>
                          <a:pt x="0" y="136"/>
                          <a:pt x="16" y="96"/>
                        </a:cubicBezTo>
                        <a:cubicBezTo>
                          <a:pt x="32" y="56"/>
                          <a:pt x="72" y="28"/>
                          <a:pt x="112" y="0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13" name="Freeform 17"/>
                  <p:cNvSpPr>
                    <a:spLocks/>
                  </p:cNvSpPr>
                  <p:nvPr/>
                </p:nvSpPr>
                <p:spPr bwMode="auto">
                  <a:xfrm>
                    <a:off x="2880" y="2904"/>
                    <a:ext cx="609" cy="882"/>
                  </a:xfrm>
                  <a:custGeom>
                    <a:avLst/>
                    <a:gdLst>
                      <a:gd name="T0" fmla="*/ 0 w 609"/>
                      <a:gd name="T1" fmla="*/ 24 h 882"/>
                      <a:gd name="T2" fmla="*/ 336 w 609"/>
                      <a:gd name="T3" fmla="*/ 72 h 882"/>
                      <a:gd name="T4" fmla="*/ 576 w 609"/>
                      <a:gd name="T5" fmla="*/ 456 h 882"/>
                      <a:gd name="T6" fmla="*/ 534 w 609"/>
                      <a:gd name="T7" fmla="*/ 882 h 88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609"/>
                      <a:gd name="T13" fmla="*/ 0 h 882"/>
                      <a:gd name="T14" fmla="*/ 609 w 609"/>
                      <a:gd name="T15" fmla="*/ 882 h 88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609" h="882">
                        <a:moveTo>
                          <a:pt x="0" y="24"/>
                        </a:moveTo>
                        <a:cubicBezTo>
                          <a:pt x="120" y="12"/>
                          <a:pt x="240" y="0"/>
                          <a:pt x="336" y="72"/>
                        </a:cubicBezTo>
                        <a:cubicBezTo>
                          <a:pt x="432" y="144"/>
                          <a:pt x="543" y="321"/>
                          <a:pt x="576" y="456"/>
                        </a:cubicBezTo>
                        <a:cubicBezTo>
                          <a:pt x="609" y="591"/>
                          <a:pt x="543" y="793"/>
                          <a:pt x="534" y="882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14" name="Freeform 18"/>
                  <p:cNvSpPr>
                    <a:spLocks/>
                  </p:cNvSpPr>
                  <p:nvPr/>
                </p:nvSpPr>
                <p:spPr bwMode="auto">
                  <a:xfrm>
                    <a:off x="2880" y="2928"/>
                    <a:ext cx="292" cy="988"/>
                  </a:xfrm>
                  <a:custGeom>
                    <a:avLst/>
                    <a:gdLst>
                      <a:gd name="T0" fmla="*/ 0 w 292"/>
                      <a:gd name="T1" fmla="*/ 0 h 988"/>
                      <a:gd name="T2" fmla="*/ 240 w 292"/>
                      <a:gd name="T3" fmla="*/ 288 h 988"/>
                      <a:gd name="T4" fmla="*/ 288 w 292"/>
                      <a:gd name="T5" fmla="*/ 576 h 988"/>
                      <a:gd name="T6" fmla="*/ 266 w 292"/>
                      <a:gd name="T7" fmla="*/ 988 h 988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92"/>
                      <a:gd name="T13" fmla="*/ 0 h 988"/>
                      <a:gd name="T14" fmla="*/ 292 w 292"/>
                      <a:gd name="T15" fmla="*/ 988 h 988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92" h="988">
                        <a:moveTo>
                          <a:pt x="0" y="0"/>
                        </a:moveTo>
                        <a:cubicBezTo>
                          <a:pt x="96" y="96"/>
                          <a:pt x="192" y="192"/>
                          <a:pt x="240" y="288"/>
                        </a:cubicBezTo>
                        <a:cubicBezTo>
                          <a:pt x="288" y="384"/>
                          <a:pt x="284" y="459"/>
                          <a:pt x="288" y="576"/>
                        </a:cubicBezTo>
                        <a:cubicBezTo>
                          <a:pt x="292" y="693"/>
                          <a:pt x="271" y="902"/>
                          <a:pt x="266" y="988"/>
                        </a:cubicBezTo>
                      </a:path>
                    </a:pathLst>
                  </a:custGeom>
                  <a:solidFill>
                    <a:srgbClr val="FF339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68" name="Group 19"/>
                <p:cNvGrpSpPr>
                  <a:grpSpLocks/>
                </p:cNvGrpSpPr>
                <p:nvPr/>
              </p:nvGrpSpPr>
              <p:grpSpPr bwMode="auto">
                <a:xfrm>
                  <a:off x="2688" y="3264"/>
                  <a:ext cx="124" cy="116"/>
                  <a:chOff x="3216" y="2640"/>
                  <a:chExt cx="288" cy="384"/>
                </a:xfrm>
              </p:grpSpPr>
              <p:sp>
                <p:nvSpPr>
                  <p:cNvPr id="101601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2" name="Line 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3" name="Line 2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4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69" name="Group 25"/>
                <p:cNvGrpSpPr>
                  <a:grpSpLocks/>
                </p:cNvGrpSpPr>
                <p:nvPr/>
              </p:nvGrpSpPr>
              <p:grpSpPr bwMode="auto">
                <a:xfrm>
                  <a:off x="2496" y="3264"/>
                  <a:ext cx="124" cy="116"/>
                  <a:chOff x="3216" y="2640"/>
                  <a:chExt cx="288" cy="384"/>
                </a:xfrm>
              </p:grpSpPr>
              <p:sp>
                <p:nvSpPr>
                  <p:cNvPr id="101596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7" name="Line 2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8" name="Line 2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9" name="Line 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600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0" name="Group 31"/>
                <p:cNvGrpSpPr>
                  <a:grpSpLocks/>
                </p:cNvGrpSpPr>
                <p:nvPr/>
              </p:nvGrpSpPr>
              <p:grpSpPr bwMode="auto">
                <a:xfrm>
                  <a:off x="2688" y="3504"/>
                  <a:ext cx="124" cy="116"/>
                  <a:chOff x="3216" y="2640"/>
                  <a:chExt cx="288" cy="384"/>
                </a:xfrm>
              </p:grpSpPr>
              <p:sp>
                <p:nvSpPr>
                  <p:cNvPr id="101591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2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3" name="Line 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4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5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1" name="Group 37"/>
                <p:cNvGrpSpPr>
                  <a:grpSpLocks/>
                </p:cNvGrpSpPr>
                <p:nvPr/>
              </p:nvGrpSpPr>
              <p:grpSpPr bwMode="auto">
                <a:xfrm>
                  <a:off x="2976" y="3360"/>
                  <a:ext cx="124" cy="116"/>
                  <a:chOff x="3216" y="2640"/>
                  <a:chExt cx="288" cy="384"/>
                </a:xfrm>
              </p:grpSpPr>
              <p:sp>
                <p:nvSpPr>
                  <p:cNvPr id="101586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7" name="Line 3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8" name="Line 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9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90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2" name="Group 43"/>
                <p:cNvGrpSpPr>
                  <a:grpSpLocks/>
                </p:cNvGrpSpPr>
                <p:nvPr/>
              </p:nvGrpSpPr>
              <p:grpSpPr bwMode="auto">
                <a:xfrm>
                  <a:off x="2544" y="3072"/>
                  <a:ext cx="124" cy="116"/>
                  <a:chOff x="3216" y="2640"/>
                  <a:chExt cx="288" cy="384"/>
                </a:xfrm>
              </p:grpSpPr>
              <p:sp>
                <p:nvSpPr>
                  <p:cNvPr id="101581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2" name="Line 4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3" name="Line 4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4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5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3" name="Group 49"/>
                <p:cNvGrpSpPr>
                  <a:grpSpLocks/>
                </p:cNvGrpSpPr>
                <p:nvPr/>
              </p:nvGrpSpPr>
              <p:grpSpPr bwMode="auto">
                <a:xfrm>
                  <a:off x="2448" y="2736"/>
                  <a:ext cx="124" cy="116"/>
                  <a:chOff x="3216" y="2640"/>
                  <a:chExt cx="288" cy="384"/>
                </a:xfrm>
              </p:grpSpPr>
              <p:sp>
                <p:nvSpPr>
                  <p:cNvPr id="101576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7" name="Line 5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8" name="Line 5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9" name="Line 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80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4" name="Group 55"/>
                <p:cNvGrpSpPr>
                  <a:grpSpLocks/>
                </p:cNvGrpSpPr>
                <p:nvPr/>
              </p:nvGrpSpPr>
              <p:grpSpPr bwMode="auto">
                <a:xfrm>
                  <a:off x="2976" y="3120"/>
                  <a:ext cx="125" cy="116"/>
                  <a:chOff x="3216" y="2640"/>
                  <a:chExt cx="288" cy="384"/>
                </a:xfrm>
              </p:grpSpPr>
              <p:sp>
                <p:nvSpPr>
                  <p:cNvPr id="101571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2" name="Line 5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3" name="Line 5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4" name="Line 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5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5" name="Group 61"/>
                <p:cNvGrpSpPr>
                  <a:grpSpLocks/>
                </p:cNvGrpSpPr>
                <p:nvPr/>
              </p:nvGrpSpPr>
              <p:grpSpPr bwMode="auto">
                <a:xfrm>
                  <a:off x="2352" y="3388"/>
                  <a:ext cx="124" cy="116"/>
                  <a:chOff x="3216" y="2640"/>
                  <a:chExt cx="288" cy="384"/>
                </a:xfrm>
              </p:grpSpPr>
              <p:sp>
                <p:nvSpPr>
                  <p:cNvPr id="101566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7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8" name="Line 6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9" name="Line 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70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6" name="Group 67"/>
                <p:cNvGrpSpPr>
                  <a:grpSpLocks/>
                </p:cNvGrpSpPr>
                <p:nvPr/>
              </p:nvGrpSpPr>
              <p:grpSpPr bwMode="auto">
                <a:xfrm>
                  <a:off x="2592" y="2832"/>
                  <a:ext cx="124" cy="116"/>
                  <a:chOff x="3216" y="2640"/>
                  <a:chExt cx="288" cy="384"/>
                </a:xfrm>
              </p:grpSpPr>
              <p:sp>
                <p:nvSpPr>
                  <p:cNvPr id="101561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2" name="Line 6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3" name="Line 7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4" name="Line 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5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7" name="Group 73"/>
                <p:cNvGrpSpPr>
                  <a:grpSpLocks/>
                </p:cNvGrpSpPr>
                <p:nvPr/>
              </p:nvGrpSpPr>
              <p:grpSpPr bwMode="auto">
                <a:xfrm>
                  <a:off x="2976" y="3580"/>
                  <a:ext cx="124" cy="116"/>
                  <a:chOff x="3216" y="2640"/>
                  <a:chExt cx="288" cy="384"/>
                </a:xfrm>
              </p:grpSpPr>
              <p:sp>
                <p:nvSpPr>
                  <p:cNvPr id="101556" name="Line 74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7" name="Line 7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8" name="Line 7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9" name="Line 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60" name="Line 78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8" name="Group 79"/>
                <p:cNvGrpSpPr>
                  <a:grpSpLocks/>
                </p:cNvGrpSpPr>
                <p:nvPr/>
              </p:nvGrpSpPr>
              <p:grpSpPr bwMode="auto">
                <a:xfrm>
                  <a:off x="3043" y="2908"/>
                  <a:ext cx="125" cy="116"/>
                  <a:chOff x="3216" y="2640"/>
                  <a:chExt cx="288" cy="384"/>
                </a:xfrm>
              </p:grpSpPr>
              <p:sp>
                <p:nvSpPr>
                  <p:cNvPr id="10155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2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3" name="Line 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4" name="Line 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5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79" name="Group 85"/>
                <p:cNvGrpSpPr>
                  <a:grpSpLocks/>
                </p:cNvGrpSpPr>
                <p:nvPr/>
              </p:nvGrpSpPr>
              <p:grpSpPr bwMode="auto">
                <a:xfrm>
                  <a:off x="3360" y="3216"/>
                  <a:ext cx="124" cy="116"/>
                  <a:chOff x="3216" y="2640"/>
                  <a:chExt cx="288" cy="384"/>
                </a:xfrm>
              </p:grpSpPr>
              <p:sp>
                <p:nvSpPr>
                  <p:cNvPr id="101546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7" name="Line 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8" name="Line 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9" name="Line 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50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0" name="Group 91"/>
                <p:cNvGrpSpPr>
                  <a:grpSpLocks/>
                </p:cNvGrpSpPr>
                <p:nvPr/>
              </p:nvGrpSpPr>
              <p:grpSpPr bwMode="auto">
                <a:xfrm>
                  <a:off x="3216" y="2784"/>
                  <a:ext cx="125" cy="116"/>
                  <a:chOff x="3216" y="2640"/>
                  <a:chExt cx="288" cy="384"/>
                </a:xfrm>
              </p:grpSpPr>
              <p:sp>
                <p:nvSpPr>
                  <p:cNvPr id="101541" name="Line 92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2" name="Line 9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3" name="Line 9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4" name="Line 9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5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1" name="Group 97"/>
                <p:cNvGrpSpPr>
                  <a:grpSpLocks/>
                </p:cNvGrpSpPr>
                <p:nvPr/>
              </p:nvGrpSpPr>
              <p:grpSpPr bwMode="auto">
                <a:xfrm>
                  <a:off x="2928" y="2668"/>
                  <a:ext cx="124" cy="116"/>
                  <a:chOff x="3216" y="2640"/>
                  <a:chExt cx="288" cy="384"/>
                </a:xfrm>
              </p:grpSpPr>
              <p:sp>
                <p:nvSpPr>
                  <p:cNvPr id="101536" name="Line 98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7" name="Line 9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8" name="Line 10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9" name="Line 1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40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2" name="Group 103"/>
                <p:cNvGrpSpPr>
                  <a:grpSpLocks/>
                </p:cNvGrpSpPr>
                <p:nvPr/>
              </p:nvGrpSpPr>
              <p:grpSpPr bwMode="auto">
                <a:xfrm>
                  <a:off x="2688" y="3024"/>
                  <a:ext cx="125" cy="116"/>
                  <a:chOff x="3216" y="2640"/>
                  <a:chExt cx="288" cy="384"/>
                </a:xfrm>
              </p:grpSpPr>
              <p:sp>
                <p:nvSpPr>
                  <p:cNvPr id="101531" name="Line 104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2" name="Line 10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3" name="Line 10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4" name="Line 10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5" name="Line 108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3" name="Group 109"/>
                <p:cNvGrpSpPr>
                  <a:grpSpLocks/>
                </p:cNvGrpSpPr>
                <p:nvPr/>
              </p:nvGrpSpPr>
              <p:grpSpPr bwMode="auto">
                <a:xfrm>
                  <a:off x="3188" y="3100"/>
                  <a:ext cx="124" cy="116"/>
                  <a:chOff x="3216" y="2640"/>
                  <a:chExt cx="288" cy="384"/>
                </a:xfrm>
              </p:grpSpPr>
              <p:sp>
                <p:nvSpPr>
                  <p:cNvPr id="101526" name="Line 110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7" name="Line 1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8" name="Line 11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9" name="Line 1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30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4" name="Group 115"/>
                <p:cNvGrpSpPr>
                  <a:grpSpLocks/>
                </p:cNvGrpSpPr>
                <p:nvPr/>
              </p:nvGrpSpPr>
              <p:grpSpPr bwMode="auto">
                <a:xfrm>
                  <a:off x="2324" y="2832"/>
                  <a:ext cx="124" cy="115"/>
                  <a:chOff x="3216" y="2640"/>
                  <a:chExt cx="288" cy="384"/>
                </a:xfrm>
              </p:grpSpPr>
              <p:sp>
                <p:nvSpPr>
                  <p:cNvPr id="101521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2" name="Line 11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3" name="Line 1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4" name="Line 1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5" name="Line 120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5" name="Group 121"/>
                <p:cNvGrpSpPr>
                  <a:grpSpLocks/>
                </p:cNvGrpSpPr>
                <p:nvPr/>
              </p:nvGrpSpPr>
              <p:grpSpPr bwMode="auto">
                <a:xfrm>
                  <a:off x="2400" y="3052"/>
                  <a:ext cx="124" cy="116"/>
                  <a:chOff x="3216" y="2640"/>
                  <a:chExt cx="288" cy="384"/>
                </a:xfrm>
              </p:grpSpPr>
              <p:sp>
                <p:nvSpPr>
                  <p:cNvPr id="101516" name="Line 122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7" name="Line 1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8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9" name="Line 1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20" name="Line 126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6" name="Group 127"/>
                <p:cNvGrpSpPr>
                  <a:grpSpLocks/>
                </p:cNvGrpSpPr>
                <p:nvPr/>
              </p:nvGrpSpPr>
              <p:grpSpPr bwMode="auto">
                <a:xfrm>
                  <a:off x="2880" y="2928"/>
                  <a:ext cx="124" cy="116"/>
                  <a:chOff x="3216" y="2640"/>
                  <a:chExt cx="288" cy="384"/>
                </a:xfrm>
              </p:grpSpPr>
              <p:sp>
                <p:nvSpPr>
                  <p:cNvPr id="101511" name="Line 128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2" name="Line 12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3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4" name="Line 1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5" name="Line 132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7" name="Group 133"/>
                <p:cNvGrpSpPr>
                  <a:grpSpLocks/>
                </p:cNvGrpSpPr>
                <p:nvPr/>
              </p:nvGrpSpPr>
              <p:grpSpPr bwMode="auto">
                <a:xfrm>
                  <a:off x="2688" y="2640"/>
                  <a:ext cx="124" cy="116"/>
                  <a:chOff x="3216" y="2640"/>
                  <a:chExt cx="288" cy="384"/>
                </a:xfrm>
              </p:grpSpPr>
              <p:sp>
                <p:nvSpPr>
                  <p:cNvPr id="101506" name="Line 134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7" name="Line 1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8" name="Line 1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9" name="Line 1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10" name="Line 138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8" name="Group 139"/>
                <p:cNvGrpSpPr>
                  <a:grpSpLocks/>
                </p:cNvGrpSpPr>
                <p:nvPr/>
              </p:nvGrpSpPr>
              <p:grpSpPr bwMode="auto">
                <a:xfrm>
                  <a:off x="3360" y="3004"/>
                  <a:ext cx="124" cy="116"/>
                  <a:chOff x="3216" y="2640"/>
                  <a:chExt cx="288" cy="384"/>
                </a:xfrm>
              </p:grpSpPr>
              <p:sp>
                <p:nvSpPr>
                  <p:cNvPr id="101501" name="Line 140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2" name="Line 14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3" name="Line 14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4" name="Line 1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5" name="Line 144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89" name="Group 145"/>
                <p:cNvGrpSpPr>
                  <a:grpSpLocks/>
                </p:cNvGrpSpPr>
                <p:nvPr/>
              </p:nvGrpSpPr>
              <p:grpSpPr bwMode="auto">
                <a:xfrm>
                  <a:off x="2544" y="3484"/>
                  <a:ext cx="124" cy="116"/>
                  <a:chOff x="3216" y="2640"/>
                  <a:chExt cx="288" cy="384"/>
                </a:xfrm>
              </p:grpSpPr>
              <p:sp>
                <p:nvSpPr>
                  <p:cNvPr id="101496" name="Line 146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497" name="Line 14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498" name="Line 14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499" name="Line 1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500" name="Line 150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490" name="Group 151"/>
                <p:cNvGrpSpPr>
                  <a:grpSpLocks/>
                </p:cNvGrpSpPr>
                <p:nvPr/>
              </p:nvGrpSpPr>
              <p:grpSpPr bwMode="auto">
                <a:xfrm>
                  <a:off x="3235" y="3340"/>
                  <a:ext cx="125" cy="116"/>
                  <a:chOff x="3216" y="2640"/>
                  <a:chExt cx="288" cy="384"/>
                </a:xfrm>
              </p:grpSpPr>
              <p:sp>
                <p:nvSpPr>
                  <p:cNvPr id="101491" name="Line 152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688"/>
                    <a:ext cx="144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492" name="Line 15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6" y="2784"/>
                    <a:ext cx="192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493" name="Line 1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0" y="2784"/>
                    <a:ext cx="48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494" name="Line 1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08" y="2640"/>
                    <a:ext cx="48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1495" name="Line 156"/>
                  <p:cNvSpPr>
                    <a:spLocks noChangeShapeType="1"/>
                  </p:cNvSpPr>
                  <p:nvPr/>
                </p:nvSpPr>
                <p:spPr bwMode="auto">
                  <a:xfrm>
                    <a:off x="3408" y="2784"/>
                    <a:ext cx="96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1455" name="Group 157"/>
              <p:cNvGrpSpPr>
                <a:grpSpLocks/>
              </p:cNvGrpSpPr>
              <p:nvPr/>
            </p:nvGrpSpPr>
            <p:grpSpPr bwMode="auto">
              <a:xfrm>
                <a:off x="2832" y="2716"/>
                <a:ext cx="124" cy="116"/>
                <a:chOff x="3216" y="2640"/>
                <a:chExt cx="288" cy="384"/>
              </a:xfrm>
            </p:grpSpPr>
            <p:sp>
              <p:nvSpPr>
                <p:cNvPr id="101462" name="Line 158"/>
                <p:cNvSpPr>
                  <a:spLocks noChangeShapeType="1"/>
                </p:cNvSpPr>
                <p:nvPr/>
              </p:nvSpPr>
              <p:spPr bwMode="auto">
                <a:xfrm>
                  <a:off x="3264" y="2688"/>
                  <a:ext cx="144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63" name="Line 159"/>
                <p:cNvSpPr>
                  <a:spLocks noChangeShapeType="1"/>
                </p:cNvSpPr>
                <p:nvPr/>
              </p:nvSpPr>
              <p:spPr bwMode="auto">
                <a:xfrm flipH="1">
                  <a:off x="3216" y="2784"/>
                  <a:ext cx="192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64" name="Line 160"/>
                <p:cNvSpPr>
                  <a:spLocks noChangeShapeType="1"/>
                </p:cNvSpPr>
                <p:nvPr/>
              </p:nvSpPr>
              <p:spPr bwMode="auto">
                <a:xfrm flipH="1">
                  <a:off x="3360" y="2784"/>
                  <a:ext cx="4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65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3408" y="2640"/>
                  <a:ext cx="48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66" name="Line 162"/>
                <p:cNvSpPr>
                  <a:spLocks noChangeShapeType="1"/>
                </p:cNvSpPr>
                <p:nvPr/>
              </p:nvSpPr>
              <p:spPr bwMode="auto">
                <a:xfrm>
                  <a:off x="3408" y="2784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1456" name="Group 163"/>
              <p:cNvGrpSpPr>
                <a:grpSpLocks/>
              </p:cNvGrpSpPr>
              <p:nvPr/>
            </p:nvGrpSpPr>
            <p:grpSpPr bwMode="auto">
              <a:xfrm>
                <a:off x="2832" y="2544"/>
                <a:ext cx="124" cy="116"/>
                <a:chOff x="3216" y="2640"/>
                <a:chExt cx="288" cy="384"/>
              </a:xfrm>
            </p:grpSpPr>
            <p:sp>
              <p:nvSpPr>
                <p:cNvPr id="101457" name="Line 164"/>
                <p:cNvSpPr>
                  <a:spLocks noChangeShapeType="1"/>
                </p:cNvSpPr>
                <p:nvPr/>
              </p:nvSpPr>
              <p:spPr bwMode="auto">
                <a:xfrm>
                  <a:off x="3264" y="2688"/>
                  <a:ext cx="144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58" name="Line 165"/>
                <p:cNvSpPr>
                  <a:spLocks noChangeShapeType="1"/>
                </p:cNvSpPr>
                <p:nvPr/>
              </p:nvSpPr>
              <p:spPr bwMode="auto">
                <a:xfrm flipH="1">
                  <a:off x="3216" y="2784"/>
                  <a:ext cx="192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59" name="Line 166"/>
                <p:cNvSpPr>
                  <a:spLocks noChangeShapeType="1"/>
                </p:cNvSpPr>
                <p:nvPr/>
              </p:nvSpPr>
              <p:spPr bwMode="auto">
                <a:xfrm flipH="1">
                  <a:off x="3360" y="2784"/>
                  <a:ext cx="4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60" name="Line 167"/>
                <p:cNvSpPr>
                  <a:spLocks noChangeShapeType="1"/>
                </p:cNvSpPr>
                <p:nvPr/>
              </p:nvSpPr>
              <p:spPr bwMode="auto">
                <a:xfrm flipV="1">
                  <a:off x="3408" y="2640"/>
                  <a:ext cx="48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1461" name="Line 168"/>
                <p:cNvSpPr>
                  <a:spLocks noChangeShapeType="1"/>
                </p:cNvSpPr>
                <p:nvPr/>
              </p:nvSpPr>
              <p:spPr bwMode="auto">
                <a:xfrm>
                  <a:off x="3408" y="2784"/>
                  <a:ext cx="96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1453" name="Freeform 169"/>
            <p:cNvSpPr>
              <a:spLocks/>
            </p:cNvSpPr>
            <p:nvPr/>
          </p:nvSpPr>
          <p:spPr bwMode="auto">
            <a:xfrm>
              <a:off x="3168" y="624"/>
              <a:ext cx="2016" cy="392"/>
            </a:xfrm>
            <a:custGeom>
              <a:avLst/>
              <a:gdLst>
                <a:gd name="T0" fmla="*/ 0 w 2016"/>
                <a:gd name="T1" fmla="*/ 48 h 392"/>
                <a:gd name="T2" fmla="*/ 528 w 2016"/>
                <a:gd name="T3" fmla="*/ 288 h 392"/>
                <a:gd name="T4" fmla="*/ 1056 w 2016"/>
                <a:gd name="T5" fmla="*/ 384 h 392"/>
                <a:gd name="T6" fmla="*/ 1488 w 2016"/>
                <a:gd name="T7" fmla="*/ 336 h 392"/>
                <a:gd name="T8" fmla="*/ 1920 w 2016"/>
                <a:gd name="T9" fmla="*/ 96 h 392"/>
                <a:gd name="T10" fmla="*/ 2016 w 2016"/>
                <a:gd name="T11" fmla="*/ 0 h 3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16"/>
                <a:gd name="T19" fmla="*/ 0 h 392"/>
                <a:gd name="T20" fmla="*/ 2016 w 2016"/>
                <a:gd name="T21" fmla="*/ 392 h 3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16" h="392">
                  <a:moveTo>
                    <a:pt x="0" y="48"/>
                  </a:moveTo>
                  <a:cubicBezTo>
                    <a:pt x="176" y="140"/>
                    <a:pt x="352" y="232"/>
                    <a:pt x="528" y="288"/>
                  </a:cubicBezTo>
                  <a:cubicBezTo>
                    <a:pt x="704" y="344"/>
                    <a:pt x="896" y="376"/>
                    <a:pt x="1056" y="384"/>
                  </a:cubicBezTo>
                  <a:cubicBezTo>
                    <a:pt x="1216" y="392"/>
                    <a:pt x="1344" y="384"/>
                    <a:pt x="1488" y="336"/>
                  </a:cubicBezTo>
                  <a:cubicBezTo>
                    <a:pt x="1632" y="288"/>
                    <a:pt x="1832" y="152"/>
                    <a:pt x="1920" y="96"/>
                  </a:cubicBezTo>
                  <a:cubicBezTo>
                    <a:pt x="2008" y="40"/>
                    <a:pt x="2000" y="16"/>
                    <a:pt x="2016" y="0"/>
                  </a:cubicBezTo>
                </a:path>
              </a:pathLst>
            </a:custGeom>
            <a:noFill/>
            <a:ln w="285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1380" name="Freeform 170"/>
          <p:cNvSpPr>
            <a:spLocks/>
          </p:cNvSpPr>
          <p:nvPr/>
        </p:nvSpPr>
        <p:spPr bwMode="auto">
          <a:xfrm>
            <a:off x="2819400" y="406400"/>
            <a:ext cx="3200400" cy="1117600"/>
          </a:xfrm>
          <a:custGeom>
            <a:avLst/>
            <a:gdLst>
              <a:gd name="T0" fmla="*/ 2016 w 2016"/>
              <a:gd name="T1" fmla="*/ 224 h 704"/>
              <a:gd name="T2" fmla="*/ 1056 w 2016"/>
              <a:gd name="T3" fmla="*/ 80 h 704"/>
              <a:gd name="T4" fmla="*/ 0 w 2016"/>
              <a:gd name="T5" fmla="*/ 704 h 704"/>
              <a:gd name="T6" fmla="*/ 0 60000 65536"/>
              <a:gd name="T7" fmla="*/ 0 60000 65536"/>
              <a:gd name="T8" fmla="*/ 0 60000 65536"/>
              <a:gd name="T9" fmla="*/ 0 w 2016"/>
              <a:gd name="T10" fmla="*/ 0 h 704"/>
              <a:gd name="T11" fmla="*/ 2016 w 2016"/>
              <a:gd name="T12" fmla="*/ 704 h 7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6" h="704">
                <a:moveTo>
                  <a:pt x="2016" y="224"/>
                </a:moveTo>
                <a:cubicBezTo>
                  <a:pt x="1704" y="112"/>
                  <a:pt x="1392" y="0"/>
                  <a:pt x="1056" y="80"/>
                </a:cubicBezTo>
                <a:cubicBezTo>
                  <a:pt x="720" y="160"/>
                  <a:pt x="360" y="432"/>
                  <a:pt x="0" y="7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381" name="Freeform 171"/>
          <p:cNvSpPr>
            <a:spLocks/>
          </p:cNvSpPr>
          <p:nvPr/>
        </p:nvSpPr>
        <p:spPr bwMode="auto">
          <a:xfrm>
            <a:off x="1981200" y="1447800"/>
            <a:ext cx="1676400" cy="4557713"/>
          </a:xfrm>
          <a:custGeom>
            <a:avLst/>
            <a:gdLst>
              <a:gd name="T0" fmla="*/ 17 w 1056"/>
              <a:gd name="T1" fmla="*/ 348 h 2871"/>
              <a:gd name="T2" fmla="*/ 50 w 1056"/>
              <a:gd name="T3" fmla="*/ 807 h 2871"/>
              <a:gd name="T4" fmla="*/ 0 w 1056"/>
              <a:gd name="T5" fmla="*/ 711 h 2871"/>
              <a:gd name="T6" fmla="*/ 50 w 1056"/>
              <a:gd name="T7" fmla="*/ 1431 h 2871"/>
              <a:gd name="T8" fmla="*/ 0 w 1056"/>
              <a:gd name="T9" fmla="*/ 1383 h 2871"/>
              <a:gd name="T10" fmla="*/ 50 w 1056"/>
              <a:gd name="T11" fmla="*/ 1863 h 2871"/>
              <a:gd name="T12" fmla="*/ 0 w 1056"/>
              <a:gd name="T13" fmla="*/ 1767 h 2871"/>
              <a:gd name="T14" fmla="*/ 101 w 1056"/>
              <a:gd name="T15" fmla="*/ 2679 h 2871"/>
              <a:gd name="T16" fmla="*/ 453 w 1056"/>
              <a:gd name="T17" fmla="*/ 2871 h 2871"/>
              <a:gd name="T18" fmla="*/ 603 w 1056"/>
              <a:gd name="T19" fmla="*/ 2871 h 2871"/>
              <a:gd name="T20" fmla="*/ 1006 w 1056"/>
              <a:gd name="T21" fmla="*/ 2631 h 2871"/>
              <a:gd name="T22" fmla="*/ 1056 w 1056"/>
              <a:gd name="T23" fmla="*/ 1767 h 2871"/>
              <a:gd name="T24" fmla="*/ 984 w 1056"/>
              <a:gd name="T25" fmla="*/ 1828 h 2871"/>
              <a:gd name="T26" fmla="*/ 1049 w 1056"/>
              <a:gd name="T27" fmla="*/ 1203 h 2871"/>
              <a:gd name="T28" fmla="*/ 955 w 1056"/>
              <a:gd name="T29" fmla="*/ 1335 h 2871"/>
              <a:gd name="T30" fmla="*/ 1056 w 1056"/>
              <a:gd name="T31" fmla="*/ 567 h 2871"/>
              <a:gd name="T32" fmla="*/ 955 w 1056"/>
              <a:gd name="T33" fmla="*/ 663 h 2871"/>
              <a:gd name="T34" fmla="*/ 1006 w 1056"/>
              <a:gd name="T35" fmla="*/ 365 h 2871"/>
              <a:gd name="T36" fmla="*/ 941 w 1056"/>
              <a:gd name="T37" fmla="*/ 121 h 2871"/>
              <a:gd name="T38" fmla="*/ 901 w 1056"/>
              <a:gd name="T39" fmla="*/ 48 h 2871"/>
              <a:gd name="T40" fmla="*/ 554 w 1056"/>
              <a:gd name="T41" fmla="*/ 165 h 2871"/>
              <a:gd name="T42" fmla="*/ 481 w 1056"/>
              <a:gd name="T43" fmla="*/ 174 h 2871"/>
              <a:gd name="T44" fmla="*/ 106 w 1056"/>
              <a:gd name="T45" fmla="*/ 0 h 2871"/>
              <a:gd name="T46" fmla="*/ 66 w 1056"/>
              <a:gd name="T47" fmla="*/ 73 h 2871"/>
              <a:gd name="T48" fmla="*/ 17 w 1056"/>
              <a:gd name="T49" fmla="*/ 348 h 287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056"/>
              <a:gd name="T76" fmla="*/ 0 h 2871"/>
              <a:gd name="T77" fmla="*/ 1056 w 1056"/>
              <a:gd name="T78" fmla="*/ 2871 h 287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056" h="2871">
                <a:moveTo>
                  <a:pt x="17" y="348"/>
                </a:moveTo>
                <a:lnTo>
                  <a:pt x="50" y="807"/>
                </a:lnTo>
                <a:lnTo>
                  <a:pt x="0" y="711"/>
                </a:lnTo>
                <a:lnTo>
                  <a:pt x="50" y="1431"/>
                </a:lnTo>
                <a:lnTo>
                  <a:pt x="0" y="1383"/>
                </a:lnTo>
                <a:lnTo>
                  <a:pt x="50" y="1863"/>
                </a:lnTo>
                <a:lnTo>
                  <a:pt x="0" y="1767"/>
                </a:lnTo>
                <a:lnTo>
                  <a:pt x="101" y="2679"/>
                </a:lnTo>
                <a:lnTo>
                  <a:pt x="453" y="2871"/>
                </a:lnTo>
                <a:lnTo>
                  <a:pt x="603" y="2871"/>
                </a:lnTo>
                <a:lnTo>
                  <a:pt x="1006" y="2631"/>
                </a:lnTo>
                <a:lnTo>
                  <a:pt x="1056" y="1767"/>
                </a:lnTo>
                <a:lnTo>
                  <a:pt x="984" y="1828"/>
                </a:lnTo>
                <a:lnTo>
                  <a:pt x="1049" y="1203"/>
                </a:lnTo>
                <a:lnTo>
                  <a:pt x="955" y="1335"/>
                </a:lnTo>
                <a:lnTo>
                  <a:pt x="1056" y="567"/>
                </a:lnTo>
                <a:lnTo>
                  <a:pt x="955" y="663"/>
                </a:lnTo>
                <a:lnTo>
                  <a:pt x="1006" y="365"/>
                </a:lnTo>
                <a:lnTo>
                  <a:pt x="941" y="121"/>
                </a:lnTo>
                <a:lnTo>
                  <a:pt x="901" y="48"/>
                </a:lnTo>
                <a:lnTo>
                  <a:pt x="554" y="165"/>
                </a:lnTo>
                <a:lnTo>
                  <a:pt x="481" y="174"/>
                </a:lnTo>
                <a:lnTo>
                  <a:pt x="106" y="0"/>
                </a:lnTo>
                <a:lnTo>
                  <a:pt x="66" y="73"/>
                </a:lnTo>
                <a:lnTo>
                  <a:pt x="17" y="348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1382" name="Group 172"/>
          <p:cNvGrpSpPr>
            <a:grpSpLocks/>
          </p:cNvGrpSpPr>
          <p:nvPr/>
        </p:nvGrpSpPr>
        <p:grpSpPr bwMode="auto">
          <a:xfrm>
            <a:off x="2590800" y="2362200"/>
            <a:ext cx="228600" cy="228600"/>
            <a:chOff x="1968" y="720"/>
            <a:chExt cx="144" cy="144"/>
          </a:xfrm>
        </p:grpSpPr>
        <p:sp>
          <p:nvSpPr>
            <p:cNvPr id="101445" name="Line 173"/>
            <p:cNvSpPr>
              <a:spLocks noChangeShapeType="1"/>
            </p:cNvSpPr>
            <p:nvPr/>
          </p:nvSpPr>
          <p:spPr bwMode="auto">
            <a:xfrm flipH="1" flipV="1">
              <a:off x="2016" y="7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46" name="Line 174"/>
            <p:cNvSpPr>
              <a:spLocks noChangeShapeType="1"/>
            </p:cNvSpPr>
            <p:nvPr/>
          </p:nvSpPr>
          <p:spPr bwMode="auto">
            <a:xfrm flipH="1" flipV="1">
              <a:off x="1968" y="768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47" name="Line 175"/>
            <p:cNvSpPr>
              <a:spLocks noChangeShapeType="1"/>
            </p:cNvSpPr>
            <p:nvPr/>
          </p:nvSpPr>
          <p:spPr bwMode="auto">
            <a:xfrm flipH="1">
              <a:off x="1968" y="816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48" name="Line 176"/>
            <p:cNvSpPr>
              <a:spLocks noChangeShapeType="1"/>
            </p:cNvSpPr>
            <p:nvPr/>
          </p:nvSpPr>
          <p:spPr bwMode="auto">
            <a:xfrm>
              <a:off x="2064" y="816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1383" name="Freeform 177"/>
          <p:cNvSpPr>
            <a:spLocks/>
          </p:cNvSpPr>
          <p:nvPr/>
        </p:nvSpPr>
        <p:spPr bwMode="auto">
          <a:xfrm>
            <a:off x="2590800" y="1570038"/>
            <a:ext cx="871538" cy="4394200"/>
          </a:xfrm>
          <a:custGeom>
            <a:avLst/>
            <a:gdLst>
              <a:gd name="T0" fmla="*/ 151 w 549"/>
              <a:gd name="T1" fmla="*/ 2768 h 2768"/>
              <a:gd name="T2" fmla="*/ 50 w 549"/>
              <a:gd name="T3" fmla="*/ 2096 h 2768"/>
              <a:gd name="T4" fmla="*/ 101 w 549"/>
              <a:gd name="T5" fmla="*/ 2096 h 2768"/>
              <a:gd name="T6" fmla="*/ 0 w 549"/>
              <a:gd name="T7" fmla="*/ 1424 h 2768"/>
              <a:gd name="T8" fmla="*/ 58 w 549"/>
              <a:gd name="T9" fmla="*/ 1471 h 2768"/>
              <a:gd name="T10" fmla="*/ 50 w 549"/>
              <a:gd name="T11" fmla="*/ 752 h 2768"/>
              <a:gd name="T12" fmla="*/ 101 w 549"/>
              <a:gd name="T13" fmla="*/ 800 h 2768"/>
              <a:gd name="T14" fmla="*/ 90 w 549"/>
              <a:gd name="T15" fmla="*/ 587 h 2768"/>
              <a:gd name="T16" fmla="*/ 155 w 549"/>
              <a:gd name="T17" fmla="*/ 442 h 2768"/>
              <a:gd name="T18" fmla="*/ 244 w 549"/>
              <a:gd name="T19" fmla="*/ 369 h 2768"/>
              <a:gd name="T20" fmla="*/ 484 w 549"/>
              <a:gd name="T21" fmla="*/ 81 h 2768"/>
              <a:gd name="T22" fmla="*/ 549 w 549"/>
              <a:gd name="T23" fmla="*/ 0 h 276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49"/>
              <a:gd name="T37" fmla="*/ 0 h 2768"/>
              <a:gd name="T38" fmla="*/ 549 w 549"/>
              <a:gd name="T39" fmla="*/ 2768 h 276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49" h="2768">
                <a:moveTo>
                  <a:pt x="151" y="2768"/>
                </a:moveTo>
                <a:lnTo>
                  <a:pt x="50" y="2096"/>
                </a:lnTo>
                <a:lnTo>
                  <a:pt x="101" y="2096"/>
                </a:lnTo>
                <a:lnTo>
                  <a:pt x="0" y="1424"/>
                </a:lnTo>
                <a:lnTo>
                  <a:pt x="58" y="1471"/>
                </a:lnTo>
                <a:lnTo>
                  <a:pt x="50" y="752"/>
                </a:lnTo>
                <a:lnTo>
                  <a:pt x="101" y="800"/>
                </a:lnTo>
                <a:lnTo>
                  <a:pt x="90" y="587"/>
                </a:lnTo>
                <a:lnTo>
                  <a:pt x="155" y="442"/>
                </a:lnTo>
                <a:lnTo>
                  <a:pt x="244" y="369"/>
                </a:lnTo>
                <a:lnTo>
                  <a:pt x="484" y="81"/>
                </a:lnTo>
                <a:lnTo>
                  <a:pt x="54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384" name="Freeform 178"/>
          <p:cNvSpPr>
            <a:spLocks/>
          </p:cNvSpPr>
          <p:nvPr/>
        </p:nvSpPr>
        <p:spPr bwMode="auto">
          <a:xfrm>
            <a:off x="2098675" y="1519238"/>
            <a:ext cx="644525" cy="995362"/>
          </a:xfrm>
          <a:custGeom>
            <a:avLst/>
            <a:gdLst>
              <a:gd name="T0" fmla="*/ 406 w 406"/>
              <a:gd name="T1" fmla="*/ 627 h 627"/>
              <a:gd name="T2" fmla="*/ 365 w 406"/>
              <a:gd name="T3" fmla="*/ 530 h 627"/>
              <a:gd name="T4" fmla="*/ 105 w 406"/>
              <a:gd name="T5" fmla="*/ 178 h 627"/>
              <a:gd name="T6" fmla="*/ 0 w 406"/>
              <a:gd name="T7" fmla="*/ 0 h 627"/>
              <a:gd name="T8" fmla="*/ 0 60000 65536"/>
              <a:gd name="T9" fmla="*/ 0 60000 65536"/>
              <a:gd name="T10" fmla="*/ 0 60000 65536"/>
              <a:gd name="T11" fmla="*/ 0 60000 65536"/>
              <a:gd name="T12" fmla="*/ 0 w 406"/>
              <a:gd name="T13" fmla="*/ 0 h 627"/>
              <a:gd name="T14" fmla="*/ 406 w 406"/>
              <a:gd name="T15" fmla="*/ 627 h 62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6" h="627">
                <a:moveTo>
                  <a:pt x="406" y="627"/>
                </a:moveTo>
                <a:lnTo>
                  <a:pt x="365" y="530"/>
                </a:lnTo>
                <a:lnTo>
                  <a:pt x="105" y="17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385" name="Oval 179"/>
          <p:cNvSpPr>
            <a:spLocks noChangeArrowheads="1"/>
          </p:cNvSpPr>
          <p:nvPr/>
        </p:nvSpPr>
        <p:spPr bwMode="auto">
          <a:xfrm>
            <a:off x="2590800" y="1752600"/>
            <a:ext cx="304800" cy="3048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1386" name="Group 180"/>
          <p:cNvGrpSpPr>
            <a:grpSpLocks/>
          </p:cNvGrpSpPr>
          <p:nvPr/>
        </p:nvGrpSpPr>
        <p:grpSpPr bwMode="auto">
          <a:xfrm>
            <a:off x="1828800" y="2438400"/>
            <a:ext cx="228600" cy="228600"/>
            <a:chOff x="912" y="1440"/>
            <a:chExt cx="144" cy="144"/>
          </a:xfrm>
        </p:grpSpPr>
        <p:sp>
          <p:nvSpPr>
            <p:cNvPr id="101441" name="Line 181"/>
            <p:cNvSpPr>
              <a:spLocks noChangeShapeType="1"/>
            </p:cNvSpPr>
            <p:nvPr/>
          </p:nvSpPr>
          <p:spPr bwMode="auto">
            <a:xfrm flipH="1" flipV="1">
              <a:off x="960" y="144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42" name="Line 182"/>
            <p:cNvSpPr>
              <a:spLocks noChangeShapeType="1"/>
            </p:cNvSpPr>
            <p:nvPr/>
          </p:nvSpPr>
          <p:spPr bwMode="auto">
            <a:xfrm flipH="1" flipV="1">
              <a:off x="912" y="1488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43" name="Line 183"/>
            <p:cNvSpPr>
              <a:spLocks noChangeShapeType="1"/>
            </p:cNvSpPr>
            <p:nvPr/>
          </p:nvSpPr>
          <p:spPr bwMode="auto">
            <a:xfrm flipH="1">
              <a:off x="912" y="1536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44" name="Line 184"/>
            <p:cNvSpPr>
              <a:spLocks noChangeShapeType="1"/>
            </p:cNvSpPr>
            <p:nvPr/>
          </p:nvSpPr>
          <p:spPr bwMode="auto">
            <a:xfrm>
              <a:off x="1008" y="1536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87" name="Group 185"/>
          <p:cNvGrpSpPr>
            <a:grpSpLocks/>
          </p:cNvGrpSpPr>
          <p:nvPr/>
        </p:nvGrpSpPr>
        <p:grpSpPr bwMode="auto">
          <a:xfrm>
            <a:off x="1828800" y="4114800"/>
            <a:ext cx="228600" cy="228600"/>
            <a:chOff x="912" y="2496"/>
            <a:chExt cx="144" cy="144"/>
          </a:xfrm>
        </p:grpSpPr>
        <p:sp>
          <p:nvSpPr>
            <p:cNvPr id="101437" name="Line 186"/>
            <p:cNvSpPr>
              <a:spLocks noChangeShapeType="1"/>
            </p:cNvSpPr>
            <p:nvPr/>
          </p:nvSpPr>
          <p:spPr bwMode="auto">
            <a:xfrm flipH="1" flipV="1">
              <a:off x="960" y="2496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38" name="Line 187"/>
            <p:cNvSpPr>
              <a:spLocks noChangeShapeType="1"/>
            </p:cNvSpPr>
            <p:nvPr/>
          </p:nvSpPr>
          <p:spPr bwMode="auto">
            <a:xfrm flipH="1" flipV="1">
              <a:off x="912" y="2544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39" name="Line 188"/>
            <p:cNvSpPr>
              <a:spLocks noChangeShapeType="1"/>
            </p:cNvSpPr>
            <p:nvPr/>
          </p:nvSpPr>
          <p:spPr bwMode="auto">
            <a:xfrm flipH="1">
              <a:off x="912" y="2592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40" name="Line 189"/>
            <p:cNvSpPr>
              <a:spLocks noChangeShapeType="1"/>
            </p:cNvSpPr>
            <p:nvPr/>
          </p:nvSpPr>
          <p:spPr bwMode="auto">
            <a:xfrm>
              <a:off x="1008" y="259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88" name="Group 190"/>
          <p:cNvGrpSpPr>
            <a:grpSpLocks/>
          </p:cNvGrpSpPr>
          <p:nvPr/>
        </p:nvGrpSpPr>
        <p:grpSpPr bwMode="auto">
          <a:xfrm>
            <a:off x="1828800" y="3505200"/>
            <a:ext cx="228600" cy="228600"/>
            <a:chOff x="912" y="2064"/>
            <a:chExt cx="144" cy="144"/>
          </a:xfrm>
        </p:grpSpPr>
        <p:sp>
          <p:nvSpPr>
            <p:cNvPr id="101433" name="Line 191"/>
            <p:cNvSpPr>
              <a:spLocks noChangeShapeType="1"/>
            </p:cNvSpPr>
            <p:nvPr/>
          </p:nvSpPr>
          <p:spPr bwMode="auto">
            <a:xfrm flipH="1" flipV="1">
              <a:off x="960" y="2064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34" name="Line 192"/>
            <p:cNvSpPr>
              <a:spLocks noChangeShapeType="1"/>
            </p:cNvSpPr>
            <p:nvPr/>
          </p:nvSpPr>
          <p:spPr bwMode="auto">
            <a:xfrm flipH="1" flipV="1">
              <a:off x="912" y="2112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35" name="Line 193"/>
            <p:cNvSpPr>
              <a:spLocks noChangeShapeType="1"/>
            </p:cNvSpPr>
            <p:nvPr/>
          </p:nvSpPr>
          <p:spPr bwMode="auto">
            <a:xfrm flipH="1">
              <a:off x="912" y="2160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36" name="Line 194"/>
            <p:cNvSpPr>
              <a:spLocks noChangeShapeType="1"/>
            </p:cNvSpPr>
            <p:nvPr/>
          </p:nvSpPr>
          <p:spPr bwMode="auto">
            <a:xfrm>
              <a:off x="1008" y="2160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89" name="Group 195"/>
          <p:cNvGrpSpPr>
            <a:grpSpLocks/>
          </p:cNvGrpSpPr>
          <p:nvPr/>
        </p:nvGrpSpPr>
        <p:grpSpPr bwMode="auto">
          <a:xfrm>
            <a:off x="2514600" y="2667000"/>
            <a:ext cx="152400" cy="228600"/>
            <a:chOff x="2928" y="1776"/>
            <a:chExt cx="96" cy="144"/>
          </a:xfrm>
        </p:grpSpPr>
        <p:sp>
          <p:nvSpPr>
            <p:cNvPr id="101430" name="Line 196"/>
            <p:cNvSpPr>
              <a:spLocks noChangeShapeType="1"/>
            </p:cNvSpPr>
            <p:nvPr/>
          </p:nvSpPr>
          <p:spPr bwMode="auto">
            <a:xfrm flipH="1" flipV="1">
              <a:off x="2976" y="1776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31" name="Line 197"/>
            <p:cNvSpPr>
              <a:spLocks noChangeShapeType="1"/>
            </p:cNvSpPr>
            <p:nvPr/>
          </p:nvSpPr>
          <p:spPr bwMode="auto">
            <a:xfrm flipH="1" flipV="1">
              <a:off x="2928" y="1824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32" name="Line 198"/>
            <p:cNvSpPr>
              <a:spLocks noChangeShapeType="1"/>
            </p:cNvSpPr>
            <p:nvPr/>
          </p:nvSpPr>
          <p:spPr bwMode="auto">
            <a:xfrm flipH="1">
              <a:off x="2928" y="1872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90" name="Group 199"/>
          <p:cNvGrpSpPr>
            <a:grpSpLocks/>
          </p:cNvGrpSpPr>
          <p:nvPr/>
        </p:nvGrpSpPr>
        <p:grpSpPr bwMode="auto">
          <a:xfrm rot="6323733">
            <a:off x="3338512" y="1382713"/>
            <a:ext cx="225425" cy="196850"/>
            <a:chOff x="1968" y="720"/>
            <a:chExt cx="144" cy="144"/>
          </a:xfrm>
        </p:grpSpPr>
        <p:sp>
          <p:nvSpPr>
            <p:cNvPr id="101426" name="Line 200"/>
            <p:cNvSpPr>
              <a:spLocks noChangeShapeType="1"/>
            </p:cNvSpPr>
            <p:nvPr/>
          </p:nvSpPr>
          <p:spPr bwMode="auto">
            <a:xfrm flipH="1" flipV="1">
              <a:off x="2016" y="7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7" name="Line 201"/>
            <p:cNvSpPr>
              <a:spLocks noChangeShapeType="1"/>
            </p:cNvSpPr>
            <p:nvPr/>
          </p:nvSpPr>
          <p:spPr bwMode="auto">
            <a:xfrm flipH="1" flipV="1">
              <a:off x="1968" y="768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8" name="Line 202"/>
            <p:cNvSpPr>
              <a:spLocks noChangeShapeType="1"/>
            </p:cNvSpPr>
            <p:nvPr/>
          </p:nvSpPr>
          <p:spPr bwMode="auto">
            <a:xfrm flipH="1">
              <a:off x="1968" y="816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9" name="Line 203"/>
            <p:cNvSpPr>
              <a:spLocks noChangeShapeType="1"/>
            </p:cNvSpPr>
            <p:nvPr/>
          </p:nvSpPr>
          <p:spPr bwMode="auto">
            <a:xfrm>
              <a:off x="2064" y="816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91" name="Group 204"/>
          <p:cNvGrpSpPr>
            <a:grpSpLocks/>
          </p:cNvGrpSpPr>
          <p:nvPr/>
        </p:nvGrpSpPr>
        <p:grpSpPr bwMode="auto">
          <a:xfrm rot="3446808">
            <a:off x="2512219" y="3656807"/>
            <a:ext cx="228600" cy="227012"/>
            <a:chOff x="1536" y="2304"/>
            <a:chExt cx="144" cy="144"/>
          </a:xfrm>
        </p:grpSpPr>
        <p:sp>
          <p:nvSpPr>
            <p:cNvPr id="101422" name="Line 205"/>
            <p:cNvSpPr>
              <a:spLocks noChangeShapeType="1"/>
            </p:cNvSpPr>
            <p:nvPr/>
          </p:nvSpPr>
          <p:spPr bwMode="auto">
            <a:xfrm flipH="1" flipV="1">
              <a:off x="1584" y="2304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3" name="Line 206"/>
            <p:cNvSpPr>
              <a:spLocks noChangeShapeType="1"/>
            </p:cNvSpPr>
            <p:nvPr/>
          </p:nvSpPr>
          <p:spPr bwMode="auto">
            <a:xfrm flipH="1" flipV="1">
              <a:off x="1536" y="2352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4" name="Line 207"/>
            <p:cNvSpPr>
              <a:spLocks noChangeShapeType="1"/>
            </p:cNvSpPr>
            <p:nvPr/>
          </p:nvSpPr>
          <p:spPr bwMode="auto">
            <a:xfrm flipH="1">
              <a:off x="1536" y="2400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5" name="Line 208"/>
            <p:cNvSpPr>
              <a:spLocks noChangeShapeType="1"/>
            </p:cNvSpPr>
            <p:nvPr/>
          </p:nvSpPr>
          <p:spPr bwMode="auto">
            <a:xfrm>
              <a:off x="1632" y="2400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92" name="Group 209"/>
          <p:cNvGrpSpPr>
            <a:grpSpLocks/>
          </p:cNvGrpSpPr>
          <p:nvPr/>
        </p:nvGrpSpPr>
        <p:grpSpPr bwMode="auto">
          <a:xfrm>
            <a:off x="2514600" y="4724400"/>
            <a:ext cx="304800" cy="228600"/>
            <a:chOff x="480" y="2928"/>
            <a:chExt cx="192" cy="144"/>
          </a:xfrm>
        </p:grpSpPr>
        <p:sp>
          <p:nvSpPr>
            <p:cNvPr id="101418" name="Line 210"/>
            <p:cNvSpPr>
              <a:spLocks noChangeShapeType="1"/>
            </p:cNvSpPr>
            <p:nvPr/>
          </p:nvSpPr>
          <p:spPr bwMode="auto">
            <a:xfrm flipH="1" flipV="1">
              <a:off x="528" y="2928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19" name="Line 211"/>
            <p:cNvSpPr>
              <a:spLocks noChangeShapeType="1"/>
            </p:cNvSpPr>
            <p:nvPr/>
          </p:nvSpPr>
          <p:spPr bwMode="auto">
            <a:xfrm flipH="1" flipV="1">
              <a:off x="480" y="2976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0" name="Line 212"/>
            <p:cNvSpPr>
              <a:spLocks noChangeShapeType="1"/>
            </p:cNvSpPr>
            <p:nvPr/>
          </p:nvSpPr>
          <p:spPr bwMode="auto">
            <a:xfrm flipH="1">
              <a:off x="576" y="2976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21" name="Line 213"/>
            <p:cNvSpPr>
              <a:spLocks noChangeShapeType="1"/>
            </p:cNvSpPr>
            <p:nvPr/>
          </p:nvSpPr>
          <p:spPr bwMode="auto">
            <a:xfrm>
              <a:off x="576" y="3024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93" name="Group 214"/>
          <p:cNvGrpSpPr>
            <a:grpSpLocks/>
          </p:cNvGrpSpPr>
          <p:nvPr/>
        </p:nvGrpSpPr>
        <p:grpSpPr bwMode="auto">
          <a:xfrm rot="6961775">
            <a:off x="3580607" y="3199606"/>
            <a:ext cx="228600" cy="227013"/>
            <a:chOff x="1968" y="1968"/>
            <a:chExt cx="144" cy="144"/>
          </a:xfrm>
        </p:grpSpPr>
        <p:sp>
          <p:nvSpPr>
            <p:cNvPr id="101414" name="Line 215"/>
            <p:cNvSpPr>
              <a:spLocks noChangeShapeType="1"/>
            </p:cNvSpPr>
            <p:nvPr/>
          </p:nvSpPr>
          <p:spPr bwMode="auto">
            <a:xfrm flipH="1" flipV="1">
              <a:off x="2016" y="1968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15" name="Line 216"/>
            <p:cNvSpPr>
              <a:spLocks noChangeShapeType="1"/>
            </p:cNvSpPr>
            <p:nvPr/>
          </p:nvSpPr>
          <p:spPr bwMode="auto">
            <a:xfrm flipH="1" flipV="1">
              <a:off x="1968" y="2016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16" name="Line 217"/>
            <p:cNvSpPr>
              <a:spLocks noChangeShapeType="1"/>
            </p:cNvSpPr>
            <p:nvPr/>
          </p:nvSpPr>
          <p:spPr bwMode="auto">
            <a:xfrm flipH="1">
              <a:off x="1968" y="2064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17" name="Line 218"/>
            <p:cNvSpPr>
              <a:spLocks noChangeShapeType="1"/>
            </p:cNvSpPr>
            <p:nvPr/>
          </p:nvSpPr>
          <p:spPr bwMode="auto">
            <a:xfrm>
              <a:off x="2064" y="2064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94" name="Group 219"/>
          <p:cNvGrpSpPr>
            <a:grpSpLocks/>
          </p:cNvGrpSpPr>
          <p:nvPr/>
        </p:nvGrpSpPr>
        <p:grpSpPr bwMode="auto">
          <a:xfrm rot="7588154">
            <a:off x="3580607" y="2209006"/>
            <a:ext cx="228600" cy="227013"/>
            <a:chOff x="2016" y="1296"/>
            <a:chExt cx="144" cy="144"/>
          </a:xfrm>
        </p:grpSpPr>
        <p:sp>
          <p:nvSpPr>
            <p:cNvPr id="101410" name="Line 220"/>
            <p:cNvSpPr>
              <a:spLocks noChangeShapeType="1"/>
            </p:cNvSpPr>
            <p:nvPr/>
          </p:nvSpPr>
          <p:spPr bwMode="auto">
            <a:xfrm flipH="1" flipV="1">
              <a:off x="2064" y="1296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11" name="Line 221"/>
            <p:cNvSpPr>
              <a:spLocks noChangeShapeType="1"/>
            </p:cNvSpPr>
            <p:nvPr/>
          </p:nvSpPr>
          <p:spPr bwMode="auto">
            <a:xfrm flipH="1" flipV="1">
              <a:off x="2016" y="1344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12" name="Line 222"/>
            <p:cNvSpPr>
              <a:spLocks noChangeShapeType="1"/>
            </p:cNvSpPr>
            <p:nvPr/>
          </p:nvSpPr>
          <p:spPr bwMode="auto">
            <a:xfrm flipH="1">
              <a:off x="2016" y="1392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13" name="Line 223"/>
            <p:cNvSpPr>
              <a:spLocks noChangeShapeType="1"/>
            </p:cNvSpPr>
            <p:nvPr/>
          </p:nvSpPr>
          <p:spPr bwMode="auto">
            <a:xfrm>
              <a:off x="2112" y="139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95" name="Group 224"/>
          <p:cNvGrpSpPr>
            <a:grpSpLocks/>
          </p:cNvGrpSpPr>
          <p:nvPr/>
        </p:nvGrpSpPr>
        <p:grpSpPr bwMode="auto">
          <a:xfrm rot="8631739">
            <a:off x="3579813" y="4113213"/>
            <a:ext cx="227012" cy="228600"/>
            <a:chOff x="2016" y="2448"/>
            <a:chExt cx="144" cy="144"/>
          </a:xfrm>
        </p:grpSpPr>
        <p:sp>
          <p:nvSpPr>
            <p:cNvPr id="101406" name="Line 225"/>
            <p:cNvSpPr>
              <a:spLocks noChangeShapeType="1"/>
            </p:cNvSpPr>
            <p:nvPr/>
          </p:nvSpPr>
          <p:spPr bwMode="auto">
            <a:xfrm flipH="1" flipV="1">
              <a:off x="2064" y="2448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07" name="Line 226"/>
            <p:cNvSpPr>
              <a:spLocks noChangeShapeType="1"/>
            </p:cNvSpPr>
            <p:nvPr/>
          </p:nvSpPr>
          <p:spPr bwMode="auto">
            <a:xfrm flipH="1" flipV="1">
              <a:off x="2016" y="2496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08" name="Line 227"/>
            <p:cNvSpPr>
              <a:spLocks noChangeShapeType="1"/>
            </p:cNvSpPr>
            <p:nvPr/>
          </p:nvSpPr>
          <p:spPr bwMode="auto">
            <a:xfrm flipH="1">
              <a:off x="2016" y="2544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09" name="Line 228"/>
            <p:cNvSpPr>
              <a:spLocks noChangeShapeType="1"/>
            </p:cNvSpPr>
            <p:nvPr/>
          </p:nvSpPr>
          <p:spPr bwMode="auto">
            <a:xfrm>
              <a:off x="2112" y="2544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396" name="Group 229"/>
          <p:cNvGrpSpPr>
            <a:grpSpLocks/>
          </p:cNvGrpSpPr>
          <p:nvPr/>
        </p:nvGrpSpPr>
        <p:grpSpPr bwMode="auto">
          <a:xfrm>
            <a:off x="1981200" y="1219200"/>
            <a:ext cx="152400" cy="304800"/>
            <a:chOff x="912" y="528"/>
            <a:chExt cx="96" cy="192"/>
          </a:xfrm>
        </p:grpSpPr>
        <p:sp>
          <p:nvSpPr>
            <p:cNvPr id="101402" name="Line 230"/>
            <p:cNvSpPr>
              <a:spLocks noChangeShapeType="1"/>
            </p:cNvSpPr>
            <p:nvPr/>
          </p:nvSpPr>
          <p:spPr bwMode="auto">
            <a:xfrm flipH="1" flipV="1">
              <a:off x="912" y="624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03" name="Line 231"/>
            <p:cNvSpPr>
              <a:spLocks noChangeShapeType="1"/>
            </p:cNvSpPr>
            <p:nvPr/>
          </p:nvSpPr>
          <p:spPr bwMode="auto">
            <a:xfrm flipH="1">
              <a:off x="960" y="67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04" name="Line 232"/>
            <p:cNvSpPr>
              <a:spLocks noChangeShapeType="1"/>
            </p:cNvSpPr>
            <p:nvPr/>
          </p:nvSpPr>
          <p:spPr bwMode="auto">
            <a:xfrm flipV="1">
              <a:off x="1008" y="5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405" name="Line 233"/>
            <p:cNvSpPr>
              <a:spLocks noChangeShapeType="1"/>
            </p:cNvSpPr>
            <p:nvPr/>
          </p:nvSpPr>
          <p:spPr bwMode="auto">
            <a:xfrm flipH="1">
              <a:off x="912" y="67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1397" name="Freeform 234"/>
          <p:cNvSpPr>
            <a:spLocks/>
          </p:cNvSpPr>
          <p:nvPr/>
        </p:nvSpPr>
        <p:spPr bwMode="auto">
          <a:xfrm>
            <a:off x="2587625" y="2227263"/>
            <a:ext cx="282575" cy="303212"/>
          </a:xfrm>
          <a:custGeom>
            <a:avLst/>
            <a:gdLst>
              <a:gd name="T0" fmla="*/ 82 w 178"/>
              <a:gd name="T1" fmla="*/ 191 h 191"/>
              <a:gd name="T2" fmla="*/ 0 w 178"/>
              <a:gd name="T3" fmla="*/ 8 h 191"/>
              <a:gd name="T4" fmla="*/ 178 w 178"/>
              <a:gd name="T5" fmla="*/ 0 h 191"/>
              <a:gd name="T6" fmla="*/ 82 w 178"/>
              <a:gd name="T7" fmla="*/ 191 h 191"/>
              <a:gd name="T8" fmla="*/ 0 60000 65536"/>
              <a:gd name="T9" fmla="*/ 0 60000 65536"/>
              <a:gd name="T10" fmla="*/ 0 60000 65536"/>
              <a:gd name="T11" fmla="*/ 0 60000 65536"/>
              <a:gd name="T12" fmla="*/ 0 w 178"/>
              <a:gd name="T13" fmla="*/ 0 h 191"/>
              <a:gd name="T14" fmla="*/ 178 w 178"/>
              <a:gd name="T15" fmla="*/ 191 h 1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8" h="191">
                <a:moveTo>
                  <a:pt x="82" y="191"/>
                </a:moveTo>
                <a:lnTo>
                  <a:pt x="0" y="8"/>
                </a:lnTo>
                <a:lnTo>
                  <a:pt x="178" y="0"/>
                </a:lnTo>
                <a:lnTo>
                  <a:pt x="82" y="191"/>
                </a:lnTo>
                <a:close/>
              </a:path>
            </a:pathLst>
          </a:custGeom>
          <a:solidFill>
            <a:srgbClr val="00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398" name="Line 235"/>
          <p:cNvSpPr>
            <a:spLocks noChangeShapeType="1"/>
          </p:cNvSpPr>
          <p:nvPr/>
        </p:nvSpPr>
        <p:spPr bwMode="auto">
          <a:xfrm>
            <a:off x="1828800" y="190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399" name="Text Box 236"/>
          <p:cNvSpPr txBox="1">
            <a:spLocks noChangeArrowheads="1"/>
          </p:cNvSpPr>
          <p:nvPr/>
        </p:nvSpPr>
        <p:spPr bwMode="auto">
          <a:xfrm>
            <a:off x="0" y="1720850"/>
            <a:ext cx="1816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b="1">
                <a:latin typeface="Times New Roman" pitchFamily="18" charset="0"/>
                <a:ea typeface="굴림" pitchFamily="34" charset="-127"/>
              </a:rPr>
              <a:t>Vascular bundle</a:t>
            </a:r>
            <a:endParaRPr kumimoji="1" lang="en-US" altLang="ko-KR" sz="2400"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278765" name="Text Box 237"/>
          <p:cNvSpPr txBox="1">
            <a:spLocks noChangeArrowheads="1"/>
          </p:cNvSpPr>
          <p:nvPr/>
        </p:nvSpPr>
        <p:spPr bwMode="auto">
          <a:xfrm>
            <a:off x="457200" y="6019800"/>
            <a:ext cx="5029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1">
              <a:spcBef>
                <a:spcPct val="50000"/>
              </a:spcBef>
              <a:defRPr/>
            </a:pPr>
            <a:r>
              <a:rPr kumimoji="1" lang="en-US" altLang="ko-KR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Hylocereus trigonus</a:t>
            </a:r>
            <a:r>
              <a:rPr kumimoji="1" lang="en-US" altLang="ko-KR" sz="2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, the most popular rootstock for cactus grafting</a:t>
            </a:r>
          </a:p>
        </p:txBody>
      </p:sp>
      <p:sp>
        <p:nvSpPr>
          <p:cNvPr id="101401" name="Text Box 238"/>
          <p:cNvSpPr txBox="1">
            <a:spLocks noChangeArrowheads="1"/>
          </p:cNvSpPr>
          <p:nvPr/>
        </p:nvSpPr>
        <p:spPr bwMode="auto">
          <a:xfrm>
            <a:off x="762000" y="4724400"/>
            <a:ext cx="40386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1">
              <a:spcBef>
                <a:spcPct val="50000"/>
              </a:spcBef>
            </a:pPr>
            <a:r>
              <a:rPr kumimoji="1" lang="en-US" altLang="ko-KR" b="1">
                <a:latin typeface="Times New Roman" pitchFamily="18" charset="0"/>
                <a:ea typeface="굴림" pitchFamily="34" charset="-127"/>
              </a:rPr>
              <a:t>* Standard rootstock length : 9 cm long</a:t>
            </a:r>
          </a:p>
          <a:p>
            <a:pPr latinLnBrk="1">
              <a:spcBef>
                <a:spcPct val="50000"/>
              </a:spcBef>
            </a:pPr>
            <a:r>
              <a:rPr kumimoji="1" lang="en-US" altLang="ko-KR" b="1">
                <a:latin typeface="Times New Roman" pitchFamily="18" charset="0"/>
                <a:ea typeface="굴림" pitchFamily="34" charset="-127"/>
              </a:rPr>
              <a:t>* Diameter of rootstock: 30~ 35 mm</a:t>
            </a:r>
            <a:endParaRPr kumimoji="1" lang="en-US" altLang="ko-KR">
              <a:latin typeface="Times New Roman" pitchFamily="18" charset="0"/>
              <a:ea typeface="굴림" pitchFamily="34" charset="-127"/>
            </a:endParaRP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2" name="Group 2"/>
          <p:cNvGrpSpPr>
            <a:grpSpLocks/>
          </p:cNvGrpSpPr>
          <p:nvPr/>
        </p:nvGrpSpPr>
        <p:grpSpPr bwMode="auto">
          <a:xfrm>
            <a:off x="76200" y="0"/>
            <a:ext cx="4267200" cy="6781800"/>
            <a:chOff x="2778" y="1985"/>
            <a:chExt cx="6828" cy="11520"/>
          </a:xfrm>
        </p:grpSpPr>
        <p:pic>
          <p:nvPicPr>
            <p:cNvPr id="102418" name="Picture 3" descr="설홍(정)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78" y="1985"/>
              <a:ext cx="3405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19" name="Picture 4" descr="담담(정)"/>
            <p:cNvPicPr preferRelativeResize="0"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01" y="1985"/>
              <a:ext cx="3402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20" name="Picture 5" descr="색동(정)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81" y="4865"/>
              <a:ext cx="3402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21" name="Picture 6" descr="황월(정)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01" y="4865"/>
              <a:ext cx="3402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22" name="Picture 7" descr="오작(정)"/>
            <p:cNvPicPr preferRelativeResize="0"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01" y="7745"/>
              <a:ext cx="3402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23" name="Picture 8" descr="빙화(정)"/>
            <p:cNvPicPr preferRelativeResize="0"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78" y="7745"/>
              <a:ext cx="3402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24" name="Picture 9" descr="황금(측)"/>
            <p:cNvPicPr preferRelativeResize="0"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201" y="10670"/>
              <a:ext cx="3405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25" name="Picture 10" descr="홍운(측)"/>
            <p:cNvPicPr preferRelativeResize="0">
              <a:picLocks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81" y="10670"/>
              <a:ext cx="3405" cy="2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2403" name="Group 11"/>
          <p:cNvGrpSpPr>
            <a:grpSpLocks/>
          </p:cNvGrpSpPr>
          <p:nvPr/>
        </p:nvGrpSpPr>
        <p:grpSpPr bwMode="auto">
          <a:xfrm>
            <a:off x="4572000" y="0"/>
            <a:ext cx="4495800" cy="6858000"/>
            <a:chOff x="3120" y="0"/>
            <a:chExt cx="2400" cy="4320"/>
          </a:xfrm>
        </p:grpSpPr>
        <p:grpSp>
          <p:nvGrpSpPr>
            <p:cNvPr id="102404" name="Group 12"/>
            <p:cNvGrpSpPr>
              <a:grpSpLocks/>
            </p:cNvGrpSpPr>
            <p:nvPr/>
          </p:nvGrpSpPr>
          <p:grpSpPr bwMode="auto">
            <a:xfrm>
              <a:off x="3120" y="3168"/>
              <a:ext cx="1200" cy="1152"/>
              <a:chOff x="2241" y="10445"/>
              <a:chExt cx="2700" cy="2700"/>
            </a:xfrm>
          </p:grpSpPr>
          <p:pic>
            <p:nvPicPr>
              <p:cNvPr id="102416" name="Picture 13" descr="C:\DOCUME~1\컴1\LOCALS~1\Temp\Hnc\BinData\EMB22d7.jpg"/>
              <p:cNvPicPr>
                <a:picLocks noChangeAspect="1" noChangeArrowheads="1"/>
              </p:cNvPicPr>
              <p:nvPr/>
            </p:nvPicPr>
            <p:blipFill>
              <a:blip r:embed="rId10" r:link="rId11"/>
              <a:srcRect/>
              <a:stretch>
                <a:fillRect/>
              </a:stretch>
            </p:blipFill>
            <p:spPr bwMode="auto">
              <a:xfrm>
                <a:off x="2241" y="10445"/>
                <a:ext cx="2700" cy="2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417" name="Text Box 14"/>
              <p:cNvSpPr txBox="1">
                <a:spLocks noChangeArrowheads="1"/>
              </p:cNvSpPr>
              <p:nvPr/>
            </p:nvSpPr>
            <p:spPr bwMode="auto">
              <a:xfrm>
                <a:off x="4401" y="10445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ko-KR" sz="1400" b="1">
                    <a:solidFill>
                      <a:srgbClr val="FFFFFF"/>
                    </a:solidFill>
                    <a:latin typeface="Times New Roman" pitchFamily="18" charset="0"/>
                    <a:ea typeface="BatangChe" pitchFamily="49" charset="-127"/>
                  </a:rPr>
                  <a:t>G</a:t>
                </a:r>
              </a:p>
            </p:txBody>
          </p:sp>
        </p:grpSp>
        <p:grpSp>
          <p:nvGrpSpPr>
            <p:cNvPr id="102405" name="Group 15"/>
            <p:cNvGrpSpPr>
              <a:grpSpLocks/>
            </p:cNvGrpSpPr>
            <p:nvPr/>
          </p:nvGrpSpPr>
          <p:grpSpPr bwMode="auto">
            <a:xfrm>
              <a:off x="4320" y="2160"/>
              <a:ext cx="1200" cy="1056"/>
              <a:chOff x="5121" y="7565"/>
              <a:chExt cx="2700" cy="2700"/>
            </a:xfrm>
          </p:grpSpPr>
          <p:pic>
            <p:nvPicPr>
              <p:cNvPr id="102414" name="Picture 16" descr="C:\DOCUME~1\컴1\LOCALS~1\Temp\Hnc\BinData\EMB22d6.jpg"/>
              <p:cNvPicPr>
                <a:picLocks noChangeAspect="1" noChangeArrowheads="1"/>
              </p:cNvPicPr>
              <p:nvPr/>
            </p:nvPicPr>
            <p:blipFill>
              <a:blip r:embed="rId12" r:link="rId13"/>
              <a:srcRect/>
              <a:stretch>
                <a:fillRect/>
              </a:stretch>
            </p:blipFill>
            <p:spPr bwMode="auto">
              <a:xfrm>
                <a:off x="5121" y="7565"/>
                <a:ext cx="2700" cy="2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415" name="Text Box 17"/>
              <p:cNvSpPr txBox="1">
                <a:spLocks noChangeArrowheads="1"/>
              </p:cNvSpPr>
              <p:nvPr/>
            </p:nvSpPr>
            <p:spPr bwMode="auto">
              <a:xfrm>
                <a:off x="7281" y="7565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ko-KR" sz="1400" b="1">
                    <a:solidFill>
                      <a:srgbClr val="FFFFFF"/>
                    </a:solidFill>
                    <a:latin typeface="Times New Roman" pitchFamily="18" charset="0"/>
                    <a:ea typeface="BatangChe" pitchFamily="49" charset="-127"/>
                  </a:rPr>
                  <a:t>F</a:t>
                </a:r>
              </a:p>
            </p:txBody>
          </p:sp>
        </p:grpSp>
        <p:pic>
          <p:nvPicPr>
            <p:cNvPr id="102406" name="Picture 18" descr="C:\DOCUME~1\컴1\LOCALS~1\Temp\Hnc\BinData\EMB22dc.jpg"/>
            <p:cNvPicPr>
              <a:picLocks noChangeAspect="1" noChangeArrowheads="1"/>
            </p:cNvPicPr>
            <p:nvPr/>
          </p:nvPicPr>
          <p:blipFill>
            <a:blip r:embed="rId14" r:link="rId15"/>
            <a:srcRect/>
            <a:stretch>
              <a:fillRect/>
            </a:stretch>
          </p:blipFill>
          <p:spPr bwMode="auto">
            <a:xfrm>
              <a:off x="4309" y="0"/>
              <a:ext cx="1211" cy="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07" name="Picture 19" descr="C:\DOCUME~1\컴1\LOCALS~1\Temp\Hnc\BinData\EMB22db.jpg"/>
            <p:cNvPicPr>
              <a:picLocks noChangeAspect="1" noChangeArrowheads="1"/>
            </p:cNvPicPr>
            <p:nvPr/>
          </p:nvPicPr>
          <p:blipFill>
            <a:blip r:embed="rId16" r:link="rId17"/>
            <a:srcRect/>
            <a:stretch>
              <a:fillRect/>
            </a:stretch>
          </p:blipFill>
          <p:spPr bwMode="auto">
            <a:xfrm>
              <a:off x="3120" y="1"/>
              <a:ext cx="1200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08" name="Picture 20" descr="C:\DOCUME~1\컴1\LOCALS~1\Temp\Hnc\BinData\EMB22d9.jpg"/>
            <p:cNvPicPr>
              <a:picLocks noChangeAspect="1" noChangeArrowheads="1"/>
            </p:cNvPicPr>
            <p:nvPr/>
          </p:nvPicPr>
          <p:blipFill>
            <a:blip r:embed="rId18" r:link="rId19"/>
            <a:srcRect/>
            <a:stretch>
              <a:fillRect/>
            </a:stretch>
          </p:blipFill>
          <p:spPr bwMode="auto">
            <a:xfrm>
              <a:off x="3120" y="1080"/>
              <a:ext cx="1200" cy="1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09" name="Picture 21" descr="C:\DOCUME~1\컴1\LOCALS~1\Temp\Hnc\BinData\EMB22da.jpg"/>
            <p:cNvPicPr>
              <a:picLocks noChangeAspect="1" noChangeArrowheads="1"/>
            </p:cNvPicPr>
            <p:nvPr/>
          </p:nvPicPr>
          <p:blipFill>
            <a:blip r:embed="rId20" r:link="rId21"/>
            <a:srcRect/>
            <a:stretch>
              <a:fillRect/>
            </a:stretch>
          </p:blipFill>
          <p:spPr bwMode="auto">
            <a:xfrm>
              <a:off x="4309" y="1080"/>
              <a:ext cx="1211" cy="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10" name="Picture 22" descr="C:\DOCUME~1\컴1\LOCALS~1\Temp\Hnc\BinData\EMB22d5.jpg"/>
            <p:cNvPicPr>
              <a:picLocks noChangeAspect="1" noChangeArrowheads="1"/>
            </p:cNvPicPr>
            <p:nvPr/>
          </p:nvPicPr>
          <p:blipFill>
            <a:blip r:embed="rId22" r:link="rId23"/>
            <a:srcRect/>
            <a:stretch>
              <a:fillRect/>
            </a:stretch>
          </p:blipFill>
          <p:spPr bwMode="auto">
            <a:xfrm>
              <a:off x="3120" y="2160"/>
              <a:ext cx="1200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2411" name="Group 23"/>
            <p:cNvGrpSpPr>
              <a:grpSpLocks/>
            </p:cNvGrpSpPr>
            <p:nvPr/>
          </p:nvGrpSpPr>
          <p:grpSpPr bwMode="auto">
            <a:xfrm>
              <a:off x="4320" y="3216"/>
              <a:ext cx="1200" cy="1104"/>
              <a:chOff x="5121" y="10445"/>
              <a:chExt cx="2700" cy="2700"/>
            </a:xfrm>
          </p:grpSpPr>
          <p:pic>
            <p:nvPicPr>
              <p:cNvPr id="102412" name="Picture 24" descr="c:\windows\TEMP\Hnc\BinData\EMB374e.jpg"/>
              <p:cNvPicPr>
                <a:picLocks noChangeAspect="1" noChangeArrowheads="1"/>
              </p:cNvPicPr>
              <p:nvPr/>
            </p:nvPicPr>
            <p:blipFill>
              <a:blip r:embed="rId24" r:link="rId25"/>
              <a:srcRect/>
              <a:stretch>
                <a:fillRect/>
              </a:stretch>
            </p:blipFill>
            <p:spPr bwMode="auto">
              <a:xfrm>
                <a:off x="5121" y="10445"/>
                <a:ext cx="2700" cy="2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413" name="Text Box 25"/>
              <p:cNvSpPr txBox="1">
                <a:spLocks noChangeArrowheads="1"/>
              </p:cNvSpPr>
              <p:nvPr/>
            </p:nvSpPr>
            <p:spPr bwMode="auto">
              <a:xfrm>
                <a:off x="7281" y="10445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ko-KR" sz="1400" b="1">
                    <a:solidFill>
                      <a:srgbClr val="FFFFFF"/>
                    </a:solidFill>
                    <a:latin typeface="Times New Roman" pitchFamily="18" charset="0"/>
                    <a:ea typeface="BatangChe" pitchFamily="49" charset="-127"/>
                  </a:rPr>
                  <a:t>H</a:t>
                </a:r>
              </a:p>
            </p:txBody>
          </p:sp>
        </p:grp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플러그육묘장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533400"/>
            <a:ext cx="693420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762000" y="5562600"/>
            <a:ext cx="807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1">
              <a:spcBef>
                <a:spcPct val="50000"/>
              </a:spcBef>
              <a:defRPr/>
            </a:pPr>
            <a:r>
              <a:rPr kumimoji="1" lang="en-US" altLang="ko-KR" sz="2400" b="1">
                <a:effectLst>
                  <a:outerShdw blurRad="38100" dist="38100" dir="2700000" algn="tl">
                    <a:srgbClr val="C0C0C0"/>
                  </a:outerShdw>
                </a:effectLst>
                <a:ea typeface="굴림" pitchFamily="34" charset="-127"/>
              </a:rPr>
              <a:t>Care of grafted watermelon seedlings in a commercial greenhouse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 eaLnBrk="1" hangingPunct="1"/>
            <a:r>
              <a:rPr lang="en-US" sz="2400" b="1" smtClean="0"/>
              <a:t>Commercial Cactus Greenhouse in Korea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4452" name="Picture 4" descr="grafted cactus in greenhou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868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</TotalTime>
  <Words>743</Words>
  <Application>Microsoft PowerPoint</Application>
  <PresentationFormat>On-screen Show (4:3)</PresentationFormat>
  <Paragraphs>179</Paragraphs>
  <Slides>50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Default Design</vt:lpstr>
      <vt:lpstr>Image</vt:lpstr>
      <vt:lpstr>II. Vegetative Propagation</vt:lpstr>
      <vt:lpstr>a. Use of Apomictic Seeds</vt:lpstr>
      <vt:lpstr>How is Apomictic Seed Formed?</vt:lpstr>
      <vt:lpstr>b. Specialized Vegetative Structures</vt:lpstr>
      <vt:lpstr>Runners (Stolons)</vt:lpstr>
      <vt:lpstr>Bulbs</vt:lpstr>
      <vt:lpstr>Scaly Bulbs: Easter Lily</vt:lpstr>
      <vt:lpstr>Anther Removal on Easter Lily Flowers</vt:lpstr>
      <vt:lpstr>Corms: Gladiolus</vt:lpstr>
      <vt:lpstr>Rhizomes</vt:lpstr>
      <vt:lpstr>Offshoots</vt:lpstr>
      <vt:lpstr>Stem Tuber </vt:lpstr>
      <vt:lpstr>Tuberous Roots</vt:lpstr>
      <vt:lpstr>b. Cutting Propagation</vt:lpstr>
      <vt:lpstr>Hardwood and Semi-hardwood Cuttings</vt:lpstr>
      <vt:lpstr>Influence of IBA on Rooting-Cordia parvifolia</vt:lpstr>
      <vt:lpstr>Cutting Propagation in Jojoba</vt:lpstr>
      <vt:lpstr>Single Node Cuttings of Jojoba</vt:lpstr>
      <vt:lpstr>Cutting Propagation in Jojoba</vt:lpstr>
      <vt:lpstr>Clonally Propagated Jojoba Field Bakersfield, CA</vt:lpstr>
      <vt:lpstr>Shoftwood Cuttings - Hydrangea</vt:lpstr>
      <vt:lpstr>Softwood Cuttings-Peach</vt:lpstr>
      <vt:lpstr>Herbaceous Cuttings - Carnation</vt:lpstr>
      <vt:lpstr>Pauk Ecke’s Poinsettia Greenhouse</vt:lpstr>
      <vt:lpstr>Leaf Cuttings-African Violet, Piggyback Plant</vt:lpstr>
      <vt:lpstr>Chimeras</vt:lpstr>
      <vt:lpstr>Three Types of Chimeras</vt:lpstr>
      <vt:lpstr>Examples of Chimeric Plants</vt:lpstr>
      <vt:lpstr>Propagation by Grafting</vt:lpstr>
      <vt:lpstr>Cleft Graft</vt:lpstr>
      <vt:lpstr>Whip Graft, Whip-and-Tongue Graft</vt:lpstr>
      <vt:lpstr>Side Grafts</vt:lpstr>
      <vt:lpstr>Budding</vt:lpstr>
      <vt:lpstr>Grafted Plants</vt:lpstr>
      <vt:lpstr>Bridge Graft and Inarching</vt:lpstr>
      <vt:lpstr>Topworking</vt:lpstr>
      <vt:lpstr>Use of Herbaceous Grafting</vt:lpstr>
      <vt:lpstr>Slide 38</vt:lpstr>
      <vt:lpstr>Grafted Cactus Production</vt:lpstr>
      <vt:lpstr>Slide 40</vt:lpstr>
      <vt:lpstr>Slide 41</vt:lpstr>
      <vt:lpstr>Herbaceous Grafts</vt:lpstr>
      <vt:lpstr>Slide 43</vt:lpstr>
      <vt:lpstr>Slide 44</vt:lpstr>
      <vt:lpstr>Slide 45</vt:lpstr>
      <vt:lpstr>Herbaceous Grafts</vt:lpstr>
      <vt:lpstr>Slide 47</vt:lpstr>
      <vt:lpstr>Slide 48</vt:lpstr>
      <vt:lpstr>Slide 49</vt:lpstr>
      <vt:lpstr>Commercial Cactus Greenhouse in Korea</vt:lpstr>
    </vt:vector>
  </TitlesOfParts>
  <Company>plantsciences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 Vegetative Propagation</dc:title>
  <dc:creator>C Lee</dc:creator>
  <cp:lastModifiedBy>The School Of</cp:lastModifiedBy>
  <cp:revision>93</cp:revision>
  <dcterms:created xsi:type="dcterms:W3CDTF">2004-10-25T11:23:59Z</dcterms:created>
  <dcterms:modified xsi:type="dcterms:W3CDTF">2009-11-04T23:44:02Z</dcterms:modified>
</cp:coreProperties>
</file>