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handoutMasterIdLst>
    <p:handoutMasterId r:id="rId31"/>
  </p:handoutMasterIdLst>
  <p:sldIdLst>
    <p:sldId id="277" r:id="rId2"/>
    <p:sldId id="275" r:id="rId3"/>
    <p:sldId id="284" r:id="rId4"/>
    <p:sldId id="257" r:id="rId5"/>
    <p:sldId id="291" r:id="rId6"/>
    <p:sldId id="260" r:id="rId7"/>
    <p:sldId id="282" r:id="rId8"/>
    <p:sldId id="278" r:id="rId9"/>
    <p:sldId id="279" r:id="rId10"/>
    <p:sldId id="263" r:id="rId11"/>
    <p:sldId id="280" r:id="rId12"/>
    <p:sldId id="258" r:id="rId13"/>
    <p:sldId id="281" r:id="rId14"/>
    <p:sldId id="283" r:id="rId15"/>
    <p:sldId id="264" r:id="rId16"/>
    <p:sldId id="285" r:id="rId17"/>
    <p:sldId id="286" r:id="rId18"/>
    <p:sldId id="289" r:id="rId19"/>
    <p:sldId id="293" r:id="rId20"/>
    <p:sldId id="297" r:id="rId21"/>
    <p:sldId id="267" r:id="rId22"/>
    <p:sldId id="300" r:id="rId23"/>
    <p:sldId id="301" r:id="rId24"/>
    <p:sldId id="268" r:id="rId25"/>
    <p:sldId id="269" r:id="rId26"/>
    <p:sldId id="298" r:id="rId27"/>
    <p:sldId id="299" r:id="rId28"/>
    <p:sldId id="302" r:id="rId29"/>
  </p:sldIdLst>
  <p:sldSz cx="9144000" cy="6858000" type="screen4x3"/>
  <p:notesSz cx="6858000" cy="9144000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Gulim" pitchFamily="34" charset="-127"/>
        <a:ea typeface="Gulim" pitchFamily="34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Gulim" pitchFamily="34" charset="-127"/>
        <a:ea typeface="Gulim" pitchFamily="34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Gulim" pitchFamily="34" charset="-127"/>
        <a:ea typeface="Gulim" pitchFamily="34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Gulim" pitchFamily="34" charset="-127"/>
        <a:ea typeface="Gulim" pitchFamily="34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Gulim" pitchFamily="34" charset="-127"/>
        <a:ea typeface="Gulim" pitchFamily="34" charset="-127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Gulim" pitchFamily="34" charset="-127"/>
        <a:ea typeface="Gulim" pitchFamily="34" charset="-127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Gulim" pitchFamily="34" charset="-127"/>
        <a:ea typeface="Gulim" pitchFamily="34" charset="-127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Gulim" pitchFamily="34" charset="-127"/>
        <a:ea typeface="Gulim" pitchFamily="34" charset="-127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Gulim" pitchFamily="34" charset="-127"/>
        <a:ea typeface="Gulim" pitchFamily="34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990099"/>
    <a:srgbClr val="006600"/>
    <a:srgbClr val="008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howOutlineIcons="0" snapVertSplitter="1" vertBarState="minimized" horzBarState="maximized">
    <p:restoredLeft sz="15620"/>
    <p:restoredTop sz="94660"/>
  </p:normalViewPr>
  <p:slideViewPr>
    <p:cSldViewPr>
      <p:cViewPr>
        <p:scale>
          <a:sx n="100" d="100"/>
          <a:sy n="100" d="100"/>
        </p:scale>
        <p:origin x="-1866" y="-5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png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image" Target="../media/image33.png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image" Target="../media/image36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71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71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46AADEA-760F-415E-B0E1-C7CC89E85DC7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307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0A92D10-3B0E-40E5-83EF-8D5C0799D910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Gulim" pitchFamily="34" charset="-127"/>
        <a:ea typeface="Gulim" pitchFamily="34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Gulim" pitchFamily="34" charset="-127"/>
        <a:ea typeface="Gulim" pitchFamily="34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Gulim" pitchFamily="34" charset="-127"/>
        <a:ea typeface="Gulim" pitchFamily="34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Gulim" pitchFamily="34" charset="-127"/>
        <a:ea typeface="Gulim" pitchFamily="34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Gulim" pitchFamily="34" charset="-127"/>
        <a:ea typeface="Gulim" pitchFamily="34" charset="-127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274DD3A-ADA2-461F-9F8F-DF804A89F98D}" type="slidenum">
              <a:rPr lang="en-US"/>
              <a:pPr/>
              <a:t>5</a:t>
            </a:fld>
            <a:endParaRPr lang="en-US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mtClean="0"/>
              <a:t>PP01031.jpg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DDC1BC7-026C-4930-93F2-02E64CC68AB9}" type="slidenum">
              <a:rPr lang="en-US"/>
              <a:pPr/>
              <a:t>7</a:t>
            </a:fld>
            <a:endParaRPr lang="en-US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mtClean="0"/>
              <a:t>PP01033.jpg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59F39A1-D641-4143-B062-B75C02AD856D}" type="slidenum">
              <a:rPr lang="en-US"/>
              <a:pPr/>
              <a:t>8</a:t>
            </a:fld>
            <a:endParaRPr lang="en-US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mtClean="0"/>
              <a:t>PP01011.jpg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FFDADC7-5890-44A8-9546-6E0A24FA12E5}" type="slidenum">
              <a:rPr lang="en-US"/>
              <a:pPr/>
              <a:t>9</a:t>
            </a:fld>
            <a:endParaRPr lang="en-US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mtClean="0"/>
              <a:t>PP01012.jpg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925C8FA-D39C-43D4-838F-010C98D82C71}" type="slidenum">
              <a:rPr lang="en-US"/>
              <a:pPr/>
              <a:t>11</a:t>
            </a:fld>
            <a:endParaRPr lang="en-US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mtClean="0"/>
              <a:t>PP01013.jpg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2EDDA32-5BEB-4B7A-8F4C-AE12B0E1653F}" type="slidenum">
              <a:rPr lang="en-US"/>
              <a:pPr/>
              <a:t>13</a:t>
            </a:fld>
            <a:endParaRPr lang="en-US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mtClean="0"/>
              <a:t>PP01014.jpg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5866140-181D-4346-850F-1BE63D227F5A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BAB3984-8008-4C3F-8A4D-68EE423DC53B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CC1D9A1-F7BF-4D6D-A1D7-8768D97D08A8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227577C-0FC6-485B-A521-C278549FE8FC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0BEFA1F-66F4-44C1-B6BE-8B0D6A51C569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7D8B530-86D1-44FF-9A7D-D4D04F39B2DC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1BAE3F0-0FCB-41FD-BCE1-01519B80B684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692A82E-D4AD-4F09-AE0B-87BB6ED72F77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F4C9D6B-7050-4981-9E87-BEC19B7F6247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235D725-D0FA-4E43-BF2D-AACF16E195CF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3F9FA92-0886-4DE3-9FFF-9B9F3473279D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2D1978E-8811-4DAB-BD51-75DD813DF993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499EB41-5349-404F-9982-186DED30545B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3B9F746-0924-4DB1-A228-D3466743AFB8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endParaRPr lang="en-US" altLang="ko-K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</a:defRPr>
            </a:lvl1pPr>
          </a:lstStyle>
          <a:p>
            <a:endParaRPr lang="en-US" altLang="ko-K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</a:defRPr>
            </a:lvl1pPr>
          </a:lstStyle>
          <a:p>
            <a:fld id="{26D9C03E-C8BF-4439-A84B-E181C43C8D3B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Gulim" pitchFamily="34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Gulim" pitchFamily="34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Gulim" pitchFamily="34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Gulim" pitchFamily="34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Gulim" pitchFamily="34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Gulim" pitchFamily="34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Gulim" pitchFamily="34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Gulim" pitchFamily="34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2.bin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3.vml"/><Relationship Id="rId5" Type="http://schemas.openxmlformats.org/officeDocument/2006/relationships/oleObject" Target="../embeddings/oleObject5.bin"/><Relationship Id="rId4" Type="http://schemas.openxmlformats.org/officeDocument/2006/relationships/oleObject" Target="../embeddings/oleObject4.bin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7" Type="http://schemas.openxmlformats.org/officeDocument/2006/relationships/oleObject" Target="../embeddings/oleObject10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9.bin"/><Relationship Id="rId5" Type="http://schemas.openxmlformats.org/officeDocument/2006/relationships/oleObject" Target="../embeddings/oleObject8.bin"/><Relationship Id="rId4" Type="http://schemas.openxmlformats.org/officeDocument/2006/relationships/oleObject" Target="../embeddings/oleObject7.bin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22338" y="685800"/>
            <a:ext cx="7299325" cy="457200"/>
          </a:xfrm>
        </p:spPr>
        <p:txBody>
          <a:bodyPr/>
          <a:lstStyle/>
          <a:p>
            <a:pPr eaLnBrk="1" hangingPunct="1"/>
            <a:r>
              <a:rPr lang="en-US" sz="3200" b="1" smtClean="0"/>
              <a:t>Chap 3. Plant Structure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827088" y="1646238"/>
            <a:ext cx="7777162" cy="4375150"/>
          </a:xfrm>
        </p:spPr>
        <p:txBody>
          <a:bodyPr/>
          <a:lstStyle/>
          <a:p>
            <a:pPr marL="609600" indent="-609600" algn="l" eaLnBrk="1" hangingPunct="1">
              <a:buFontTx/>
              <a:buAutoNum type="arabicPeriod"/>
            </a:pPr>
            <a:r>
              <a:rPr lang="en-US" sz="2800" b="1" smtClean="0"/>
              <a:t>The cell and its components</a:t>
            </a:r>
          </a:p>
          <a:p>
            <a:pPr marL="609600" indent="-609600" algn="l" eaLnBrk="1" hangingPunct="1">
              <a:buFontTx/>
              <a:buAutoNum type="arabicPeriod"/>
            </a:pPr>
            <a:r>
              <a:rPr lang="en-US" sz="2800" b="1" smtClean="0"/>
              <a:t>Tissues and their systems</a:t>
            </a:r>
          </a:p>
          <a:p>
            <a:pPr marL="609600" indent="-609600" algn="l" eaLnBrk="1" hangingPunct="1">
              <a:buFontTx/>
              <a:buAutoNum type="arabicPeriod"/>
            </a:pPr>
            <a:r>
              <a:rPr lang="en-US" sz="2800" b="1" smtClean="0"/>
              <a:t>Anatomical regions</a:t>
            </a:r>
          </a:p>
          <a:p>
            <a:pPr marL="609600" indent="-609600" algn="l" eaLnBrk="1" hangingPunct="1">
              <a:buFontTx/>
              <a:buAutoNum type="arabicPeriod"/>
            </a:pPr>
            <a:r>
              <a:rPr lang="en-US" sz="2800" b="1" smtClean="0"/>
              <a:t>Morphological structures</a:t>
            </a:r>
          </a:p>
          <a:p>
            <a:pPr marL="990600" lvl="1" indent="-533400" algn="l" eaLnBrk="1" hangingPunct="1">
              <a:buFont typeface="Wingdings" pitchFamily="2" charset="2"/>
              <a:buChar char="§"/>
            </a:pPr>
            <a:r>
              <a:rPr lang="en-US" sz="2400" b="1" smtClean="0"/>
              <a:t>Roots</a:t>
            </a:r>
          </a:p>
          <a:p>
            <a:pPr marL="990600" lvl="1" indent="-533400" algn="l" eaLnBrk="1" hangingPunct="1">
              <a:buFont typeface="Wingdings" pitchFamily="2" charset="2"/>
              <a:buChar char="§"/>
            </a:pPr>
            <a:r>
              <a:rPr lang="en-US" sz="2400" b="1" smtClean="0"/>
              <a:t>Shoots</a:t>
            </a:r>
          </a:p>
          <a:p>
            <a:pPr marL="990600" lvl="1" indent="-533400" algn="l" eaLnBrk="1" hangingPunct="1">
              <a:buFont typeface="Wingdings" pitchFamily="2" charset="2"/>
              <a:buChar char="§"/>
            </a:pPr>
            <a:r>
              <a:rPr lang="en-US" sz="2400" b="1" smtClean="0"/>
              <a:t>Leaves</a:t>
            </a:r>
          </a:p>
          <a:p>
            <a:pPr marL="990600" lvl="1" indent="-533400" algn="l" eaLnBrk="1" hangingPunct="1">
              <a:buFont typeface="Wingdings" pitchFamily="2" charset="2"/>
              <a:buChar char="§"/>
            </a:pPr>
            <a:r>
              <a:rPr lang="en-US" sz="2400" b="1" smtClean="0"/>
              <a:t>Flowers</a:t>
            </a:r>
          </a:p>
          <a:p>
            <a:pPr marL="990600" lvl="1" indent="-533400" algn="l" eaLnBrk="1" hangingPunct="1">
              <a:buFont typeface="Wingdings" pitchFamily="2" charset="2"/>
              <a:buChar char="§"/>
            </a:pPr>
            <a:r>
              <a:rPr lang="en-US" sz="2400" b="1" smtClean="0"/>
              <a:t>Seeds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19250" y="404813"/>
            <a:ext cx="6408738" cy="6211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5"/>
          <p:cNvSpPr>
            <a:spLocks noGrp="1" noChangeArrowheads="1"/>
          </p:cNvSpPr>
          <p:nvPr>
            <p:ph type="title"/>
          </p:nvPr>
        </p:nvSpPr>
        <p:spPr>
          <a:xfrm>
            <a:off x="2555875" y="260350"/>
            <a:ext cx="4392613" cy="417513"/>
          </a:xfrm>
        </p:spPr>
        <p:txBody>
          <a:bodyPr/>
          <a:lstStyle/>
          <a:p>
            <a:pPr eaLnBrk="1" hangingPunct="1"/>
            <a:r>
              <a:rPr lang="en-US" sz="2800" b="1" smtClean="0"/>
              <a:t>Components of the Cell</a:t>
            </a:r>
          </a:p>
        </p:txBody>
      </p:sp>
      <p:pic>
        <p:nvPicPr>
          <p:cNvPr id="8195" name="Picture 4" descr="PP01040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755650" y="981075"/>
            <a:ext cx="7704138" cy="5876925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79613" y="0"/>
            <a:ext cx="568801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513" y="333375"/>
            <a:ext cx="5843587" cy="777875"/>
          </a:xfrm>
        </p:spPr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10243" name="Picture 3" descr="PP0103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16013" y="1700213"/>
            <a:ext cx="6840537" cy="4941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63713" y="0"/>
            <a:ext cx="590391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12291" name="Picture 3" descr="PP0103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938" y="61913"/>
            <a:ext cx="9129712" cy="6735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922338" y="188913"/>
            <a:ext cx="7572375" cy="400050"/>
          </a:xfrm>
        </p:spPr>
        <p:txBody>
          <a:bodyPr/>
          <a:lstStyle/>
          <a:p>
            <a:pPr eaLnBrk="1" hangingPunct="1"/>
            <a:endParaRPr lang="en-US" sz="4000" smtClean="0"/>
          </a:p>
        </p:txBody>
      </p:sp>
      <p:pic>
        <p:nvPicPr>
          <p:cNvPr id="13315" name="Picture 3" descr="PP0101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47813" y="476250"/>
            <a:ext cx="5545137" cy="638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15950"/>
          </a:xfrm>
        </p:spPr>
        <p:txBody>
          <a:bodyPr/>
          <a:lstStyle/>
          <a:p>
            <a:pPr eaLnBrk="1" hangingPunct="1"/>
            <a:r>
              <a:rPr lang="en-US" sz="4000" smtClean="0"/>
              <a:t>Leaf Tissues</a:t>
            </a:r>
          </a:p>
        </p:txBody>
      </p:sp>
      <p:pic>
        <p:nvPicPr>
          <p:cNvPr id="14339" name="Picture 3" descr="PP0101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5000" y="2025650"/>
            <a:ext cx="8040688" cy="374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58888" y="0"/>
            <a:ext cx="63373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1619250" y="333375"/>
            <a:ext cx="6553200" cy="503238"/>
          </a:xfrm>
        </p:spPr>
        <p:txBody>
          <a:bodyPr/>
          <a:lstStyle/>
          <a:p>
            <a:pPr eaLnBrk="1" hangingPunct="1"/>
            <a:r>
              <a:rPr lang="en-US" sz="3200" b="1" smtClean="0"/>
              <a:t>Cross Section of a Stem</a:t>
            </a:r>
          </a:p>
        </p:txBody>
      </p:sp>
      <p:graphicFrame>
        <p:nvGraphicFramePr>
          <p:cNvPr id="1026" name="Object 7"/>
          <p:cNvGraphicFramePr>
            <a:graphicFrameLocks noChangeAspect="1"/>
          </p:cNvGraphicFramePr>
          <p:nvPr>
            <p:ph idx="1"/>
          </p:nvPr>
        </p:nvGraphicFramePr>
        <p:xfrm>
          <a:off x="827088" y="1196975"/>
          <a:ext cx="7594600" cy="5245100"/>
        </p:xfrm>
        <a:graphic>
          <a:graphicData uri="http://schemas.openxmlformats.org/presentationml/2006/ole">
            <p:oleObj spid="_x0000_s1026" name="Image" r:id="rId4" imgW="11847619" imgH="7377778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76375" y="107950"/>
            <a:ext cx="6048375" cy="6669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>
          <a:xfrm>
            <a:off x="1835150" y="333375"/>
            <a:ext cx="5410200" cy="633413"/>
          </a:xfrm>
        </p:spPr>
        <p:txBody>
          <a:bodyPr/>
          <a:lstStyle/>
          <a:p>
            <a:pPr eaLnBrk="1" hangingPunct="1"/>
            <a:r>
              <a:rPr lang="en-US" sz="3200" b="1" smtClean="0"/>
              <a:t>Cross Section of the Root</a:t>
            </a:r>
          </a:p>
        </p:txBody>
      </p:sp>
      <p:graphicFrame>
        <p:nvGraphicFramePr>
          <p:cNvPr id="2050" name="Object 4"/>
          <p:cNvGraphicFramePr>
            <a:graphicFrameLocks noChangeAspect="1"/>
          </p:cNvGraphicFramePr>
          <p:nvPr>
            <p:ph idx="1"/>
          </p:nvPr>
        </p:nvGraphicFramePr>
        <p:xfrm>
          <a:off x="755650" y="1268413"/>
          <a:ext cx="7632700" cy="5400675"/>
        </p:xfrm>
        <a:graphic>
          <a:graphicData uri="http://schemas.openxmlformats.org/presentationml/2006/ole">
            <p:oleObj spid="_x0000_s2050" name="Image" r:id="rId4" imgW="9625397" imgH="7009524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5"/>
          <p:cNvSpPr>
            <a:spLocks noGrp="1" noChangeArrowheads="1"/>
          </p:cNvSpPr>
          <p:nvPr>
            <p:ph type="title"/>
          </p:nvPr>
        </p:nvSpPr>
        <p:spPr>
          <a:xfrm>
            <a:off x="2268538" y="274638"/>
            <a:ext cx="5543550" cy="706437"/>
          </a:xfrm>
        </p:spPr>
        <p:txBody>
          <a:bodyPr/>
          <a:lstStyle/>
          <a:p>
            <a:pPr eaLnBrk="1" hangingPunct="1"/>
            <a:r>
              <a:rPr lang="en-US" sz="3200" b="1" smtClean="0"/>
              <a:t>Root Tip and Root Hairs</a:t>
            </a:r>
          </a:p>
        </p:txBody>
      </p:sp>
      <p:pic>
        <p:nvPicPr>
          <p:cNvPr id="17411" name="Picture 4" descr="root hair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908175" y="1052513"/>
            <a:ext cx="5905500" cy="5545137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03350" y="0"/>
            <a:ext cx="58324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490537"/>
          </a:xfrm>
        </p:spPr>
        <p:txBody>
          <a:bodyPr/>
          <a:lstStyle/>
          <a:p>
            <a:pPr eaLnBrk="1" hangingPunct="1"/>
            <a:r>
              <a:rPr lang="en-US" sz="3200" b="1" smtClean="0"/>
              <a:t>Structure of the Flower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58888" y="1600200"/>
            <a:ext cx="6913562" cy="4924425"/>
          </a:xfrm>
        </p:spPr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19460" name="Picture 5" descr="flower structur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00113" y="836613"/>
            <a:ext cx="7200900" cy="6021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11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561975"/>
          </a:xfrm>
        </p:spPr>
        <p:txBody>
          <a:bodyPr/>
          <a:lstStyle/>
          <a:p>
            <a:pPr eaLnBrk="1" hangingPunct="1"/>
            <a:r>
              <a:rPr lang="en-US" sz="3200" smtClean="0"/>
              <a:t>Flower Structure</a:t>
            </a:r>
          </a:p>
        </p:txBody>
      </p:sp>
      <p:pic>
        <p:nvPicPr>
          <p:cNvPr id="20483" name="Picture 5" descr="flowfm.jpg (7768 bytes)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92275" y="1341438"/>
            <a:ext cx="2136775" cy="1874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4" name="Picture 7" descr="flwm2.jpg (7224 bytes)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3800" y="1268413"/>
            <a:ext cx="2016125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5" name="Picture 10" descr="simpledichasium"/>
          <p:cNvPicPr>
            <a:picLocks noGrp="1" noChangeAspect="1" noChangeArrowheads="1"/>
          </p:cNvPicPr>
          <p:nvPr>
            <p:ph idx="1"/>
          </p:nvPr>
        </p:nvPicPr>
        <p:blipFill>
          <a:blip r:embed="rId4"/>
          <a:srcRect/>
          <a:stretch>
            <a:fillRect/>
          </a:stretch>
        </p:blipFill>
        <p:spPr>
          <a:xfrm>
            <a:off x="1979613" y="3357563"/>
            <a:ext cx="4535487" cy="3024187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1"/>
          <p:cNvSpPr>
            <a:spLocks noGrp="1" noChangeArrowheads="1"/>
          </p:cNvSpPr>
          <p:nvPr>
            <p:ph type="title" sz="quarter"/>
          </p:nvPr>
        </p:nvSpPr>
        <p:spPr>
          <a:xfrm>
            <a:off x="1116013" y="333375"/>
            <a:ext cx="7343775" cy="561975"/>
          </a:xfrm>
        </p:spPr>
        <p:txBody>
          <a:bodyPr/>
          <a:lstStyle/>
          <a:p>
            <a:pPr eaLnBrk="1" hangingPunct="1"/>
            <a:r>
              <a:rPr lang="en-US" sz="2400" b="1" smtClean="0"/>
              <a:t>Classification by Number of Petals</a:t>
            </a:r>
          </a:p>
        </p:txBody>
      </p:sp>
      <p:pic>
        <p:nvPicPr>
          <p:cNvPr id="21507" name="Picture 17" descr="crucifer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611188" y="1916113"/>
            <a:ext cx="2305050" cy="1878012"/>
          </a:xfrm>
          <a:noFill/>
        </p:spPr>
      </p:pic>
      <p:pic>
        <p:nvPicPr>
          <p:cNvPr id="21508" name="Picture 10" descr="Cattleya intermedia acquinii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6732588" y="1773238"/>
            <a:ext cx="2005012" cy="2016125"/>
          </a:xfrm>
          <a:noFill/>
        </p:spPr>
      </p:pic>
      <p:pic>
        <p:nvPicPr>
          <p:cNvPr id="21509" name="Picture 13" descr="5-merous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/>
          <a:srcRect/>
          <a:stretch>
            <a:fillRect/>
          </a:stretch>
        </p:blipFill>
        <p:spPr>
          <a:xfrm>
            <a:off x="684213" y="4076700"/>
            <a:ext cx="2187575" cy="1944688"/>
          </a:xfrm>
          <a:noFill/>
        </p:spPr>
      </p:pic>
      <p:pic>
        <p:nvPicPr>
          <p:cNvPr id="21510" name="Picture 20" descr="Cattleya mossiae coerulea (sib)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5"/>
          <a:srcRect/>
          <a:stretch>
            <a:fillRect/>
          </a:stretch>
        </p:blipFill>
        <p:spPr>
          <a:xfrm>
            <a:off x="6732588" y="4005263"/>
            <a:ext cx="2016125" cy="1944687"/>
          </a:xfrm>
          <a:noFill/>
        </p:spPr>
      </p:pic>
      <p:pic>
        <p:nvPicPr>
          <p:cNvPr id="21511" name="Picture 24" descr="thu_ere_4779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203575" y="4076700"/>
            <a:ext cx="2232025" cy="1944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2" name="Picture 26" descr="Petunia Supercascade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276600" y="1844675"/>
            <a:ext cx="2159000" cy="201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13" name="Text Box 27"/>
          <p:cNvSpPr txBox="1">
            <a:spLocks noChangeArrowheads="1"/>
          </p:cNvSpPr>
          <p:nvPr/>
        </p:nvSpPr>
        <p:spPr bwMode="auto">
          <a:xfrm>
            <a:off x="971550" y="981075"/>
            <a:ext cx="511333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en-US" sz="2000" b="1">
                <a:latin typeface="Arial" charset="0"/>
              </a:rPr>
              <a:t>Dicots:	         4-merous, 5-merous</a:t>
            </a:r>
          </a:p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en-US" sz="2000" b="1">
                <a:latin typeface="Arial" charset="0"/>
              </a:rPr>
              <a:t>Monocots:    3-merous		</a:t>
            </a:r>
          </a:p>
        </p:txBody>
      </p:sp>
      <p:sp>
        <p:nvSpPr>
          <p:cNvPr id="21514" name="Text Box 28"/>
          <p:cNvSpPr txBox="1">
            <a:spLocks noChangeArrowheads="1"/>
          </p:cNvSpPr>
          <p:nvPr/>
        </p:nvSpPr>
        <p:spPr bwMode="auto">
          <a:xfrm>
            <a:off x="1835150" y="6237288"/>
            <a:ext cx="208756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latin typeface="Arial" charset="0"/>
              </a:rPr>
              <a:t>Dicot flowers</a:t>
            </a:r>
          </a:p>
        </p:txBody>
      </p:sp>
      <p:sp>
        <p:nvSpPr>
          <p:cNvPr id="21515" name="Text Box 29"/>
          <p:cNvSpPr txBox="1">
            <a:spLocks noChangeArrowheads="1"/>
          </p:cNvSpPr>
          <p:nvPr/>
        </p:nvSpPr>
        <p:spPr bwMode="auto">
          <a:xfrm>
            <a:off x="6516688" y="6165850"/>
            <a:ext cx="237648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latin typeface="Arial" charset="0"/>
              </a:rPr>
              <a:t>Monocot Flowers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5"/>
          <p:cNvSpPr>
            <a:spLocks noGrp="1" noChangeArrowheads="1"/>
          </p:cNvSpPr>
          <p:nvPr>
            <p:ph type="title"/>
          </p:nvPr>
        </p:nvSpPr>
        <p:spPr>
          <a:xfrm>
            <a:off x="2700338" y="188913"/>
            <a:ext cx="4176712" cy="360362"/>
          </a:xfrm>
        </p:spPr>
        <p:txBody>
          <a:bodyPr/>
          <a:lstStyle/>
          <a:p>
            <a:pPr eaLnBrk="1" hangingPunct="1"/>
            <a:r>
              <a:rPr lang="en-US" sz="2400" b="1" smtClean="0"/>
              <a:t>Leaf Morphology</a:t>
            </a:r>
          </a:p>
        </p:txBody>
      </p:sp>
      <p:pic>
        <p:nvPicPr>
          <p:cNvPr id="22531" name="Picture 4" descr="leaf-structure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531938" y="765175"/>
            <a:ext cx="6080125" cy="5832475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5"/>
          <p:cNvSpPr>
            <a:spLocks noGrp="1" noChangeArrowheads="1"/>
          </p:cNvSpPr>
          <p:nvPr>
            <p:ph type="title"/>
          </p:nvPr>
        </p:nvSpPr>
        <p:spPr>
          <a:xfrm>
            <a:off x="2195513" y="188913"/>
            <a:ext cx="5267325" cy="574675"/>
          </a:xfrm>
        </p:spPr>
        <p:txBody>
          <a:bodyPr/>
          <a:lstStyle/>
          <a:p>
            <a:pPr eaLnBrk="1" hangingPunct="1"/>
            <a:r>
              <a:rPr lang="en-US" sz="2800" b="1" smtClean="0"/>
              <a:t>Types of Inflorescence</a:t>
            </a:r>
          </a:p>
        </p:txBody>
      </p:sp>
      <p:pic>
        <p:nvPicPr>
          <p:cNvPr id="23555" name="Picture 4" descr="commoninflorescences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403350" y="981075"/>
            <a:ext cx="6335713" cy="5616575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1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24075" y="-171450"/>
            <a:ext cx="56165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304800"/>
            <a:ext cx="7772400" cy="457200"/>
          </a:xfrm>
        </p:spPr>
        <p:txBody>
          <a:bodyPr/>
          <a:lstStyle/>
          <a:p>
            <a:pPr eaLnBrk="1" hangingPunct="1"/>
            <a:r>
              <a:rPr lang="en-US" sz="4000" smtClean="0"/>
              <a:t>Samara - Schizocarp</a:t>
            </a:r>
          </a:p>
        </p:txBody>
      </p:sp>
      <p:pic>
        <p:nvPicPr>
          <p:cNvPr id="25603" name="Picture 3" descr="leaves and frui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914400"/>
            <a:ext cx="78486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1547813" y="188913"/>
            <a:ext cx="6635750" cy="517525"/>
          </a:xfrm>
        </p:spPr>
        <p:txBody>
          <a:bodyPr/>
          <a:lstStyle/>
          <a:p>
            <a:r>
              <a:rPr lang="en-US" sz="2800" b="1" smtClean="0"/>
              <a:t>Silique in Crucifers</a:t>
            </a:r>
          </a:p>
        </p:txBody>
      </p:sp>
      <p:pic>
        <p:nvPicPr>
          <p:cNvPr id="26627" name="Picture 3" descr="DSC06159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23850" y="908050"/>
            <a:ext cx="7632700" cy="5646738"/>
          </a:xfrm>
          <a:noFill/>
        </p:spPr>
      </p:pic>
      <p:pic>
        <p:nvPicPr>
          <p:cNvPr id="26628" name="Picture 4" descr="DSC06155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140200" y="2205038"/>
            <a:ext cx="4787900" cy="3406775"/>
          </a:xfrm>
          <a:noFill/>
        </p:spPr>
      </p:pic>
      <p:pic>
        <p:nvPicPr>
          <p:cNvPr id="26629" name="Picture 5" descr="DSC0615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40200" y="2205038"/>
            <a:ext cx="4787900" cy="340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79613" y="26988"/>
            <a:ext cx="554513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1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19250" y="0"/>
            <a:ext cx="5832475" cy="659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b="1" smtClean="0"/>
              <a:t>Flower Sex Expression</a:t>
            </a:r>
          </a:p>
        </p:txBody>
      </p:sp>
      <p:sp>
        <p:nvSpPr>
          <p:cNvPr id="3078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435975" cy="4060825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800" b="1" i="1" smtClean="0"/>
              <a:t>Flower Types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sz="28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Char char="§"/>
            </a:pPr>
            <a:r>
              <a:rPr lang="en-US" sz="2800" smtClean="0"/>
              <a:t> </a:t>
            </a:r>
            <a:r>
              <a:rPr lang="en-US" sz="2800" b="1" smtClean="0"/>
              <a:t>Staminate Flower – Male Flower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Char char="§"/>
            </a:pPr>
            <a:endParaRPr lang="en-US" sz="28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Char char="§"/>
            </a:pPr>
            <a:r>
              <a:rPr lang="en-US" sz="2800" b="1" smtClean="0"/>
              <a:t> Pistillate Flower – Female Flower 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Char char="§"/>
            </a:pPr>
            <a:endParaRPr lang="en-US" sz="28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Char char="§"/>
            </a:pPr>
            <a:r>
              <a:rPr lang="en-US" sz="2800" smtClean="0"/>
              <a:t> </a:t>
            </a:r>
            <a:r>
              <a:rPr lang="en-US" sz="2800" b="1" smtClean="0"/>
              <a:t>Hermaphroditic Flower (Perfect flower)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400" b="1" smtClean="0"/>
              <a:t>	</a:t>
            </a:r>
            <a:r>
              <a:rPr lang="en-US" sz="1800" b="1" smtClean="0"/>
              <a:t>Male and female parts together in a single flower</a:t>
            </a:r>
            <a:r>
              <a:rPr lang="en-US" sz="1600" smtClean="0"/>
              <a:t>    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400" smtClean="0"/>
              <a:t>     </a:t>
            </a:r>
          </a:p>
        </p:txBody>
      </p:sp>
      <p:graphicFrame>
        <p:nvGraphicFramePr>
          <p:cNvPr id="3074" name="Object 11"/>
          <p:cNvGraphicFramePr>
            <a:graphicFrameLocks noChangeAspect="1"/>
          </p:cNvGraphicFramePr>
          <p:nvPr>
            <p:ph sz="quarter" idx="2"/>
          </p:nvPr>
        </p:nvGraphicFramePr>
        <p:xfrm>
          <a:off x="7380288" y="3068638"/>
          <a:ext cx="576262" cy="792162"/>
        </p:xfrm>
        <a:graphic>
          <a:graphicData uri="http://schemas.openxmlformats.org/presentationml/2006/ole">
            <p:oleObj spid="_x0000_s3074" name="Image" r:id="rId3" imgW="380818" imgH="456821" progId="">
              <p:embed/>
            </p:oleObj>
          </a:graphicData>
        </a:graphic>
      </p:graphicFrame>
      <p:graphicFrame>
        <p:nvGraphicFramePr>
          <p:cNvPr id="3075" name="Object 8"/>
          <p:cNvGraphicFramePr>
            <a:graphicFrameLocks noChangeAspect="1"/>
          </p:cNvGraphicFramePr>
          <p:nvPr/>
        </p:nvGraphicFramePr>
        <p:xfrm>
          <a:off x="7380288" y="2205038"/>
          <a:ext cx="577850" cy="792162"/>
        </p:xfrm>
        <a:graphic>
          <a:graphicData uri="http://schemas.openxmlformats.org/presentationml/2006/ole">
            <p:oleObj spid="_x0000_s3075" name="Image" r:id="rId4" imgW="380818" imgH="507578" progId="">
              <p:embed/>
            </p:oleObj>
          </a:graphicData>
        </a:graphic>
      </p:graphicFrame>
      <p:graphicFrame>
        <p:nvGraphicFramePr>
          <p:cNvPr id="3076" name="Object 16"/>
          <p:cNvGraphicFramePr>
            <a:graphicFrameLocks noChangeAspect="1"/>
          </p:cNvGraphicFramePr>
          <p:nvPr>
            <p:ph sz="quarter" idx="3"/>
          </p:nvPr>
        </p:nvGraphicFramePr>
        <p:xfrm>
          <a:off x="7885113" y="3860800"/>
          <a:ext cx="863600" cy="936625"/>
        </p:xfrm>
        <a:graphic>
          <a:graphicData uri="http://schemas.openxmlformats.org/presentationml/2006/ole">
            <p:oleObj spid="_x0000_s3076" name="Image" r:id="rId5" imgW="571227" imgH="672779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346075"/>
          </a:xfrm>
        </p:spPr>
        <p:txBody>
          <a:bodyPr/>
          <a:lstStyle/>
          <a:p>
            <a:pPr eaLnBrk="1" hangingPunct="1"/>
            <a:r>
              <a:rPr lang="en-US" sz="2400" b="1" smtClean="0"/>
              <a:t>Flower Sex Expression</a:t>
            </a:r>
          </a:p>
        </p:txBody>
      </p:sp>
      <p:sp>
        <p:nvSpPr>
          <p:cNvPr id="4104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23850" y="620713"/>
            <a:ext cx="8820150" cy="5976937"/>
          </a:xfrm>
        </p:spPr>
        <p:txBody>
          <a:bodyPr/>
          <a:lstStyle/>
          <a:p>
            <a:pPr eaLnBrk="1" hangingPunct="1">
              <a:lnSpc>
                <a:spcPct val="120000"/>
              </a:lnSpc>
              <a:buFontTx/>
              <a:buNone/>
              <a:tabLst>
                <a:tab pos="2292350" algn="l"/>
                <a:tab pos="2517775" algn="l"/>
                <a:tab pos="2743200" algn="l"/>
                <a:tab pos="2968625" algn="l"/>
                <a:tab pos="3206750" algn="l"/>
              </a:tabLst>
            </a:pPr>
            <a:r>
              <a:rPr lang="en-US" sz="2400" b="1" i="1" smtClean="0"/>
              <a:t>Plant Types</a:t>
            </a:r>
          </a:p>
          <a:p>
            <a:pPr eaLnBrk="1" hangingPunct="1">
              <a:lnSpc>
                <a:spcPct val="120000"/>
              </a:lnSpc>
              <a:buFont typeface="Wingdings" pitchFamily="2" charset="2"/>
              <a:buChar char="§"/>
              <a:tabLst>
                <a:tab pos="2292350" algn="l"/>
                <a:tab pos="2517775" algn="l"/>
                <a:tab pos="2743200" algn="l"/>
                <a:tab pos="2968625" algn="l"/>
                <a:tab pos="3206750" algn="l"/>
              </a:tabLst>
            </a:pPr>
            <a:r>
              <a:rPr lang="en-US" sz="2000" b="1" smtClean="0">
                <a:ea typeface="Arial Unicode MS" pitchFamily="34" charset="-128"/>
                <a:cs typeface="Arial Unicode MS" pitchFamily="34" charset="-128"/>
              </a:rPr>
              <a:t>Monoecious - 	Plants carrying both male and female flowers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tabLst>
                <a:tab pos="2292350" algn="l"/>
                <a:tab pos="2517775" algn="l"/>
                <a:tab pos="2743200" algn="l"/>
                <a:tab pos="2968625" algn="l"/>
                <a:tab pos="3206750" algn="l"/>
              </a:tabLst>
            </a:pPr>
            <a:r>
              <a:rPr lang="en-US" sz="2000" b="1" smtClean="0">
                <a:ea typeface="Arial Unicode MS" pitchFamily="34" charset="-128"/>
                <a:cs typeface="Arial Unicode MS" pitchFamily="34" charset="-128"/>
              </a:rPr>
              <a:t>		the same plant </a:t>
            </a:r>
            <a:r>
              <a:rPr lang="en-US" sz="2000" b="1" smtClean="0">
                <a:solidFill>
                  <a:srgbClr val="FF0000"/>
                </a:solidFill>
                <a:ea typeface="Arial Unicode MS" pitchFamily="34" charset="-128"/>
                <a:cs typeface="Arial Unicode MS" pitchFamily="34" charset="-128"/>
              </a:rPr>
              <a:t>(cucumber, corn)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tabLst>
                <a:tab pos="2292350" algn="l"/>
                <a:tab pos="2517775" algn="l"/>
                <a:tab pos="2743200" algn="l"/>
                <a:tab pos="2968625" algn="l"/>
                <a:tab pos="3206750" algn="l"/>
              </a:tabLst>
            </a:pPr>
            <a:endParaRPr lang="en-US" sz="2000" b="1" smtClean="0">
              <a:solidFill>
                <a:srgbClr val="FF0000"/>
              </a:solidFill>
              <a:ea typeface="Arial Unicode MS" pitchFamily="34" charset="-128"/>
              <a:cs typeface="Arial Unicode MS" pitchFamily="34" charset="-128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Char char="§"/>
              <a:tabLst>
                <a:tab pos="2292350" algn="l"/>
                <a:tab pos="2517775" algn="l"/>
                <a:tab pos="2743200" algn="l"/>
                <a:tab pos="2968625" algn="l"/>
                <a:tab pos="3206750" algn="l"/>
              </a:tabLst>
            </a:pPr>
            <a:r>
              <a:rPr lang="en-US" sz="2000" b="1" smtClean="0">
                <a:ea typeface="Arial Unicode MS" pitchFamily="34" charset="-128"/>
                <a:cs typeface="Arial Unicode MS" pitchFamily="34" charset="-128"/>
              </a:rPr>
              <a:t>Dioecious - 	Species in which separate male (staminate) and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tabLst>
                <a:tab pos="2292350" algn="l"/>
                <a:tab pos="2517775" algn="l"/>
                <a:tab pos="2743200" algn="l"/>
                <a:tab pos="2968625" algn="l"/>
                <a:tab pos="3206750" algn="l"/>
              </a:tabLst>
            </a:pPr>
            <a:r>
              <a:rPr lang="en-US" sz="2000" b="1" smtClean="0">
                <a:ea typeface="Arial Unicode MS" pitchFamily="34" charset="-128"/>
                <a:cs typeface="Arial Unicode MS" pitchFamily="34" charset="-128"/>
              </a:rPr>
              <a:t>	  	female (pistillate) plants exist</a:t>
            </a:r>
          </a:p>
          <a:p>
            <a:pPr lvl="4" eaLnBrk="1" hangingPunct="1">
              <a:lnSpc>
                <a:spcPct val="80000"/>
              </a:lnSpc>
              <a:buFont typeface="Wingdings" pitchFamily="2" charset="2"/>
              <a:buNone/>
              <a:tabLst>
                <a:tab pos="2292350" algn="l"/>
                <a:tab pos="2517775" algn="l"/>
                <a:tab pos="2743200" algn="l"/>
                <a:tab pos="2968625" algn="l"/>
                <a:tab pos="3206750" algn="l"/>
              </a:tabLst>
            </a:pPr>
            <a:r>
              <a:rPr lang="en-US" b="1" smtClean="0">
                <a:ea typeface="Arial Unicode MS" pitchFamily="34" charset="-128"/>
                <a:cs typeface="Arial Unicode MS" pitchFamily="34" charset="-128"/>
              </a:rPr>
              <a:t> 		</a:t>
            </a:r>
            <a:r>
              <a:rPr lang="en-US" b="1" smtClean="0">
                <a:solidFill>
                  <a:srgbClr val="FF0000"/>
                </a:solidFill>
                <a:ea typeface="Arial Unicode MS" pitchFamily="34" charset="-128"/>
                <a:cs typeface="Arial Unicode MS" pitchFamily="34" charset="-128"/>
              </a:rPr>
              <a:t>(Date palm, papaya, spinach, hemp, ginkgo)</a:t>
            </a:r>
          </a:p>
          <a:p>
            <a:pPr lvl="4" eaLnBrk="1" hangingPunct="1">
              <a:lnSpc>
                <a:spcPct val="80000"/>
              </a:lnSpc>
              <a:buFont typeface="Wingdings" pitchFamily="2" charset="2"/>
              <a:buNone/>
              <a:tabLst>
                <a:tab pos="2292350" algn="l"/>
                <a:tab pos="2517775" algn="l"/>
                <a:tab pos="2743200" algn="l"/>
                <a:tab pos="2968625" algn="l"/>
                <a:tab pos="3206750" algn="l"/>
              </a:tabLst>
            </a:pPr>
            <a:endParaRPr lang="en-US" b="1" smtClean="0">
              <a:solidFill>
                <a:srgbClr val="FF0000"/>
              </a:solidFill>
              <a:ea typeface="Arial Unicode MS" pitchFamily="34" charset="-128"/>
              <a:cs typeface="Arial Unicode MS" pitchFamily="34" charset="-128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Char char="§"/>
              <a:tabLst>
                <a:tab pos="2292350" algn="l"/>
                <a:tab pos="2517775" algn="l"/>
                <a:tab pos="2743200" algn="l"/>
                <a:tab pos="2968625" algn="l"/>
                <a:tab pos="3206750" algn="l"/>
              </a:tabLst>
            </a:pPr>
            <a:r>
              <a:rPr lang="en-US" sz="2000" b="1" smtClean="0">
                <a:ea typeface="Arial Unicode MS" pitchFamily="34" charset="-128"/>
                <a:cs typeface="Arial Unicode MS" pitchFamily="34" charset="-128"/>
              </a:rPr>
              <a:t>Andromonoecious - 	Plants carrying both male and perfect flowers 	      		the same plant </a:t>
            </a:r>
            <a:r>
              <a:rPr lang="en-US" sz="2000" b="1" smtClean="0">
                <a:solidFill>
                  <a:srgbClr val="FF0000"/>
                </a:solidFill>
                <a:ea typeface="Arial Unicode MS" pitchFamily="34" charset="-128"/>
                <a:cs typeface="Arial Unicode MS" pitchFamily="34" charset="-128"/>
              </a:rPr>
              <a:t>(muskmelon)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tabLst>
                <a:tab pos="2292350" algn="l"/>
                <a:tab pos="2517775" algn="l"/>
                <a:tab pos="2743200" algn="l"/>
                <a:tab pos="2968625" algn="l"/>
                <a:tab pos="3206750" algn="l"/>
              </a:tabLst>
            </a:pPr>
            <a:endParaRPr lang="en-US" sz="2000" b="1" smtClean="0">
              <a:solidFill>
                <a:srgbClr val="FF0000"/>
              </a:solidFill>
              <a:ea typeface="Arial Unicode MS" pitchFamily="34" charset="-128"/>
              <a:cs typeface="Arial Unicode MS" pitchFamily="34" charset="-128"/>
            </a:endParaRPr>
          </a:p>
          <a:p>
            <a:pPr eaLnBrk="1" hangingPunct="1">
              <a:buFont typeface="Wingdings" pitchFamily="2" charset="2"/>
              <a:buChar char="§"/>
              <a:tabLst>
                <a:tab pos="2292350" algn="l"/>
                <a:tab pos="2517775" algn="l"/>
                <a:tab pos="2743200" algn="l"/>
                <a:tab pos="2968625" algn="l"/>
                <a:tab pos="3206750" algn="l"/>
              </a:tabLst>
            </a:pPr>
            <a:r>
              <a:rPr lang="en-US" sz="2000" b="1" smtClean="0">
                <a:ea typeface="Arial Unicode MS" pitchFamily="34" charset="-128"/>
                <a:cs typeface="Arial Unicode MS" pitchFamily="34" charset="-128"/>
              </a:rPr>
              <a:t>Gynomoecious - Plants carrying both female and hermaphroditic </a:t>
            </a:r>
          </a:p>
          <a:p>
            <a:pPr eaLnBrk="1" hangingPunct="1">
              <a:buFont typeface="Wingdings" pitchFamily="2" charset="2"/>
              <a:buNone/>
              <a:tabLst>
                <a:tab pos="2292350" algn="l"/>
                <a:tab pos="2517775" algn="l"/>
                <a:tab pos="2743200" algn="l"/>
                <a:tab pos="2968625" algn="l"/>
                <a:tab pos="3206750" algn="l"/>
              </a:tabLst>
            </a:pPr>
            <a:r>
              <a:rPr lang="en-US" sz="2000" b="1" smtClean="0">
                <a:ea typeface="Arial Unicode MS" pitchFamily="34" charset="-128"/>
                <a:cs typeface="Arial Unicode MS" pitchFamily="34" charset="-128"/>
              </a:rPr>
              <a:t>	  	 flowers on the same plant </a:t>
            </a:r>
            <a:r>
              <a:rPr lang="en-US" sz="2000" b="1" smtClean="0">
                <a:solidFill>
                  <a:srgbClr val="FF0000"/>
                </a:solidFill>
                <a:ea typeface="Arial Unicode MS" pitchFamily="34" charset="-128"/>
                <a:cs typeface="Arial Unicode MS" pitchFamily="34" charset="-128"/>
              </a:rPr>
              <a:t>(some cucurbits)</a:t>
            </a:r>
          </a:p>
          <a:p>
            <a:pPr eaLnBrk="1" hangingPunct="1">
              <a:buFont typeface="Wingdings" pitchFamily="2" charset="2"/>
              <a:buNone/>
              <a:tabLst>
                <a:tab pos="2292350" algn="l"/>
                <a:tab pos="2517775" algn="l"/>
                <a:tab pos="2743200" algn="l"/>
                <a:tab pos="2968625" algn="l"/>
                <a:tab pos="3206750" algn="l"/>
              </a:tabLst>
            </a:pPr>
            <a:endParaRPr lang="en-US" sz="2000" b="1" smtClean="0">
              <a:solidFill>
                <a:srgbClr val="FF0000"/>
              </a:solidFill>
              <a:ea typeface="Arial Unicode MS" pitchFamily="34" charset="-128"/>
              <a:cs typeface="Arial Unicode MS" pitchFamily="34" charset="-128"/>
            </a:endParaRPr>
          </a:p>
          <a:p>
            <a:pPr eaLnBrk="1" hangingPunct="1">
              <a:buFont typeface="Wingdings" pitchFamily="2" charset="2"/>
              <a:buChar char="§"/>
              <a:tabLst>
                <a:tab pos="2292350" algn="l"/>
                <a:tab pos="2517775" algn="l"/>
                <a:tab pos="2743200" algn="l"/>
                <a:tab pos="2968625" algn="l"/>
                <a:tab pos="3206750" algn="l"/>
              </a:tabLst>
            </a:pPr>
            <a:r>
              <a:rPr lang="en-US" sz="2000" b="1" smtClean="0">
                <a:ea typeface="Arial Unicode MS" pitchFamily="34" charset="-128"/>
                <a:cs typeface="Arial Unicode MS" pitchFamily="34" charset="-128"/>
              </a:rPr>
              <a:t>Trimonoecious - 	Plants carrying make, female, and hermaphroditic      		flowers on the same plant </a:t>
            </a:r>
            <a:r>
              <a:rPr lang="en-US" sz="2000" b="1" smtClean="0">
                <a:solidFill>
                  <a:srgbClr val="FF0000"/>
                </a:solidFill>
                <a:ea typeface="Arial Unicode MS" pitchFamily="34" charset="-128"/>
                <a:cs typeface="Arial Unicode MS" pitchFamily="34" charset="-128"/>
              </a:rPr>
              <a:t>(some cucurbits)</a:t>
            </a:r>
          </a:p>
          <a:p>
            <a:pPr eaLnBrk="1" hangingPunct="1">
              <a:buFont typeface="Wingdings" pitchFamily="2" charset="2"/>
              <a:buNone/>
              <a:tabLst>
                <a:tab pos="2292350" algn="l"/>
                <a:tab pos="2517775" algn="l"/>
                <a:tab pos="2743200" algn="l"/>
                <a:tab pos="2968625" algn="l"/>
                <a:tab pos="3206750" algn="l"/>
              </a:tabLst>
            </a:pPr>
            <a:endParaRPr lang="en-US" sz="2000" b="1" smtClean="0">
              <a:solidFill>
                <a:srgbClr val="FF0000"/>
              </a:solidFill>
              <a:ea typeface="Arial Unicode MS" pitchFamily="34" charset="-128"/>
              <a:cs typeface="Arial Unicode MS" pitchFamily="34" charset="-128"/>
            </a:endParaRPr>
          </a:p>
        </p:txBody>
      </p:sp>
      <p:graphicFrame>
        <p:nvGraphicFramePr>
          <p:cNvPr id="4098" name="Object 7"/>
          <p:cNvGraphicFramePr>
            <a:graphicFrameLocks noChangeAspect="1"/>
          </p:cNvGraphicFramePr>
          <p:nvPr/>
        </p:nvGraphicFramePr>
        <p:xfrm>
          <a:off x="900113" y="1628775"/>
          <a:ext cx="1152525" cy="576263"/>
        </p:xfrm>
        <a:graphic>
          <a:graphicData uri="http://schemas.openxmlformats.org/presentationml/2006/ole">
            <p:oleObj spid="_x0000_s4098" name="Image" r:id="rId3" imgW="812412" imgH="456821" progId="">
              <p:embed/>
            </p:oleObj>
          </a:graphicData>
        </a:graphic>
      </p:graphicFrame>
      <p:graphicFrame>
        <p:nvGraphicFramePr>
          <p:cNvPr id="4099" name="Object 8"/>
          <p:cNvGraphicFramePr>
            <a:graphicFrameLocks noChangeAspect="1"/>
          </p:cNvGraphicFramePr>
          <p:nvPr/>
        </p:nvGraphicFramePr>
        <p:xfrm>
          <a:off x="971550" y="2565400"/>
          <a:ext cx="1150938" cy="504825"/>
        </p:xfrm>
        <a:graphic>
          <a:graphicData uri="http://schemas.openxmlformats.org/presentationml/2006/ole">
            <p:oleObj spid="_x0000_s4099" name="Image" r:id="rId4" imgW="749206" imgH="355305" progId="">
              <p:embed/>
            </p:oleObj>
          </a:graphicData>
        </a:graphic>
      </p:graphicFrame>
      <p:graphicFrame>
        <p:nvGraphicFramePr>
          <p:cNvPr id="4100" name="Object 9"/>
          <p:cNvGraphicFramePr>
            <a:graphicFrameLocks noChangeAspect="1"/>
          </p:cNvGraphicFramePr>
          <p:nvPr/>
        </p:nvGraphicFramePr>
        <p:xfrm>
          <a:off x="900113" y="3789363"/>
          <a:ext cx="1152525" cy="504825"/>
        </p:xfrm>
        <a:graphic>
          <a:graphicData uri="http://schemas.openxmlformats.org/presentationml/2006/ole">
            <p:oleObj spid="_x0000_s4100" name="Image" r:id="rId5" imgW="825106" imgH="507578" progId="">
              <p:embed/>
            </p:oleObj>
          </a:graphicData>
        </a:graphic>
      </p:graphicFrame>
      <p:graphicFrame>
        <p:nvGraphicFramePr>
          <p:cNvPr id="4101" name="Object 10"/>
          <p:cNvGraphicFramePr>
            <a:graphicFrameLocks noChangeAspect="1"/>
          </p:cNvGraphicFramePr>
          <p:nvPr/>
        </p:nvGraphicFramePr>
        <p:xfrm>
          <a:off x="971550" y="4724400"/>
          <a:ext cx="1152525" cy="503238"/>
        </p:xfrm>
        <a:graphic>
          <a:graphicData uri="http://schemas.openxmlformats.org/presentationml/2006/ole">
            <p:oleObj spid="_x0000_s4101" name="Image" r:id="rId6" imgW="812412" imgH="520635" progId="">
              <p:embed/>
            </p:oleObj>
          </a:graphicData>
        </a:graphic>
      </p:graphicFrame>
      <p:graphicFrame>
        <p:nvGraphicFramePr>
          <p:cNvPr id="4102" name="Object 19"/>
          <p:cNvGraphicFramePr>
            <a:graphicFrameLocks noChangeAspect="1"/>
          </p:cNvGraphicFramePr>
          <p:nvPr>
            <p:ph sz="half" idx="2"/>
          </p:nvPr>
        </p:nvGraphicFramePr>
        <p:xfrm>
          <a:off x="1042988" y="5805488"/>
          <a:ext cx="1223962" cy="574675"/>
        </p:xfrm>
        <a:graphic>
          <a:graphicData uri="http://schemas.openxmlformats.org/presentationml/2006/ole">
            <p:oleObj spid="_x0000_s4102" name="Image" r:id="rId7" imgW="1002821" imgH="520635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428625"/>
            <a:ext cx="8186738" cy="6000750"/>
          </a:xfrm>
        </p:spPr>
        <p:txBody>
          <a:bodyPr/>
          <a:lstStyle/>
          <a:p>
            <a:endParaRPr lang="en-US" smtClean="0"/>
          </a:p>
        </p:txBody>
      </p:sp>
      <p:pic>
        <p:nvPicPr>
          <p:cNvPr id="29699" name="Picture 2" descr="G:\2004\Pictures 04\04-08-4 hattonpumpkin-unityseed\DSC0225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50" y="482600"/>
            <a:ext cx="8477250" cy="608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기본 디자인">
  <a:themeElements>
    <a:clrScheme name="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기본 디자인">
      <a:majorFont>
        <a:latin typeface="Arial"/>
        <a:ea typeface="Gulim"/>
        <a:cs typeface=""/>
      </a:majorFont>
      <a:minorFont>
        <a:latin typeface="Arial"/>
        <a:ea typeface="Gulim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ulim" pitchFamily="34" charset="-127"/>
            <a:ea typeface="Gulim" pitchFamily="34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ulim" pitchFamily="34" charset="-127"/>
            <a:ea typeface="Gulim" pitchFamily="34" charset="-127"/>
          </a:defRPr>
        </a:defPPr>
      </a:lstStyle>
    </a:lnDef>
  </a:objectDefaults>
  <a:extraClrSchemeLst>
    <a:extraClrScheme>
      <a:clrScheme name="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3559</TotalTime>
  <Words>115</Words>
  <Application>Microsoft PowerPoint</Application>
  <PresentationFormat>On-screen Show (4:3)</PresentationFormat>
  <Paragraphs>63</Paragraphs>
  <Slides>28</Slides>
  <Notes>6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0" baseType="lpstr">
      <vt:lpstr>기본 디자인</vt:lpstr>
      <vt:lpstr>Image</vt:lpstr>
      <vt:lpstr>Chap 3. Plant Structure</vt:lpstr>
      <vt:lpstr>Slide 2</vt:lpstr>
      <vt:lpstr>Components of the Cell</vt:lpstr>
      <vt:lpstr>Slide 4</vt:lpstr>
      <vt:lpstr>Slide 5</vt:lpstr>
      <vt:lpstr>Slide 6</vt:lpstr>
      <vt:lpstr>Slide 7</vt:lpstr>
      <vt:lpstr>Slide 8</vt:lpstr>
      <vt:lpstr>Leaf Tissues</vt:lpstr>
      <vt:lpstr>Slide 10</vt:lpstr>
      <vt:lpstr>Cross Section of a Stem</vt:lpstr>
      <vt:lpstr>Slide 12</vt:lpstr>
      <vt:lpstr>Cross Section of the Root</vt:lpstr>
      <vt:lpstr>Root Tip and Root Hairs</vt:lpstr>
      <vt:lpstr>Slide 15</vt:lpstr>
      <vt:lpstr>Structure of the Flower</vt:lpstr>
      <vt:lpstr>Flower Structure</vt:lpstr>
      <vt:lpstr>Classification by Number of Petals</vt:lpstr>
      <vt:lpstr>Leaf Morphology</vt:lpstr>
      <vt:lpstr>Types of Inflorescence</vt:lpstr>
      <vt:lpstr>Slide 21</vt:lpstr>
      <vt:lpstr>Samara - Schizocarp</vt:lpstr>
      <vt:lpstr>Silique in Crucifers</vt:lpstr>
      <vt:lpstr>Slide 24</vt:lpstr>
      <vt:lpstr>Slide 25</vt:lpstr>
      <vt:lpstr>Flower Sex Expression</vt:lpstr>
      <vt:lpstr>Flower Sex Expression</vt:lpstr>
      <vt:lpstr>Slide 28</vt:lpstr>
    </vt:vector>
  </TitlesOfParts>
  <Company>환경원예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V9T29</dc:creator>
  <cp:lastModifiedBy>The School Of</cp:lastModifiedBy>
  <cp:revision>40</cp:revision>
  <dcterms:created xsi:type="dcterms:W3CDTF">2004-09-02T22:51:01Z</dcterms:created>
  <dcterms:modified xsi:type="dcterms:W3CDTF">2009-09-11T01:21:07Z</dcterms:modified>
</cp:coreProperties>
</file>