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60" r:id="rId4"/>
    <p:sldId id="259" r:id="rId5"/>
    <p:sldId id="264" r:id="rId6"/>
    <p:sldId id="299" r:id="rId7"/>
    <p:sldId id="266" r:id="rId8"/>
    <p:sldId id="262" r:id="rId9"/>
    <p:sldId id="284" r:id="rId10"/>
    <p:sldId id="270" r:id="rId11"/>
    <p:sldId id="271" r:id="rId12"/>
    <p:sldId id="272" r:id="rId13"/>
    <p:sldId id="302" r:id="rId14"/>
    <p:sldId id="318" r:id="rId15"/>
    <p:sldId id="308" r:id="rId16"/>
    <p:sldId id="291" r:id="rId17"/>
    <p:sldId id="301" r:id="rId18"/>
    <p:sldId id="307" r:id="rId19"/>
    <p:sldId id="310" r:id="rId20"/>
    <p:sldId id="309" r:id="rId21"/>
    <p:sldId id="311" r:id="rId22"/>
    <p:sldId id="296" r:id="rId23"/>
    <p:sldId id="313" r:id="rId24"/>
    <p:sldId id="314" r:id="rId25"/>
    <p:sldId id="295" r:id="rId26"/>
    <p:sldId id="305" r:id="rId27"/>
    <p:sldId id="273" r:id="rId28"/>
    <p:sldId id="274" r:id="rId29"/>
    <p:sldId id="306" r:id="rId30"/>
    <p:sldId id="280" r:id="rId31"/>
    <p:sldId id="278" r:id="rId32"/>
    <p:sldId id="263" r:id="rId33"/>
    <p:sldId id="283" r:id="rId34"/>
    <p:sldId id="282" r:id="rId35"/>
    <p:sldId id="286" r:id="rId36"/>
    <p:sldId id="288" r:id="rId37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8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31263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fld id="{C000D3FB-776B-4BED-A6AB-CCA6CF9F47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B2D6D-445F-437F-A544-31FAB128C216}" type="datetimeFigureOut">
              <a:rPr lang="en-US" smtClean="0"/>
              <a:pPr/>
              <a:t>10/1/2009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26009-F5F0-40BC-A03A-031B57124C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949663-5642-4F4F-B881-7A43126317F0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356872A-04C5-4FD6-818A-EBAB492CDD95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79DA7-154B-4883-B781-67C913BF96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31639-B0CA-460C-A171-B1E1B4C6AC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07170-7B0D-4C76-842C-C71C74AA5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22ABB-0B39-47A9-9956-59B65FFDDA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996EF-8361-41E4-9ED5-FA70892BB8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3308-95D7-4F50-BC97-29C5032A9C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F4085-1329-41B6-B338-E02FCB5455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9EF05-7C89-4775-B524-A11E99D4AD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83046-A6FB-41D1-AAD6-362FE3F1D7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81D60-ED03-45AF-9769-F0E6A2DD26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0E696-26FA-4E40-BDF3-FA6D1EE7E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5AEB9-E0AF-47BF-9E22-0FBDDE8EA6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55650" y="763588"/>
            <a:ext cx="7777163" cy="649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DDB6642-2107-48C3-BEE5-8BA6FF7CBE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wmf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295400"/>
            <a:ext cx="8229600" cy="457200"/>
          </a:xfrm>
        </p:spPr>
        <p:txBody>
          <a:bodyPr/>
          <a:lstStyle/>
          <a:p>
            <a:pPr eaLnBrk="1" hangingPunct="1"/>
            <a:r>
              <a:rPr lang="en-US" sz="3200" b="1" smtClean="0"/>
              <a:t>Chap 5. Differentiation and Development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514600"/>
            <a:ext cx="6477000" cy="2590800"/>
          </a:xfrm>
        </p:spPr>
        <p:txBody>
          <a:bodyPr/>
          <a:lstStyle/>
          <a:p>
            <a:pPr marL="609600" indent="-609600" algn="l" eaLnBrk="1" hangingPunct="1">
              <a:buFontTx/>
              <a:buAutoNum type="arabicPeriod"/>
            </a:pPr>
            <a:r>
              <a:rPr lang="en-US" b="1" smtClean="0"/>
              <a:t>General Information</a:t>
            </a:r>
          </a:p>
          <a:p>
            <a:pPr marL="609600" indent="-609600" algn="l" eaLnBrk="1" hangingPunct="1">
              <a:buFontTx/>
              <a:buAutoNum type="arabicPeriod"/>
            </a:pPr>
            <a:r>
              <a:rPr lang="en-US" b="1" smtClean="0"/>
              <a:t>Plant Growth Hormones</a:t>
            </a:r>
          </a:p>
          <a:p>
            <a:pPr marL="609600" indent="-609600" algn="l" eaLnBrk="1" hangingPunct="1">
              <a:buFontTx/>
              <a:buAutoNum type="arabicPeriod"/>
            </a:pPr>
            <a:r>
              <a:rPr lang="en-US" b="1" smtClean="0"/>
              <a:t>Vegetative Physiology</a:t>
            </a:r>
          </a:p>
          <a:p>
            <a:pPr marL="609600" indent="-609600" algn="l" eaLnBrk="1" hangingPunct="1">
              <a:buFontTx/>
              <a:buAutoNum type="arabicPeriod"/>
            </a:pPr>
            <a:r>
              <a:rPr lang="en-US" b="1" smtClean="0"/>
              <a:t>Reproductive Physiology</a:t>
            </a:r>
          </a:p>
          <a:p>
            <a:pPr marL="609600" indent="-609600" algn="l" eaLnBrk="1" hangingPunct="1"/>
            <a:endParaRPr lang="en-US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010400" cy="792163"/>
          </a:xfrm>
        </p:spPr>
        <p:txBody>
          <a:bodyPr/>
          <a:lstStyle/>
          <a:p>
            <a:pPr eaLnBrk="1" hangingPunct="1"/>
            <a:r>
              <a:rPr lang="en-US" sz="3200" b="1" smtClean="0"/>
              <a:t>1. Process of Differentiation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82000" cy="4191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b="1" smtClean="0"/>
              <a:t>Differential growth in cell and tissues:</a:t>
            </a:r>
          </a:p>
          <a:p>
            <a:pPr eaLnBrk="1" hangingPunct="1">
              <a:buFontTx/>
              <a:buNone/>
            </a:pPr>
            <a:endParaRPr lang="en-US" sz="2800" b="1" smtClean="0"/>
          </a:p>
          <a:p>
            <a:pPr eaLnBrk="1" hangingPunct="1">
              <a:buFont typeface="Wingdings" pitchFamily="2" charset="2"/>
              <a:buChar char="§"/>
            </a:pPr>
            <a:r>
              <a:rPr lang="en-US" sz="2400" b="1" smtClean="0"/>
              <a:t>Orderly and systematic in mitotic cell division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2400" b="1" smtClean="0"/>
              <a:t>Genetically controlled development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000" b="1" smtClean="0"/>
              <a:t> by gene activation and deactivation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000" b="1" smtClean="0"/>
              <a:t>Also influenced by external environment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2400" b="1" smtClean="0"/>
              <a:t>Tissue and organ differentiation controlled by plant growth hormones that are produced indifferent parts of plants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543800" cy="381000"/>
          </a:xfrm>
        </p:spPr>
        <p:txBody>
          <a:bodyPr/>
          <a:lstStyle/>
          <a:p>
            <a:pPr eaLnBrk="1" hangingPunct="1"/>
            <a:r>
              <a:rPr lang="en-US" sz="2400" b="1" smtClean="0"/>
              <a:t>Influence of IBA Treatment on Root Formation</a:t>
            </a:r>
          </a:p>
        </p:txBody>
      </p:sp>
      <p:pic>
        <p:nvPicPr>
          <p:cNvPr id="5123" name="Picture 3" descr="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52600" y="838200"/>
            <a:ext cx="2895600" cy="1752600"/>
          </a:xfrm>
          <a:noFill/>
        </p:spPr>
      </p:pic>
      <p:pic>
        <p:nvPicPr>
          <p:cNvPr id="5124" name="Picture 4" descr="b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876800" y="838200"/>
            <a:ext cx="2824163" cy="1752600"/>
          </a:xfrm>
          <a:noFill/>
        </p:spPr>
      </p:pic>
      <p:pic>
        <p:nvPicPr>
          <p:cNvPr id="5125" name="Picture 5" descr="c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828800" y="2743200"/>
            <a:ext cx="5867400" cy="3276600"/>
          </a:xfrm>
          <a:noFill/>
        </p:spPr>
      </p:pic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1981200" y="20574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Jojoba</a:t>
            </a:r>
          </a:p>
        </p:txBody>
      </p:sp>
      <p:sp>
        <p:nvSpPr>
          <p:cNvPr id="5127" name="Text Box 8"/>
          <p:cNvSpPr txBox="1">
            <a:spLocks noChangeArrowheads="1"/>
          </p:cNvSpPr>
          <p:nvPr/>
        </p:nvSpPr>
        <p:spPr bwMode="auto">
          <a:xfrm>
            <a:off x="5029200" y="20574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Peach</a:t>
            </a:r>
          </a:p>
        </p:txBody>
      </p:sp>
      <p:sp>
        <p:nvSpPr>
          <p:cNvPr id="5128" name="Text Box 9"/>
          <p:cNvSpPr txBox="1">
            <a:spLocks noChangeArrowheads="1"/>
          </p:cNvSpPr>
          <p:nvPr/>
        </p:nvSpPr>
        <p:spPr bwMode="auto">
          <a:xfrm>
            <a:off x="2057400" y="28956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Ficus</a:t>
            </a:r>
          </a:p>
        </p:txBody>
      </p:sp>
      <p:sp>
        <p:nvSpPr>
          <p:cNvPr id="5129" name="Text Box 11"/>
          <p:cNvSpPr txBox="1">
            <a:spLocks noChangeArrowheads="1"/>
          </p:cNvSpPr>
          <p:nvPr/>
        </p:nvSpPr>
        <p:spPr bwMode="auto">
          <a:xfrm>
            <a:off x="1600200" y="6096000"/>
            <a:ext cx="6858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Cuttings treated with IBA: 1-control, 2-50% ethanol, 3-1000 ppm IBA, 4-2000 ppm IBA, 5-4000 ppm IBA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US" sz="2400" b="1" smtClean="0"/>
              <a:t>Enhancement of Seed Germination by GA Treatment</a:t>
            </a:r>
          </a:p>
        </p:txBody>
      </p:sp>
      <p:pic>
        <p:nvPicPr>
          <p:cNvPr id="6147" name="Picture 4" descr="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1295400"/>
            <a:ext cx="3479800" cy="5105400"/>
          </a:xfrm>
          <a:noFill/>
        </p:spPr>
      </p:pic>
      <p:pic>
        <p:nvPicPr>
          <p:cNvPr id="6148" name="Picture 7" descr="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267200" y="1295400"/>
            <a:ext cx="4267200" cy="2838450"/>
          </a:xfrm>
          <a:noFill/>
        </p:spPr>
      </p:pic>
      <p:sp>
        <p:nvSpPr>
          <p:cNvPr id="6149" name="Text Box 10"/>
          <p:cNvSpPr txBox="1">
            <a:spLocks noChangeArrowheads="1"/>
          </p:cNvSpPr>
          <p:nvPr/>
        </p:nvSpPr>
        <p:spPr bwMode="auto">
          <a:xfrm>
            <a:off x="914400" y="1524000"/>
            <a:ext cx="228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>
                <a:solidFill>
                  <a:schemeClr val="bg1"/>
                </a:solidFill>
              </a:rPr>
              <a:t>Penstemon parryi</a:t>
            </a:r>
          </a:p>
        </p:txBody>
      </p:sp>
      <p:sp>
        <p:nvSpPr>
          <p:cNvPr id="6150" name="Text Box 12"/>
          <p:cNvSpPr txBox="1">
            <a:spLocks noChangeArrowheads="1"/>
          </p:cNvSpPr>
          <p:nvPr/>
        </p:nvSpPr>
        <p:spPr bwMode="auto">
          <a:xfrm>
            <a:off x="4343400" y="4572000"/>
            <a:ext cx="41910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Seeds of Desert Beard Tongue (</a:t>
            </a:r>
            <a:r>
              <a:rPr lang="en-US" sz="1600" b="1" i="1"/>
              <a:t>Penstemon parryi</a:t>
            </a:r>
            <a:r>
              <a:rPr lang="en-US" sz="1600" b="1"/>
              <a:t>) is difficult to germinate due to seed dormancy (see 1 above).  Treatment of seed with 200 ppm GA</a:t>
            </a:r>
            <a:r>
              <a:rPr lang="en-US" sz="1600" b="1" baseline="-25000"/>
              <a:t>3</a:t>
            </a:r>
            <a:r>
              <a:rPr lang="en-US" sz="1600" b="1"/>
              <a:t> for 24 hours leads to 95% germination (see 2 above). </a:t>
            </a:r>
            <a:endParaRPr lang="en-US" sz="1600" b="1" baseline="-25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458200" cy="487362"/>
          </a:xfrm>
        </p:spPr>
        <p:txBody>
          <a:bodyPr/>
          <a:lstStyle/>
          <a:p>
            <a:pPr eaLnBrk="1" hangingPunct="1"/>
            <a:r>
              <a:rPr lang="en-US" sz="2000" b="1" smtClean="0"/>
              <a:t>Seed treatment with GA</a:t>
            </a:r>
            <a:r>
              <a:rPr lang="en-US" sz="2000" b="1" baseline="-25000" smtClean="0"/>
              <a:t>3</a:t>
            </a:r>
            <a:r>
              <a:rPr lang="en-US" sz="2000" b="1" smtClean="0"/>
              <a:t> often ends up with elongated seedlings: control (left), GA</a:t>
            </a:r>
            <a:r>
              <a:rPr lang="en-US" sz="2000" b="1" baseline="-25000" smtClean="0"/>
              <a:t>3</a:t>
            </a:r>
            <a:r>
              <a:rPr lang="en-US" sz="2000" b="1" smtClean="0"/>
              <a:t> treated (right)</a:t>
            </a:r>
          </a:p>
        </p:txBody>
      </p:sp>
      <p:pic>
        <p:nvPicPr>
          <p:cNvPr id="7171" name="Picture 4" descr="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1066800"/>
            <a:ext cx="8686800" cy="5486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447800"/>
          </a:xfrm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Use of Plant Hormones in Tissue Culture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2438400"/>
            <a:ext cx="8915400" cy="3124200"/>
          </a:xfrm>
        </p:spPr>
        <p:txBody>
          <a:bodyPr/>
          <a:lstStyle/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Cytokinin</a:t>
            </a:r>
            <a:r>
              <a:rPr lang="en-US" b="1" dirty="0" smtClean="0"/>
              <a:t>- Stimulates shoot differentiation</a:t>
            </a:r>
          </a:p>
          <a:p>
            <a:pPr>
              <a:buFontTx/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Auxin</a:t>
            </a:r>
            <a:r>
              <a:rPr lang="en-US" b="1" dirty="0" smtClean="0"/>
              <a:t>- Stimulates callus and root formation</a:t>
            </a:r>
            <a:r>
              <a:rPr lang="en-US" dirty="0" smtClean="0"/>
              <a:t>	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5"/>
          <p:cNvSpPr>
            <a:spLocks noGrp="1" noChangeArrowheads="1"/>
          </p:cNvSpPr>
          <p:nvPr>
            <p:ph type="title"/>
          </p:nvPr>
        </p:nvSpPr>
        <p:spPr>
          <a:xfrm>
            <a:off x="1447800" y="6172200"/>
            <a:ext cx="6324600" cy="457200"/>
          </a:xfrm>
        </p:spPr>
        <p:txBody>
          <a:bodyPr/>
          <a:lstStyle/>
          <a:p>
            <a:pPr eaLnBrk="1" hangingPunct="1"/>
            <a:r>
              <a:rPr lang="en-US" sz="2400" smtClean="0"/>
              <a:t>Leaf disc culture of </a:t>
            </a:r>
            <a:r>
              <a:rPr lang="en-US" sz="2400" i="1" smtClean="0"/>
              <a:t>Salpiglossis</a:t>
            </a:r>
          </a:p>
        </p:txBody>
      </p:sp>
      <p:pic>
        <p:nvPicPr>
          <p:cNvPr id="9219" name="Picture 4" descr="h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47800" y="152400"/>
            <a:ext cx="3276600" cy="2209800"/>
          </a:xfrm>
          <a:noFill/>
        </p:spPr>
      </p:pic>
      <p:pic>
        <p:nvPicPr>
          <p:cNvPr id="9220" name="Picture 7" descr="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800600" y="152400"/>
            <a:ext cx="3200400" cy="2209800"/>
          </a:xfrm>
          <a:noFill/>
        </p:spPr>
      </p:pic>
      <p:pic>
        <p:nvPicPr>
          <p:cNvPr id="9221" name="Picture 14" descr="callu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371600" y="2438400"/>
            <a:ext cx="6629400" cy="3657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915400" cy="914400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FF0000"/>
                </a:solidFill>
              </a:rPr>
              <a:t>Influence of cytokinin and auxin on differentiation of callus tissues in </a:t>
            </a:r>
            <a:r>
              <a:rPr lang="en-US" sz="2800" b="1" i="1" smtClean="0">
                <a:solidFill>
                  <a:srgbClr val="FF0000"/>
                </a:solidFill>
              </a:rPr>
              <a:t>Salpiglossis</a:t>
            </a:r>
          </a:p>
        </p:txBody>
      </p:sp>
      <p:pic>
        <p:nvPicPr>
          <p:cNvPr id="10243" name="Picture 4" descr="differenciation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1295400"/>
            <a:ext cx="8686800" cy="53975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5867400"/>
            <a:ext cx="8915400" cy="762000"/>
          </a:xfrm>
        </p:spPr>
        <p:txBody>
          <a:bodyPr/>
          <a:lstStyle/>
          <a:p>
            <a:pPr eaLnBrk="1" hangingPunct="1"/>
            <a:r>
              <a:rPr lang="en-US" sz="2000" b="1" smtClean="0">
                <a:solidFill>
                  <a:srgbClr val="FF0000"/>
                </a:solidFill>
              </a:rPr>
              <a:t>Callus proliferation and root production occur under a combination of low cytokinin and high auxin concentrations in the medium</a:t>
            </a:r>
          </a:p>
        </p:txBody>
      </p:sp>
      <p:pic>
        <p:nvPicPr>
          <p:cNvPr id="11267" name="Picture 4" descr="callus-roots copy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304800"/>
            <a:ext cx="8763000" cy="5486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Grp="1" noChangeArrowheads="1"/>
          </p:cNvSpPr>
          <p:nvPr>
            <p:ph type="title"/>
          </p:nvPr>
        </p:nvSpPr>
        <p:spPr>
          <a:xfrm>
            <a:off x="609600" y="5334000"/>
            <a:ext cx="8229600" cy="792163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</a:rPr>
              <a:t>Shoot differentiation occurs under a combination</a:t>
            </a:r>
            <a:br>
              <a:rPr lang="en-US" sz="2400" b="1" smtClean="0">
                <a:solidFill>
                  <a:srgbClr val="FF0000"/>
                </a:solidFill>
              </a:rPr>
            </a:br>
            <a:r>
              <a:rPr lang="en-US" sz="2400" b="1" smtClean="0">
                <a:solidFill>
                  <a:srgbClr val="FF0000"/>
                </a:solidFill>
              </a:rPr>
              <a:t>of high cytokinin and low auxin levels in the medium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2291" name="Picture 8" descr="shoot differentiation copy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9200" y="533400"/>
            <a:ext cx="668020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3"/>
          <p:cNvSpPr>
            <a:spLocks noGrp="1" noChangeArrowheads="1"/>
          </p:cNvSpPr>
          <p:nvPr>
            <p:ph type="title"/>
          </p:nvPr>
        </p:nvSpPr>
        <p:spPr>
          <a:xfrm>
            <a:off x="457200" y="5638800"/>
            <a:ext cx="8229600" cy="838200"/>
          </a:xfrm>
        </p:spPr>
        <p:txBody>
          <a:bodyPr/>
          <a:lstStyle/>
          <a:p>
            <a:pPr algn="l" eaLnBrk="1" hangingPunct="1"/>
            <a:r>
              <a:rPr lang="en-US" sz="2800" b="1" smtClean="0">
                <a:solidFill>
                  <a:srgbClr val="FF0000"/>
                </a:solidFill>
              </a:rPr>
              <a:t>Shoots differentiated from callus are divided and rooted for use in clonal propagation</a:t>
            </a:r>
          </a:p>
        </p:txBody>
      </p:sp>
      <p:pic>
        <p:nvPicPr>
          <p:cNvPr id="13315" name="Picture 8" descr="shoots on callu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228600"/>
            <a:ext cx="8229600" cy="53673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5638800"/>
            <a:ext cx="8229600" cy="914400"/>
          </a:xfrm>
        </p:spPr>
        <p:txBody>
          <a:bodyPr/>
          <a:lstStyle/>
          <a:p>
            <a:pPr algn="l" eaLnBrk="1" hangingPunct="1"/>
            <a:r>
              <a:rPr lang="en-US" sz="2400" b="1" smtClean="0">
                <a:solidFill>
                  <a:srgbClr val="FF0000"/>
                </a:solidFill>
              </a:rPr>
              <a:t>Flowering </a:t>
            </a:r>
            <a:r>
              <a:rPr lang="en-US" sz="2400" b="1" i="1" smtClean="0">
                <a:solidFill>
                  <a:srgbClr val="FF0000"/>
                </a:solidFill>
              </a:rPr>
              <a:t>Salpiglossis</a:t>
            </a:r>
            <a:r>
              <a:rPr lang="en-US" sz="2400" b="1" smtClean="0">
                <a:solidFill>
                  <a:srgbClr val="FF0000"/>
                </a:solidFill>
              </a:rPr>
              <a:t> plants which have been cloned from leaf disc cultures </a:t>
            </a:r>
          </a:p>
        </p:txBody>
      </p:sp>
      <p:pic>
        <p:nvPicPr>
          <p:cNvPr id="14339" name="Picture 4" descr="n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304800"/>
            <a:ext cx="8610600" cy="4953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763000" cy="1371600"/>
          </a:xfrm>
        </p:spPr>
        <p:txBody>
          <a:bodyPr/>
          <a:lstStyle/>
          <a:p>
            <a:pPr algn="l" eaLnBrk="1" hangingPunct="1">
              <a:tabLst>
                <a:tab pos="463550" algn="l"/>
              </a:tabLst>
            </a:pP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</a:rPr>
              <a:t>    Chemistry and Mode of Action</a:t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</a:rPr>
              <a:t>	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Ethylene Gas</a:t>
            </a:r>
            <a:endParaRPr lang="en-US" sz="3600" b="1" dirty="0" smtClean="0">
              <a:solidFill>
                <a:srgbClr val="FF0000"/>
              </a:solidFill>
            </a:endParaRPr>
          </a:p>
        </p:txBody>
      </p:sp>
      <p:pic>
        <p:nvPicPr>
          <p:cNvPr id="16387" name="Picture 24" descr="ethylene구조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600200"/>
            <a:ext cx="2947988" cy="2284413"/>
          </a:xfrm>
        </p:spPr>
      </p:pic>
      <p:sp>
        <p:nvSpPr>
          <p:cNvPr id="16388" name="Text Box 23"/>
          <p:cNvSpPr txBox="1">
            <a:spLocks noChangeArrowheads="1"/>
          </p:cNvSpPr>
          <p:nvPr/>
        </p:nvSpPr>
        <p:spPr bwMode="auto">
          <a:xfrm>
            <a:off x="3810000" y="2286000"/>
            <a:ext cx="45720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CC0000"/>
              </a:buClr>
              <a:buSzPct val="120000"/>
            </a:pPr>
            <a:endParaRPr lang="en-US" altLang="ko-KR" sz="2400" b="1" i="1"/>
          </a:p>
          <a:p>
            <a:pPr>
              <a:buClr>
                <a:srgbClr val="CC0000"/>
              </a:buClr>
              <a:buSzPct val="120000"/>
              <a:buFont typeface="Wingdings" pitchFamily="2" charset="2"/>
              <a:buChar char="§"/>
            </a:pPr>
            <a:r>
              <a:rPr lang="en-US" altLang="ko-KR" sz="2400" b="1" i="1"/>
              <a:t> </a:t>
            </a:r>
            <a:r>
              <a:rPr lang="en-US" altLang="ko-KR" sz="2400" b="1">
                <a:latin typeface="Times New Roman" pitchFamily="18" charset="0"/>
                <a:cs typeface="Times New Roman" pitchFamily="18" charset="0"/>
              </a:rPr>
              <a:t>Chemical Form: C</a:t>
            </a:r>
            <a:r>
              <a:rPr lang="en-US" altLang="ko-KR" sz="2400" b="1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ko-KR" sz="2400" b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ko-KR" sz="2400" b="1" baseline="-25000"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pPr marL="0" lvl="1">
              <a:buClr>
                <a:srgbClr val="CC0000"/>
              </a:buClr>
              <a:buSzPct val="120000"/>
              <a:buFont typeface="Wingdings" pitchFamily="2" charset="2"/>
              <a:buChar char="§"/>
            </a:pPr>
            <a:r>
              <a:rPr lang="en-US" altLang="ko-KR" sz="2400" b="1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Plant Hormone</a:t>
            </a:r>
          </a:p>
          <a:p>
            <a:pPr marL="0" lvl="1">
              <a:buClr>
                <a:srgbClr val="CC0000"/>
              </a:buClr>
              <a:buSzPct val="120000"/>
            </a:pPr>
            <a:r>
              <a:rPr lang="en-US" altLang="ko-KR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 - fruit ripening</a:t>
            </a:r>
          </a:p>
          <a:p>
            <a:pPr marL="0" lvl="1">
              <a:buClr>
                <a:srgbClr val="CC0000"/>
              </a:buClr>
              <a:buSzPct val="120000"/>
            </a:pPr>
            <a:r>
              <a:rPr lang="en-US" altLang="ko-KR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 - senescence </a:t>
            </a:r>
          </a:p>
          <a:p>
            <a:pPr>
              <a:buClr>
                <a:srgbClr val="CC0000"/>
              </a:buClr>
              <a:buSzPct val="120000"/>
              <a:buFont typeface="Wingdings" pitchFamily="2" charset="2"/>
              <a:buChar char="§"/>
            </a:pPr>
            <a:r>
              <a:rPr lang="en-US" altLang="ko-KR" sz="2400" b="1">
                <a:latin typeface="Times New Roman" pitchFamily="18" charset="0"/>
                <a:cs typeface="Times New Roman" pitchFamily="18" charset="0"/>
              </a:rPr>
              <a:t> No color or odor</a:t>
            </a:r>
          </a:p>
          <a:p>
            <a:pPr>
              <a:buClr>
                <a:srgbClr val="CC0000"/>
              </a:buClr>
              <a:buSzPct val="120000"/>
              <a:buFont typeface="Wingdings" pitchFamily="2" charset="2"/>
              <a:buChar char="§"/>
            </a:pPr>
            <a:r>
              <a:rPr lang="en-US" altLang="ko-KR" sz="2400" b="1">
                <a:latin typeface="Times New Roman" pitchFamily="18" charset="0"/>
                <a:cs typeface="Times New Roman" pitchFamily="18" charset="0"/>
              </a:rPr>
              <a:t> Natural, gaseous</a:t>
            </a:r>
            <a:endParaRPr lang="en-US" altLang="ko-KR" sz="2400" b="1" i="1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CC0000"/>
              </a:buClr>
              <a:buSzPct val="120000"/>
              <a:buFont typeface="Wingdings" pitchFamily="2" charset="2"/>
              <a:buChar char="§"/>
            </a:pPr>
            <a:r>
              <a:rPr lang="en-US" altLang="ko-KR" sz="2400" b="1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4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Not toxic to human</a:t>
            </a:r>
            <a:endParaRPr lang="en-US" altLang="ko-KR" sz="2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9" name="Oval 27"/>
          <p:cNvSpPr>
            <a:spLocks noChangeArrowheads="1"/>
          </p:cNvSpPr>
          <p:nvPr/>
        </p:nvSpPr>
        <p:spPr bwMode="auto">
          <a:xfrm>
            <a:off x="1219200" y="4267200"/>
            <a:ext cx="381000" cy="384175"/>
          </a:xfrm>
          <a:prstGeom prst="ellipse">
            <a:avLst/>
          </a:prstGeom>
          <a:gradFill rotWithShape="0">
            <a:gsLst>
              <a:gs pos="0">
                <a:srgbClr val="007456"/>
              </a:gs>
              <a:gs pos="100000">
                <a:srgbClr val="003628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0" name="Oval 28"/>
          <p:cNvSpPr>
            <a:spLocks noChangeArrowheads="1"/>
          </p:cNvSpPr>
          <p:nvPr/>
        </p:nvSpPr>
        <p:spPr bwMode="auto">
          <a:xfrm>
            <a:off x="1219200" y="5105400"/>
            <a:ext cx="285750" cy="271463"/>
          </a:xfrm>
          <a:prstGeom prst="ellipse">
            <a:avLst/>
          </a:prstGeom>
          <a:gradFill rotWithShape="0">
            <a:gsLst>
              <a:gs pos="0">
                <a:srgbClr val="C0C0C0"/>
              </a:gs>
              <a:gs pos="100000">
                <a:srgbClr val="595959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1" name="TextBox 8"/>
          <p:cNvSpPr txBox="1">
            <a:spLocks noChangeArrowheads="1"/>
          </p:cNvSpPr>
          <p:nvPr/>
        </p:nvSpPr>
        <p:spPr bwMode="auto">
          <a:xfrm>
            <a:off x="1905000" y="4343400"/>
            <a:ext cx="914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Times New Roman" pitchFamily="18" charset="0"/>
              </a:rPr>
              <a:t>Carbon</a:t>
            </a:r>
          </a:p>
        </p:txBody>
      </p:sp>
      <p:sp>
        <p:nvSpPr>
          <p:cNvPr id="16392" name="TextBox 9"/>
          <p:cNvSpPr txBox="1">
            <a:spLocks noChangeArrowheads="1"/>
          </p:cNvSpPr>
          <p:nvPr/>
        </p:nvSpPr>
        <p:spPr bwMode="auto">
          <a:xfrm>
            <a:off x="1828800" y="5105400"/>
            <a:ext cx="121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Times New Roman" pitchFamily="18" charset="0"/>
              </a:rPr>
              <a:t>Hydrogen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838200" y="2286001"/>
            <a:ext cx="7467600" cy="380999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/>
          <a:lstStyle/>
          <a:p>
            <a:pPr>
              <a:buFontTx/>
              <a:buChar char="•"/>
            </a:pPr>
            <a:r>
              <a:rPr lang="en-US" altLang="ko-KR" sz="3200" b="1" dirty="0"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 Leaf abscission</a:t>
            </a:r>
          </a:p>
          <a:p>
            <a:pPr>
              <a:buFontTx/>
              <a:buChar char="•"/>
            </a:pPr>
            <a:r>
              <a:rPr lang="ko-KR" altLang="en-US" sz="3200" b="1" dirty="0"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 </a:t>
            </a:r>
            <a:r>
              <a:rPr lang="en-US" altLang="ko-KR" sz="3200" b="1" dirty="0"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Hastens fruit ripening</a:t>
            </a:r>
          </a:p>
          <a:p>
            <a:pPr>
              <a:buFontTx/>
              <a:buChar char="•"/>
            </a:pPr>
            <a:r>
              <a:rPr lang="en-US" altLang="ko-KR" sz="3200" b="1" dirty="0"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 Flower induction</a:t>
            </a:r>
            <a:endParaRPr lang="ko-KR" altLang="en-US" sz="3200" b="1" dirty="0">
              <a:latin typeface="Times New Roman" pitchFamily="18" charset="0"/>
              <a:ea typeface="HY헤드라인M" pitchFamily="18" charset="-127"/>
              <a:cs typeface="Times New Roman" pitchFamily="18" charset="0"/>
            </a:endParaRPr>
          </a:p>
          <a:p>
            <a:pPr>
              <a:buFontTx/>
              <a:buChar char="•"/>
            </a:pPr>
            <a:r>
              <a:rPr lang="ko-KR" altLang="en-US" sz="3200" b="1" dirty="0"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 </a:t>
            </a:r>
            <a:r>
              <a:rPr lang="en-US" altLang="ko-KR" sz="3200" b="1" dirty="0"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Conversion of flower sex expression</a:t>
            </a:r>
            <a:endParaRPr lang="ko-KR" altLang="en-US" sz="3200" b="1" dirty="0">
              <a:latin typeface="Times New Roman" pitchFamily="18" charset="0"/>
              <a:ea typeface="HY헤드라인M" pitchFamily="18" charset="-127"/>
              <a:cs typeface="Times New Roman" pitchFamily="18" charset="0"/>
            </a:endParaRPr>
          </a:p>
          <a:p>
            <a:pPr>
              <a:buFontTx/>
              <a:buChar char="•"/>
            </a:pPr>
            <a:r>
              <a:rPr lang="ko-KR" altLang="en-US" sz="3200" b="1" dirty="0"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 </a:t>
            </a:r>
            <a:r>
              <a:rPr lang="en-US" altLang="ko-KR" sz="3200" b="1" dirty="0"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Germination enhancement</a:t>
            </a:r>
          </a:p>
          <a:p>
            <a:pPr>
              <a:buFontTx/>
              <a:buChar char="•"/>
            </a:pPr>
            <a:r>
              <a:rPr lang="en-US" altLang="ko-KR" sz="3200" b="1" dirty="0"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 Shorter plants</a:t>
            </a:r>
            <a:endParaRPr lang="ko-KR" altLang="en-US" sz="3200" b="1" dirty="0">
              <a:latin typeface="Times New Roman" pitchFamily="18" charset="0"/>
              <a:ea typeface="HY헤드라인M" pitchFamily="18" charset="-127"/>
              <a:cs typeface="Times New Roman" pitchFamily="18" charset="0"/>
            </a:endParaRPr>
          </a:p>
          <a:p>
            <a:pPr>
              <a:buFontTx/>
              <a:buChar char="•"/>
            </a:pPr>
            <a:r>
              <a:rPr lang="ko-KR" altLang="en-US" sz="3200" b="1" dirty="0"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 </a:t>
            </a:r>
            <a:r>
              <a:rPr lang="en-US" altLang="ko-KR" sz="3200" b="1" dirty="0"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Increase rubber content in plantation</a:t>
            </a:r>
          </a:p>
        </p:txBody>
      </p:sp>
      <p:sp>
        <p:nvSpPr>
          <p:cNvPr id="24579" name="Rectangle 10"/>
          <p:cNvSpPr>
            <a:spLocks noChangeArrowheads="1"/>
          </p:cNvSpPr>
          <p:nvPr/>
        </p:nvSpPr>
        <p:spPr bwMode="auto">
          <a:xfrm>
            <a:off x="685800" y="685800"/>
            <a:ext cx="78247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tabLst>
                <a:tab pos="463550" algn="l"/>
              </a:tabLst>
            </a:pPr>
            <a:r>
              <a:rPr lang="en-US" altLang="ko-KR" sz="3600" b="1" dirty="0" smtClean="0">
                <a:solidFill>
                  <a:srgbClr val="FF0000"/>
                </a:solidFill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    Agricultural </a:t>
            </a:r>
            <a:r>
              <a:rPr lang="en-US" altLang="ko-KR" sz="3600" b="1" dirty="0">
                <a:solidFill>
                  <a:srgbClr val="FF0000"/>
                </a:solidFill>
                <a:latin typeface="Times New Roman" pitchFamily="18" charset="0"/>
                <a:ea typeface="HY헤드라인M" pitchFamily="18" charset="-127"/>
                <a:cs typeface="Times New Roman" pitchFamily="18" charset="0"/>
              </a:rPr>
              <a:t>Uses of Ethylene as a 	Plant Hormone</a:t>
            </a:r>
            <a:endParaRPr lang="ko-KR" altLang="en-US" sz="3600" b="1" dirty="0">
              <a:solidFill>
                <a:srgbClr val="FF0000"/>
              </a:solidFill>
              <a:latin typeface="Times New Roman" pitchFamily="18" charset="0"/>
              <a:ea typeface="HY헤드라인M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/>
          <p:cNvSpPr txBox="1">
            <a:spLocks noChangeArrowheads="1"/>
          </p:cNvSpPr>
          <p:nvPr/>
        </p:nvSpPr>
        <p:spPr bwMode="auto">
          <a:xfrm>
            <a:off x="304800" y="404813"/>
            <a:ext cx="647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tabLst>
                <a:tab pos="457200" algn="l"/>
                <a:tab pos="858838" algn="l"/>
                <a:tab pos="1371600" algn="l"/>
                <a:tab pos="1828800" algn="l"/>
                <a:tab pos="2063750" algn="l"/>
                <a:tab pos="2286000" algn="l"/>
                <a:tab pos="2743200" algn="l"/>
              </a:tabLst>
            </a:pPr>
            <a:r>
              <a:rPr lang="en-US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Defoliation in Cotton and Potato</a:t>
            </a:r>
          </a:p>
          <a:p>
            <a:pPr eaLnBrk="0" hangingPunct="0">
              <a:spcBef>
                <a:spcPct val="20000"/>
              </a:spcBef>
              <a:tabLst>
                <a:tab pos="457200" algn="l"/>
                <a:tab pos="858838" algn="l"/>
                <a:tab pos="1371600" algn="l"/>
                <a:tab pos="1828800" algn="l"/>
                <a:tab pos="2063750" algn="l"/>
                <a:tab pos="2286000" algn="l"/>
                <a:tab pos="2743200" algn="l"/>
              </a:tabLst>
            </a:pPr>
            <a:r>
              <a:rPr lang="en-U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	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Chemicals</a:t>
            </a:r>
            <a:r>
              <a:rPr lang="en-US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Abscissic</a:t>
            </a:r>
            <a:r>
              <a:rPr lang="en-US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Acid (natural)</a:t>
            </a:r>
          </a:p>
          <a:p>
            <a:pPr eaLnBrk="0" hangingPunct="0">
              <a:spcBef>
                <a:spcPct val="20000"/>
              </a:spcBef>
              <a:tabLst>
                <a:tab pos="457200" algn="l"/>
                <a:tab pos="858838" algn="l"/>
                <a:tab pos="1371600" algn="l"/>
                <a:tab pos="1828800" algn="l"/>
                <a:tab pos="2063750" algn="l"/>
                <a:tab pos="2286000" algn="l"/>
                <a:tab pos="2743200" algn="l"/>
              </a:tabLst>
            </a:pP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Ethephon</a:t>
            </a:r>
            <a:r>
              <a:rPr lang="en-US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(ethylene)</a:t>
            </a:r>
          </a:p>
          <a:p>
            <a:pPr eaLnBrk="0" hangingPunct="0">
              <a:spcBef>
                <a:spcPct val="20000"/>
              </a:spcBef>
              <a:tabLst>
                <a:tab pos="457200" algn="l"/>
                <a:tab pos="858838" algn="l"/>
                <a:tab pos="1371600" algn="l"/>
                <a:tab pos="1828800" algn="l"/>
                <a:tab pos="2063750" algn="l"/>
                <a:tab pos="2286000" algn="l"/>
                <a:tab pos="2743200" algn="l"/>
              </a:tabLst>
            </a:pP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- Defoliants: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Ceron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Ethrel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etc.</a:t>
            </a:r>
          </a:p>
          <a:p>
            <a:pPr eaLnBrk="0" hangingPunct="0">
              <a:spcBef>
                <a:spcPct val="20000"/>
              </a:spcBef>
              <a:tabLst>
                <a:tab pos="457200" algn="l"/>
                <a:tab pos="858838" algn="l"/>
                <a:tab pos="1371600" algn="l"/>
                <a:tab pos="1828800" algn="l"/>
                <a:tab pos="2063750" algn="l"/>
                <a:tab pos="2286000" algn="l"/>
                <a:tab pos="2743200" algn="l"/>
              </a:tabLst>
            </a:pP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- Used in cotton and potato field before harvesting</a:t>
            </a:r>
          </a:p>
        </p:txBody>
      </p:sp>
      <p:pic>
        <p:nvPicPr>
          <p:cNvPr id="29699" name="Picture 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086600" y="685800"/>
            <a:ext cx="1782763" cy="990600"/>
          </a:xfrm>
        </p:spPr>
      </p:pic>
      <p:pic>
        <p:nvPicPr>
          <p:cNvPr id="29700" name="Picture 10" descr="DSC0043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38200" y="2743200"/>
            <a:ext cx="4405313" cy="3078163"/>
          </a:xfrm>
        </p:spPr>
      </p:pic>
      <p:sp>
        <p:nvSpPr>
          <p:cNvPr id="29701" name="Text Box 12"/>
          <p:cNvSpPr txBox="1">
            <a:spLocks noChangeArrowheads="1"/>
          </p:cNvSpPr>
          <p:nvPr/>
        </p:nvSpPr>
        <p:spPr bwMode="auto">
          <a:xfrm>
            <a:off x="990600" y="6096000"/>
            <a:ext cx="7772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Cotton field ready to be harvested (lest-control, right-ethephon treated)</a:t>
            </a:r>
          </a:p>
        </p:txBody>
      </p:sp>
      <p:pic>
        <p:nvPicPr>
          <p:cNvPr id="2970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2819400"/>
            <a:ext cx="33432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Content Placeholder 3" descr="DSC0203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90600" y="381000"/>
            <a:ext cx="7046913" cy="5105400"/>
          </a:xfrm>
        </p:spPr>
      </p:pic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3733800" y="2590800"/>
            <a:ext cx="304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6388" name="TextBox 5"/>
          <p:cNvSpPr txBox="1">
            <a:spLocks noChangeArrowheads="1"/>
          </p:cNvSpPr>
          <p:nvPr/>
        </p:nvSpPr>
        <p:spPr bwMode="auto">
          <a:xfrm>
            <a:off x="5943600" y="2514600"/>
            <a:ext cx="45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6389" name="TextBox 6"/>
          <p:cNvSpPr txBox="1">
            <a:spLocks noChangeArrowheads="1"/>
          </p:cNvSpPr>
          <p:nvPr/>
        </p:nvSpPr>
        <p:spPr bwMode="auto">
          <a:xfrm>
            <a:off x="838200" y="5715000"/>
            <a:ext cx="7467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Responses of cut snapdragon flowers exposed to ethylene source for one night: A-flower stem placed in a plastic bag (control), B-flower stem placed in a plastic bag containing two apples.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DSC08968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3400" y="304800"/>
            <a:ext cx="8153400" cy="5327650"/>
          </a:xfrm>
          <a:noFill/>
        </p:spPr>
      </p:pic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533400" y="5867400"/>
            <a:ext cx="8382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Most cut flower stems are dipped in preservative solution containing silver thiosulfate (STS), inhibitor of ethylene gas effect.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pineapple_oahu_reduced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676400" y="2133600"/>
            <a:ext cx="2503488" cy="3276600"/>
          </a:xfrm>
        </p:spPr>
      </p:pic>
      <p:sp>
        <p:nvSpPr>
          <p:cNvPr id="28675" name="Text Box 7"/>
          <p:cNvSpPr txBox="1">
            <a:spLocks noChangeArrowheads="1"/>
          </p:cNvSpPr>
          <p:nvPr/>
        </p:nvSpPr>
        <p:spPr bwMode="auto">
          <a:xfrm>
            <a:off x="1676400" y="5791200"/>
            <a:ext cx="61198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>
                <a:latin typeface="Calibri" pitchFamily="34" charset="0"/>
              </a:rPr>
              <a:t>Ethephon is applied to young plants of pineapple and bromeliads to induce flowering</a:t>
            </a:r>
          </a:p>
        </p:txBody>
      </p:sp>
      <p:sp>
        <p:nvSpPr>
          <p:cNvPr id="28676" name="Text Box 8"/>
          <p:cNvSpPr txBox="1">
            <a:spLocks noChangeArrowheads="1"/>
          </p:cNvSpPr>
          <p:nvPr/>
        </p:nvSpPr>
        <p:spPr bwMode="auto">
          <a:xfrm>
            <a:off x="1908175" y="1268413"/>
            <a:ext cx="15128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latin typeface="Calibri" pitchFamily="34" charset="0"/>
              </a:rPr>
              <a:t>Silver Vase</a:t>
            </a:r>
          </a:p>
        </p:txBody>
      </p:sp>
      <p:sp>
        <p:nvSpPr>
          <p:cNvPr id="28677" name="Text Box 9"/>
          <p:cNvSpPr txBox="1">
            <a:spLocks noChangeArrowheads="1"/>
          </p:cNvSpPr>
          <p:nvPr/>
        </p:nvSpPr>
        <p:spPr bwMode="auto">
          <a:xfrm>
            <a:off x="5867400" y="5257800"/>
            <a:ext cx="1752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  <a:latin typeface="Calibri" pitchFamily="34" charset="0"/>
              </a:rPr>
              <a:t>Pineapple</a:t>
            </a:r>
          </a:p>
        </p:txBody>
      </p:sp>
      <p:sp>
        <p:nvSpPr>
          <p:cNvPr id="28678" name="Text Box 10"/>
          <p:cNvSpPr txBox="1">
            <a:spLocks noChangeArrowheads="1"/>
          </p:cNvSpPr>
          <p:nvPr/>
        </p:nvSpPr>
        <p:spPr bwMode="auto">
          <a:xfrm>
            <a:off x="0" y="6491288"/>
            <a:ext cx="1511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latin typeface="Calibri" pitchFamily="34" charset="0"/>
              </a:rPr>
              <a:t>Silver Vase</a:t>
            </a:r>
          </a:p>
        </p:txBody>
      </p:sp>
      <p:sp>
        <p:nvSpPr>
          <p:cNvPr id="28679" name="Text Box 12"/>
          <p:cNvSpPr txBox="1">
            <a:spLocks noChangeArrowheads="1"/>
          </p:cNvSpPr>
          <p:nvPr/>
        </p:nvSpPr>
        <p:spPr bwMode="auto">
          <a:xfrm>
            <a:off x="1116013" y="333375"/>
            <a:ext cx="7127875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57200" algn="l"/>
                <a:tab pos="858838" algn="l"/>
                <a:tab pos="1371600" algn="l"/>
                <a:tab pos="1828800" algn="l"/>
              </a:tabLst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Induction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Flowering</a:t>
            </a:r>
          </a:p>
          <a:p>
            <a:pPr eaLnBrk="0" hangingPunct="0">
              <a:spcBef>
                <a:spcPct val="20000"/>
              </a:spcBef>
              <a:tabLst>
                <a:tab pos="457200" algn="l"/>
                <a:tab pos="858838" algn="l"/>
                <a:tab pos="1371600" algn="l"/>
                <a:tab pos="1828800" algn="l"/>
              </a:tabLst>
            </a:pPr>
            <a:r>
              <a:rPr lang="en-US" sz="2000" dirty="0">
                <a:latin typeface="Calibri" pitchFamily="34" charset="0"/>
              </a:rPr>
              <a:t>	- </a:t>
            </a:r>
            <a:r>
              <a:rPr lang="en-US" sz="2000" b="1" dirty="0">
                <a:latin typeface="Calibri" pitchFamily="34" charset="0"/>
              </a:rPr>
              <a:t>Use </a:t>
            </a:r>
            <a:r>
              <a:rPr lang="en-US" sz="2000" b="1" dirty="0" err="1">
                <a:latin typeface="Calibri" pitchFamily="34" charset="0"/>
              </a:rPr>
              <a:t>ethephon</a:t>
            </a:r>
            <a:r>
              <a:rPr lang="en-US" sz="2000" b="1" dirty="0">
                <a:latin typeface="Calibri" pitchFamily="34" charset="0"/>
              </a:rPr>
              <a:t>, an ethylene releasing chemical</a:t>
            </a:r>
          </a:p>
          <a:p>
            <a:pPr eaLnBrk="0" hangingPunct="0">
              <a:spcBef>
                <a:spcPct val="20000"/>
              </a:spcBef>
              <a:tabLst>
                <a:tab pos="457200" algn="l"/>
                <a:tab pos="858838" algn="l"/>
                <a:tab pos="1371600" algn="l"/>
                <a:tab pos="1828800" algn="l"/>
              </a:tabLst>
            </a:pPr>
            <a:r>
              <a:rPr lang="en-US" sz="2000" b="1" dirty="0">
                <a:latin typeface="Calibri" pitchFamily="34" charset="0"/>
              </a:rPr>
              <a:t>	- Flower induction in pineapple and bromeliads </a:t>
            </a:r>
          </a:p>
        </p:txBody>
      </p:sp>
      <p:pic>
        <p:nvPicPr>
          <p:cNvPr id="28680" name="Picture 16" descr="etheph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7391400" y="381000"/>
            <a:ext cx="1524000" cy="1181100"/>
          </a:xfrm>
        </p:spPr>
      </p:pic>
      <p:pic>
        <p:nvPicPr>
          <p:cNvPr id="28681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2209800"/>
            <a:ext cx="4267200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8" descr="DSC035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76400" y="1981200"/>
            <a:ext cx="3384550" cy="2862263"/>
          </a:xfrm>
        </p:spPr>
      </p:pic>
      <p:pic>
        <p:nvPicPr>
          <p:cNvPr id="31747" name="Picture 5" descr="catalyticgenerators_1809_4188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483100"/>
            <a:ext cx="3816350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7" descr="catalyticgenerators_1809_22685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4202113"/>
            <a:ext cx="3097213" cy="265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11" descr="catalyticgenerators_1809_1660052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5181600" y="1981200"/>
            <a:ext cx="3389313" cy="2609850"/>
          </a:xfrm>
        </p:spPr>
      </p:pic>
      <p:sp>
        <p:nvSpPr>
          <p:cNvPr id="31750" name="Rectangle 14"/>
          <p:cNvSpPr>
            <a:spLocks noChangeArrowheads="1"/>
          </p:cNvSpPr>
          <p:nvPr/>
        </p:nvSpPr>
        <p:spPr bwMode="auto">
          <a:xfrm>
            <a:off x="1187450" y="333375"/>
            <a:ext cx="7345363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tabLst>
                <a:tab pos="457200" algn="l"/>
              </a:tabLst>
            </a:pPr>
            <a:r>
              <a:rPr lang="en-US" sz="2400" b="1" dirty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</a:rPr>
              <a:t> 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Ripening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Fruits</a:t>
            </a:r>
          </a:p>
          <a:p>
            <a:pPr eaLnBrk="0" hangingPunct="0">
              <a:spcBef>
                <a:spcPct val="20000"/>
              </a:spcBef>
              <a:tabLst>
                <a:tab pos="457200" algn="l"/>
              </a:tabLst>
            </a:pPr>
            <a:r>
              <a:rPr lang="en-U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	- 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Chemical: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Ethephon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ethylene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0" hangingPunct="0">
              <a:spcBef>
                <a:spcPct val="20000"/>
              </a:spcBef>
              <a:tabLst>
                <a:tab pos="457200" algn="l"/>
              </a:tabLst>
            </a:pP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- Ripening of green banana, tomatoes</a:t>
            </a:r>
            <a:r>
              <a:rPr lang="en-US" altLang="ko-KR" sz="2000" b="1" dirty="0">
                <a:solidFill>
                  <a:schemeClr val="tx2"/>
                </a:solidFill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, persimmons</a:t>
            </a:r>
            <a:endParaRPr lang="en-US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51" name="Picture 5"/>
          <p:cNvPicPr>
            <a:picLocks noChangeAspect="1" noChangeArrowheads="1"/>
          </p:cNvPicPr>
          <p:nvPr/>
        </p:nvPicPr>
        <p:blipFill>
          <a:blip r:embed="rId6"/>
          <a:srcRect l="4427" t="46072" r="57178" b="18489"/>
          <a:stretch>
            <a:fillRect/>
          </a:stretch>
        </p:blipFill>
        <p:spPr bwMode="auto">
          <a:xfrm>
            <a:off x="5410200" y="2133600"/>
            <a:ext cx="316865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755650" y="381000"/>
            <a:ext cx="7777163" cy="914400"/>
          </a:xfrm>
        </p:spPr>
        <p:txBody>
          <a:bodyPr/>
          <a:lstStyle/>
          <a:p>
            <a:pPr algn="l">
              <a:tabLst>
                <a:tab pos="463550" algn="l"/>
              </a:tabLst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 of ethylene gas in fruit ripening and 	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degreening</a:t>
            </a:r>
            <a:endParaRPr lang="en-US" sz="2800" dirty="0" smtClean="0"/>
          </a:p>
        </p:txBody>
      </p:sp>
      <p:sp>
        <p:nvSpPr>
          <p:cNvPr id="3072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marL="457200" indent="-457200">
              <a:buFont typeface="Arial" charset="0"/>
              <a:buAutoNum type="arabicPeriod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Ethylene promotes fruit maturation and ripening</a:t>
            </a:r>
          </a:p>
          <a:p>
            <a:pPr marL="457200" indent="-457200">
              <a:buFont typeface="Arial" charset="0"/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a. Crops: 	tomatoes, banana, pineapple, dates, 			persimmons, pears, apples, honeydew melons, 	 	mango, avocados, papaya, jujubes</a:t>
            </a:r>
          </a:p>
          <a:p>
            <a:pPr marL="457200" indent="-457200">
              <a:buFont typeface="Arial" charset="0"/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b. Doses:   Internal tissue concentration of 0.1-1.0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ppm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charset="0"/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		Ambient level of about 10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ppm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is often used for 		ripening</a:t>
            </a:r>
          </a:p>
          <a:p>
            <a:pPr marL="457200" indent="-457200">
              <a:buFont typeface="Arial" charset="0"/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2. 	Chlorophyll elimination (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Degreening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0" indent="-457200">
              <a:buFont typeface="Arial" charset="0"/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a.  Crops: citrus crops, including orange, grapefruit</a:t>
            </a:r>
          </a:p>
          <a:p>
            <a:pPr marL="457200" indent="-457200">
              <a:buFont typeface="Arial" charset="0"/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b.  Does: 1-20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ppm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ethylene	</a:t>
            </a:r>
          </a:p>
          <a:p>
            <a:pPr marL="457200" indent="-457200">
              <a:buFont typeface="Arial" charset="0"/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charset="0"/>
              <a:buAutoNum type="arabicPeriod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charset="0"/>
              <a:buAutoNum type="arabicPeriod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charset="0"/>
              <a:buAutoNum type="arabicPeriod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It is clear that ethylene is a ripening hormone - a chemical substance produced by fruits with the specific biological phenomenon of accelerating the normal process of fruit maturation and senescence.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Content Placeholder 3" descr="http://us.st12.yimg.com/us.st.yimg.com/I/catalyticgenerators_2018_849506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410200" y="914400"/>
            <a:ext cx="2438400" cy="1524000"/>
          </a:xfrm>
        </p:spPr>
      </p:pic>
      <p:pic>
        <p:nvPicPr>
          <p:cNvPr id="32771" name="Content Placeholder 3" descr="http://us.st12.yimg.com/us.st.yimg.com/I/catalyticgenerators_2018_7830636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762000"/>
            <a:ext cx="4267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6" descr="Sure-Ripe?Ethylene Generato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2209800"/>
            <a:ext cx="2362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Box 5"/>
          <p:cNvSpPr txBox="1">
            <a:spLocks noChangeArrowheads="1"/>
          </p:cNvSpPr>
          <p:nvPr/>
        </p:nvSpPr>
        <p:spPr bwMode="auto">
          <a:xfrm>
            <a:off x="1066800" y="5791200"/>
            <a:ext cx="7315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Some commercially available ethylene gas applicators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Grp="1" noChangeArrowheads="1"/>
          </p:cNvSpPr>
          <p:nvPr>
            <p:ph type="title" sz="quarter"/>
          </p:nvPr>
        </p:nvSpPr>
        <p:spPr>
          <a:xfrm>
            <a:off x="827088" y="260350"/>
            <a:ext cx="7777162" cy="504825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</a:rPr>
              <a:t>Fruit Ripening in Gas Chambers, SuperValu, Fargo</a:t>
            </a:r>
          </a:p>
        </p:txBody>
      </p:sp>
      <p:pic>
        <p:nvPicPr>
          <p:cNvPr id="19459" name="Picture 4" descr="DSC0357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1125538"/>
            <a:ext cx="4032250" cy="2808287"/>
          </a:xfrm>
        </p:spPr>
      </p:pic>
      <p:pic>
        <p:nvPicPr>
          <p:cNvPr id="19460" name="Picture 7" descr="DSC0354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716463" y="1125538"/>
            <a:ext cx="3673475" cy="2808287"/>
          </a:xfrm>
        </p:spPr>
      </p:pic>
      <p:pic>
        <p:nvPicPr>
          <p:cNvPr id="19461" name="Picture 9" descr="DSC0348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84213" y="4076700"/>
            <a:ext cx="3887787" cy="2592388"/>
          </a:xfrm>
        </p:spPr>
      </p:pic>
      <p:pic>
        <p:nvPicPr>
          <p:cNvPr id="19462" name="Picture 11" descr="DSC03478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4716463" y="4076700"/>
            <a:ext cx="3671887" cy="2520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7" descr="DSC0348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935538" y="533400"/>
            <a:ext cx="1617662" cy="1828800"/>
          </a:xfrm>
        </p:spPr>
      </p:pic>
      <p:pic>
        <p:nvPicPr>
          <p:cNvPr id="34819" name="Picture 6" descr="C:\Users\win user\Pictures\DSC03694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438400"/>
            <a:ext cx="3962400" cy="319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13" descr="DSC035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81000"/>
            <a:ext cx="4398963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18" descr="DSC035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457200"/>
            <a:ext cx="1935163" cy="190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Box 8"/>
          <p:cNvSpPr txBox="1">
            <a:spLocks noChangeArrowheads="1"/>
          </p:cNvSpPr>
          <p:nvPr/>
        </p:nvSpPr>
        <p:spPr bwMode="auto">
          <a:xfrm>
            <a:off x="304800" y="5791200"/>
            <a:ext cx="8686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Ethylene gas used in ripening bananas (</a:t>
            </a:r>
            <a:r>
              <a:rPr lang="en-US" sz="2000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SuperValue</a:t>
            </a:r>
            <a:r>
              <a:rPr lang="en-US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): A-instructions on ripening procedures, B-source of ethylene (ethanol), C-warning signe, D-ethylene  gas generator (Easy-Ripe) in use.</a:t>
            </a:r>
          </a:p>
        </p:txBody>
      </p:sp>
      <p:sp>
        <p:nvSpPr>
          <p:cNvPr id="34823" name="TextBox 10"/>
          <p:cNvSpPr txBox="1">
            <a:spLocks noChangeArrowheads="1"/>
          </p:cNvSpPr>
          <p:nvPr/>
        </p:nvSpPr>
        <p:spPr bwMode="auto">
          <a:xfrm>
            <a:off x="609600" y="685800"/>
            <a:ext cx="4572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34824" name="TextBox 11"/>
          <p:cNvSpPr txBox="1">
            <a:spLocks noChangeArrowheads="1"/>
          </p:cNvSpPr>
          <p:nvPr/>
        </p:nvSpPr>
        <p:spPr bwMode="auto">
          <a:xfrm>
            <a:off x="5029200" y="609600"/>
            <a:ext cx="381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34825" name="TextBox 12"/>
          <p:cNvSpPr txBox="1">
            <a:spLocks noChangeArrowheads="1"/>
          </p:cNvSpPr>
          <p:nvPr/>
        </p:nvSpPr>
        <p:spPr bwMode="auto">
          <a:xfrm>
            <a:off x="8305800" y="1828800"/>
            <a:ext cx="381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34826" name="TextBox 13"/>
          <p:cNvSpPr txBox="1">
            <a:spLocks noChangeArrowheads="1"/>
          </p:cNvSpPr>
          <p:nvPr/>
        </p:nvSpPr>
        <p:spPr bwMode="auto">
          <a:xfrm>
            <a:off x="5029200" y="2667000"/>
            <a:ext cx="381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G:\2004\pictures-04\Supervalue vegetables\Picture 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305800" cy="5781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81000" y="6172200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Ripening of green banana using ethylene gas, Super Value store in Fargo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23938" y="2933700"/>
            <a:ext cx="2905125" cy="1857375"/>
          </a:xfrm>
        </p:spPr>
      </p:pic>
      <p:pic>
        <p:nvPicPr>
          <p:cNvPr id="20483" name="Picture 11" descr="ethephon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6081713" y="4618038"/>
            <a:ext cx="1169987" cy="827087"/>
          </a:xfrm>
        </p:spPr>
      </p:pic>
      <p:pic>
        <p:nvPicPr>
          <p:cNvPr id="20484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838200" y="2133600"/>
            <a:ext cx="7416800" cy="4460875"/>
          </a:xfrm>
          <a:noFill/>
        </p:spPr>
      </p:pic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1547813" y="1341438"/>
            <a:ext cx="6553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Calibri" pitchFamily="34" charset="0"/>
            </a:endParaRPr>
          </a:p>
        </p:txBody>
      </p:sp>
      <p:sp>
        <p:nvSpPr>
          <p:cNvPr id="20486" name="Text Box 18"/>
          <p:cNvSpPr txBox="1">
            <a:spLocks noChangeArrowheads="1"/>
          </p:cNvSpPr>
          <p:nvPr/>
        </p:nvSpPr>
        <p:spPr bwMode="auto">
          <a:xfrm>
            <a:off x="914400" y="457200"/>
            <a:ext cx="76200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en-US" sz="2400" b="1">
                <a:solidFill>
                  <a:srgbClr val="FF0000"/>
                </a:solidFill>
              </a:rPr>
              <a:t>Conversion of Flower Sex Expression in Cucurbits</a:t>
            </a:r>
          </a:p>
          <a:p>
            <a:pPr>
              <a:spcBef>
                <a:spcPct val="500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en-US" sz="2400" b="1">
                <a:solidFill>
                  <a:srgbClr val="FF0000"/>
                </a:solidFill>
              </a:rPr>
              <a:t> </a:t>
            </a:r>
            <a:r>
              <a:rPr lang="en-US" sz="2000">
                <a:solidFill>
                  <a:srgbClr val="FF0000"/>
                </a:solidFill>
              </a:rPr>
              <a:t>	- Gibberellins (GA</a:t>
            </a:r>
            <a:r>
              <a:rPr lang="en-US" sz="2000" baseline="-25000">
                <a:solidFill>
                  <a:srgbClr val="FF0000"/>
                </a:solidFill>
              </a:rPr>
              <a:t>3</a:t>
            </a:r>
            <a:r>
              <a:rPr lang="en-US" sz="2000">
                <a:solidFill>
                  <a:srgbClr val="FF0000"/>
                </a:solidFill>
              </a:rPr>
              <a:t>) promote maleness</a:t>
            </a:r>
          </a:p>
          <a:p>
            <a:pPr eaLnBrk="0" hangingPunct="0">
              <a:spcBef>
                <a:spcPct val="200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en-US" sz="2000">
                <a:solidFill>
                  <a:srgbClr val="FF0000"/>
                </a:solidFill>
              </a:rPr>
              <a:t>	- Ethylene promotes femaleness</a:t>
            </a:r>
            <a:endParaRPr lang="en-US" sz="2000" baseline="-25000">
              <a:solidFill>
                <a:srgbClr val="FF0000"/>
              </a:solidFill>
            </a:endParaRPr>
          </a:p>
        </p:txBody>
      </p:sp>
      <p:pic>
        <p:nvPicPr>
          <p:cNvPr id="20487" name="Picture 19" descr="etheph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659563" y="2924175"/>
            <a:ext cx="1169987" cy="8270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188913"/>
            <a:ext cx="6408738" cy="503237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Conversion of Flower Sex in Muskmelon</a:t>
            </a:r>
          </a:p>
        </p:txBody>
      </p:sp>
      <p:pic>
        <p:nvPicPr>
          <p:cNvPr id="26627" name="Picture 3" descr="IMG25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953000" y="762000"/>
            <a:ext cx="3352800" cy="2298700"/>
          </a:xfrm>
        </p:spPr>
      </p:pic>
      <p:pic>
        <p:nvPicPr>
          <p:cNvPr id="26628" name="Picture 5" descr="IMG252"/>
          <p:cNvPicPr>
            <a:picLocks noGrp="1"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762000"/>
            <a:ext cx="3657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6" descr="IMG25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838200" y="3276600"/>
            <a:ext cx="3849688" cy="2362200"/>
          </a:xfrm>
        </p:spPr>
      </p:pic>
      <p:sp>
        <p:nvSpPr>
          <p:cNvPr id="26630" name="TextBox 7"/>
          <p:cNvSpPr txBox="1">
            <a:spLocks noChangeArrowheads="1"/>
          </p:cNvSpPr>
          <p:nvPr/>
        </p:nvSpPr>
        <p:spPr bwMode="auto">
          <a:xfrm>
            <a:off x="1295400" y="11430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6631" name="Rectangle 8"/>
          <p:cNvSpPr>
            <a:spLocks noChangeArrowheads="1"/>
          </p:cNvSpPr>
          <p:nvPr/>
        </p:nvSpPr>
        <p:spPr bwMode="auto">
          <a:xfrm>
            <a:off x="5257800" y="1066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26632" name="Rectangle 9"/>
          <p:cNvSpPr>
            <a:spLocks noChangeArrowheads="1"/>
          </p:cNvSpPr>
          <p:nvPr/>
        </p:nvSpPr>
        <p:spPr bwMode="auto">
          <a:xfrm>
            <a:off x="1371600" y="3657600"/>
            <a:ext cx="45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26633" name="Rectangle 10"/>
          <p:cNvSpPr>
            <a:spLocks noChangeArrowheads="1"/>
          </p:cNvSpPr>
          <p:nvPr/>
        </p:nvSpPr>
        <p:spPr bwMode="auto">
          <a:xfrm>
            <a:off x="5334000" y="3657600"/>
            <a:ext cx="407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26634" name="TextBox 11"/>
          <p:cNvSpPr txBox="1">
            <a:spLocks noChangeArrowheads="1"/>
          </p:cNvSpPr>
          <p:nvPr/>
        </p:nvSpPr>
        <p:spPr bwMode="auto">
          <a:xfrm>
            <a:off x="838200" y="5791200"/>
            <a:ext cx="78486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FF0000"/>
                </a:solidFill>
                <a:latin typeface="Calibri" pitchFamily="34" charset="0"/>
              </a:rPr>
              <a:t>A-First flower flowers induced by ethylene are female flowers; B-a close-up of pistillate flower induced by ethylene; C-vines showing pistillate and hermaphroditic flowers only on a treated plant. D-pistillate, perfect and male flowers formed on ethylene treated plants.</a:t>
            </a:r>
          </a:p>
        </p:txBody>
      </p:sp>
      <p:pic>
        <p:nvPicPr>
          <p:cNvPr id="26635" name="Picture 4" descr="p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4800600" y="3276600"/>
            <a:ext cx="3810000" cy="2411413"/>
          </a:xfrm>
          <a:noFill/>
        </p:spPr>
      </p:pic>
      <p:sp>
        <p:nvSpPr>
          <p:cNvPr id="26636" name="Rectangle 9"/>
          <p:cNvSpPr>
            <a:spLocks noChangeArrowheads="1"/>
          </p:cNvSpPr>
          <p:nvPr/>
        </p:nvSpPr>
        <p:spPr bwMode="auto">
          <a:xfrm>
            <a:off x="4648200" y="3429000"/>
            <a:ext cx="533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620000" cy="533400"/>
          </a:xfrm>
        </p:spPr>
        <p:txBody>
          <a:bodyPr/>
          <a:lstStyle/>
          <a:p>
            <a:pPr eaLnBrk="1" hangingPunct="1"/>
            <a:r>
              <a:rPr lang="en-US" sz="2400" smtClean="0"/>
              <a:t>Ethephon application converts male flowers</a:t>
            </a:r>
            <a:br>
              <a:rPr lang="en-US" sz="2400" smtClean="0"/>
            </a:br>
            <a:r>
              <a:rPr lang="en-US" sz="2400" smtClean="0"/>
              <a:t>to female flowers in muskmelon</a:t>
            </a:r>
            <a:endParaRPr lang="en-US" sz="4000" smtClean="0"/>
          </a:p>
        </p:txBody>
      </p:sp>
      <p:pic>
        <p:nvPicPr>
          <p:cNvPr id="22531" name="Picture 4" descr="o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1143000"/>
            <a:ext cx="8686800" cy="5484813"/>
          </a:xfrm>
          <a:noFill/>
        </p:spPr>
      </p:pic>
      <p:pic>
        <p:nvPicPr>
          <p:cNvPr id="22532" name="Picture 11" descr="q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943600" y="1447800"/>
            <a:ext cx="2895600" cy="2133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411163"/>
          </a:xfrm>
        </p:spPr>
        <p:txBody>
          <a:bodyPr/>
          <a:lstStyle/>
          <a:p>
            <a:pPr eaLnBrk="1" hangingPunct="1"/>
            <a:r>
              <a:rPr lang="en-US" sz="1800" b="1" smtClean="0"/>
              <a:t>An example of flower sex expression in a muskmelon</a:t>
            </a:r>
            <a:br>
              <a:rPr lang="en-US" sz="1800" b="1" smtClean="0"/>
            </a:br>
            <a:r>
              <a:rPr lang="en-US" sz="1800" b="1" smtClean="0"/>
              <a:t>plant after treatment with ethephon </a:t>
            </a:r>
          </a:p>
        </p:txBody>
      </p:sp>
      <p:pic>
        <p:nvPicPr>
          <p:cNvPr id="23555" name="Picture 4" descr="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1066800"/>
            <a:ext cx="8763000" cy="5562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333375"/>
            <a:ext cx="7777162" cy="574675"/>
          </a:xfrm>
        </p:spPr>
        <p:txBody>
          <a:bodyPr/>
          <a:lstStyle/>
          <a:p>
            <a:pPr eaLnBrk="1" hangingPunct="1"/>
            <a:r>
              <a:rPr lang="en-US" sz="2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Muskmelon Fruits Developed from Ethylene-Induced Flowers</a:t>
            </a:r>
          </a:p>
        </p:txBody>
      </p:sp>
      <p:pic>
        <p:nvPicPr>
          <p:cNvPr id="27651" name="Picture 4" descr="2-2"/>
          <p:cNvPicPr>
            <a:picLocks noGrp="1"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1052513"/>
            <a:ext cx="611981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 Box 8"/>
          <p:cNvSpPr txBox="1">
            <a:spLocks noChangeArrowheads="1"/>
          </p:cNvSpPr>
          <p:nvPr/>
        </p:nvSpPr>
        <p:spPr bwMode="auto">
          <a:xfrm>
            <a:off x="1403350" y="5805488"/>
            <a:ext cx="6626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Top row-control (not treated), Bottom row-elongated fruits developed from ethylene induced female flowers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FF0000"/>
                </a:solidFill>
              </a:rPr>
              <a:t>Some Chemical Growth Retardants</a:t>
            </a:r>
          </a:p>
        </p:txBody>
      </p:sp>
      <p:pic>
        <p:nvPicPr>
          <p:cNvPr id="26627" name="Picture 4" descr="u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876800" y="1066799"/>
            <a:ext cx="3805766" cy="2424913"/>
          </a:xfrm>
          <a:noFill/>
        </p:spPr>
      </p:pic>
      <p:sp>
        <p:nvSpPr>
          <p:cNvPr id="4" name="TextBox 3"/>
          <p:cNvSpPr txBox="1"/>
          <p:nvPr/>
        </p:nvSpPr>
        <p:spPr>
          <a:xfrm>
            <a:off x="609600" y="1219200"/>
            <a:ext cx="5867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Short-lasting</a:t>
            </a:r>
          </a:p>
          <a:p>
            <a:endParaRPr lang="en-US" dirty="0" smtClean="0"/>
          </a:p>
          <a:p>
            <a:pPr marL="457200" indent="-457200"/>
            <a:r>
              <a:rPr lang="en-US" dirty="0" smtClean="0"/>
              <a:t>	</a:t>
            </a:r>
            <a:r>
              <a:rPr lang="en-US" dirty="0" err="1" smtClean="0"/>
              <a:t>Phosphon</a:t>
            </a:r>
            <a:r>
              <a:rPr lang="en-US" dirty="0" smtClean="0"/>
              <a:t> (B-9)</a:t>
            </a:r>
          </a:p>
          <a:p>
            <a:pPr marL="457200" indent="-457200"/>
            <a:r>
              <a:rPr lang="en-US" dirty="0" smtClean="0"/>
              <a:t>	</a:t>
            </a:r>
            <a:r>
              <a:rPr lang="en-US" dirty="0" err="1" smtClean="0"/>
              <a:t>Chlormequat</a:t>
            </a:r>
            <a:r>
              <a:rPr lang="en-US" dirty="0" smtClean="0"/>
              <a:t> (CCC)</a:t>
            </a:r>
          </a:p>
          <a:p>
            <a:pPr marL="457200" indent="-457200"/>
            <a:r>
              <a:rPr lang="en-US" dirty="0" smtClean="0"/>
              <a:t>	</a:t>
            </a:r>
            <a:r>
              <a:rPr lang="en-US" dirty="0" err="1" smtClean="0"/>
              <a:t>Ancymidol</a:t>
            </a:r>
            <a:r>
              <a:rPr lang="en-US" dirty="0" smtClean="0"/>
              <a:t> (A-Rest)</a:t>
            </a:r>
          </a:p>
          <a:p>
            <a:pPr marL="457200" indent="-457200"/>
            <a:endParaRPr lang="en-US" dirty="0" smtClean="0"/>
          </a:p>
          <a:p>
            <a:pPr marL="457200" indent="-457200"/>
            <a:r>
              <a:rPr lang="en-US" b="1" dirty="0" smtClean="0">
                <a:solidFill>
                  <a:srgbClr val="FF0000"/>
                </a:solidFill>
              </a:rPr>
              <a:t>Long-lasting</a:t>
            </a:r>
            <a:r>
              <a:rPr lang="en-US" dirty="0" smtClean="0"/>
              <a:t> </a:t>
            </a:r>
          </a:p>
          <a:p>
            <a:pPr marL="457200" indent="-457200"/>
            <a:r>
              <a:rPr lang="en-US" dirty="0" smtClean="0"/>
              <a:t>	</a:t>
            </a:r>
          </a:p>
          <a:p>
            <a:pPr marL="457200" indent="-457200"/>
            <a:r>
              <a:rPr lang="en-US" dirty="0" smtClean="0"/>
              <a:t>	</a:t>
            </a:r>
            <a:r>
              <a:rPr lang="en-US" dirty="0" err="1" smtClean="0"/>
              <a:t>Bonzi</a:t>
            </a:r>
            <a:r>
              <a:rPr lang="en-US" dirty="0" smtClean="0"/>
              <a:t> - </a:t>
            </a:r>
            <a:r>
              <a:rPr lang="en-US" dirty="0" err="1" smtClean="0"/>
              <a:t>Paclobrutrazol</a:t>
            </a:r>
            <a:endParaRPr lang="en-US" dirty="0" smtClean="0"/>
          </a:p>
          <a:p>
            <a:pPr marL="457200" indent="-457200"/>
            <a:r>
              <a:rPr lang="en-US" dirty="0" smtClean="0"/>
              <a:t>	</a:t>
            </a:r>
            <a:r>
              <a:rPr lang="en-US" dirty="0" err="1" smtClean="0"/>
              <a:t>Sumagic</a:t>
            </a:r>
            <a:r>
              <a:rPr lang="en-US" dirty="0" smtClean="0"/>
              <a:t> - </a:t>
            </a:r>
            <a:r>
              <a:rPr lang="en-US" dirty="0" err="1" smtClean="0"/>
              <a:t>Uniconazole</a:t>
            </a:r>
            <a:endParaRPr lang="en-US" dirty="0" smtClean="0"/>
          </a:p>
          <a:p>
            <a:pPr marL="457200" indent="-457200"/>
            <a:r>
              <a:rPr lang="en-US" dirty="0" smtClean="0"/>
              <a:t>	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C:\Documents and Settings\Chiwon Lee\My Documents\D-drive\teaching\PLSC210-horticulture science\2009\lectures\chap 5-differentiation\pictures1\uniconazol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4114800"/>
            <a:ext cx="1981200" cy="1219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562600" y="5486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Uniconazole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8"/>
          <p:cNvSpPr>
            <a:spLocks noGrp="1" noChangeArrowheads="1"/>
          </p:cNvSpPr>
          <p:nvPr>
            <p:ph type="title"/>
          </p:nvPr>
        </p:nvSpPr>
        <p:spPr>
          <a:xfrm>
            <a:off x="609600" y="5638800"/>
            <a:ext cx="8153400" cy="762000"/>
          </a:xfrm>
        </p:spPr>
        <p:txBody>
          <a:bodyPr/>
          <a:lstStyle/>
          <a:p>
            <a:pPr algn="l" eaLnBrk="1" hangingPunct="1"/>
            <a:r>
              <a:rPr lang="en-US" sz="2000" b="1" dirty="0" smtClean="0">
                <a:solidFill>
                  <a:srgbClr val="FF0000"/>
                </a:solidFill>
              </a:rPr>
              <a:t>Easter lily plants grown in this Colorado greenhouse were too tall to fit into boxes for mass marketing and had to be thrown away</a:t>
            </a:r>
          </a:p>
        </p:txBody>
      </p:sp>
      <p:pic>
        <p:nvPicPr>
          <p:cNvPr id="25603" name="Picture 4" descr="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1219200"/>
            <a:ext cx="5563914" cy="4191000"/>
          </a:xfrm>
          <a:noFill/>
        </p:spPr>
      </p:pic>
      <p:pic>
        <p:nvPicPr>
          <p:cNvPr id="25604" name="Picture 7" descr="t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943600" y="1219200"/>
            <a:ext cx="3048000" cy="4191000"/>
          </a:xfrm>
          <a:noFill/>
        </p:spPr>
      </p:pic>
      <p:sp>
        <p:nvSpPr>
          <p:cNvPr id="5" name="TextBox 4"/>
          <p:cNvSpPr txBox="1"/>
          <p:nvPr/>
        </p:nvSpPr>
        <p:spPr>
          <a:xfrm>
            <a:off x="1752600" y="381000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Greenhouse Production of Easter Lily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FF0000"/>
                </a:solidFill>
              </a:rPr>
              <a:t>Easter Lily Height Control by </a:t>
            </a:r>
            <a:r>
              <a:rPr lang="en-US" sz="2400" b="1" dirty="0" err="1" smtClean="0">
                <a:solidFill>
                  <a:srgbClr val="FF0000"/>
                </a:solidFill>
              </a:rPr>
              <a:t>Uniconozole</a:t>
            </a:r>
            <a:r>
              <a:rPr lang="en-US" sz="2400" b="1" dirty="0" smtClean="0">
                <a:solidFill>
                  <a:srgbClr val="FF0000"/>
                </a:solidFill>
              </a:rPr>
              <a:t> (</a:t>
            </a:r>
            <a:r>
              <a:rPr lang="en-US" sz="2400" b="1" dirty="0" err="1" smtClean="0">
                <a:solidFill>
                  <a:srgbClr val="FF0000"/>
                </a:solidFill>
              </a:rPr>
              <a:t>Sumagic</a:t>
            </a:r>
            <a:r>
              <a:rPr lang="en-US" sz="2400" b="1" dirty="0" smtClean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27651" name="Picture 4" descr="easterlily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838200"/>
            <a:ext cx="8021528" cy="4959984"/>
          </a:xfrm>
          <a:noFill/>
        </p:spPr>
      </p:pic>
      <p:sp>
        <p:nvSpPr>
          <p:cNvPr id="4" name="TextBox 3"/>
          <p:cNvSpPr txBox="1"/>
          <p:nvPr/>
        </p:nvSpPr>
        <p:spPr>
          <a:xfrm>
            <a:off x="381000" y="57912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Easter lily pots receiving increasing amounts of </a:t>
            </a:r>
            <a:r>
              <a:rPr lang="en-US" sz="1600" dirty="0" err="1" smtClean="0"/>
              <a:t>Uniconazole</a:t>
            </a:r>
            <a:r>
              <a:rPr lang="en-US" sz="1600" dirty="0" smtClean="0"/>
              <a:t> (from L to R: 0, 0.04. 0.08, 0.12, 0.16, 0.20 mg)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</a:rPr>
              <a:t>Influence of DIF</a:t>
            </a:r>
            <a:br>
              <a:rPr lang="en-US" sz="2400" b="1" smtClean="0">
                <a:solidFill>
                  <a:srgbClr val="FF0000"/>
                </a:solidFill>
              </a:rPr>
            </a:br>
            <a:r>
              <a:rPr lang="en-US" sz="2000" b="1" smtClean="0">
                <a:solidFill>
                  <a:srgbClr val="FF0000"/>
                </a:solidFill>
              </a:rPr>
              <a:t>Difference between Day and Night Temperatures</a:t>
            </a:r>
          </a:p>
        </p:txBody>
      </p:sp>
      <p:pic>
        <p:nvPicPr>
          <p:cNvPr id="28675" name="Picture 4" descr="x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124200" y="2133600"/>
            <a:ext cx="5486400" cy="4324350"/>
          </a:xfrm>
          <a:noFill/>
        </p:spPr>
      </p:pic>
      <p:pic>
        <p:nvPicPr>
          <p:cNvPr id="28676" name="Picture 7" descr="v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2133600"/>
            <a:ext cx="2438400" cy="4267200"/>
          </a:xfrm>
          <a:noFill/>
        </p:spPr>
      </p:pic>
      <p:sp>
        <p:nvSpPr>
          <p:cNvPr id="28677" name="TextBox 4"/>
          <p:cNvSpPr txBox="1">
            <a:spLocks noChangeArrowheads="1"/>
          </p:cNvSpPr>
          <p:nvPr/>
        </p:nvSpPr>
        <p:spPr bwMode="auto">
          <a:xfrm>
            <a:off x="457200" y="1219200"/>
            <a:ext cx="8077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Positive DIF – Plants become tall</a:t>
            </a:r>
          </a:p>
          <a:p>
            <a:r>
              <a:rPr lang="en-US"/>
              <a:t>Negative DIF – Plants become short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5791200"/>
            <a:ext cx="8229600" cy="715963"/>
          </a:xfrm>
        </p:spPr>
        <p:txBody>
          <a:bodyPr/>
          <a:lstStyle/>
          <a:p>
            <a:pPr algn="l" eaLnBrk="1" hangingPunct="1"/>
            <a:r>
              <a:rPr lang="en-US" sz="2000" b="1" dirty="0" smtClean="0">
                <a:solidFill>
                  <a:srgbClr val="FF0000"/>
                </a:solidFill>
              </a:rPr>
              <a:t>Plant height control on </a:t>
            </a:r>
            <a:r>
              <a:rPr lang="en-US" sz="2000" b="1" i="1" dirty="0" err="1" smtClean="0">
                <a:solidFill>
                  <a:srgbClr val="FF0000"/>
                </a:solidFill>
              </a:rPr>
              <a:t>Liatris</a:t>
            </a:r>
            <a:r>
              <a:rPr lang="en-US" sz="2000" b="1" dirty="0" smtClean="0">
                <a:solidFill>
                  <a:srgbClr val="FF0000"/>
                </a:solidFill>
              </a:rPr>
              <a:t> (gay feather) by growth retardant application (left-treated, right-control)</a:t>
            </a:r>
          </a:p>
        </p:txBody>
      </p:sp>
      <p:pic>
        <p:nvPicPr>
          <p:cNvPr id="29699" name="Picture 4" descr="w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09800" y="381000"/>
            <a:ext cx="4419600" cy="5257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title"/>
          </p:nvPr>
        </p:nvSpPr>
        <p:spPr>
          <a:xfrm>
            <a:off x="1600200" y="228600"/>
            <a:ext cx="6477000" cy="944563"/>
          </a:xfrm>
        </p:spPr>
        <p:txBody>
          <a:bodyPr/>
          <a:lstStyle/>
          <a:p>
            <a:pPr eaLnBrk="1" hangingPunct="1"/>
            <a:r>
              <a:rPr lang="en-US" sz="2400" b="1" dirty="0" err="1" smtClean="0">
                <a:solidFill>
                  <a:srgbClr val="FF0000"/>
                </a:solidFill>
              </a:rPr>
              <a:t>Metaxenia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Influence of Pollination on Fruit Set</a:t>
            </a:r>
          </a:p>
        </p:txBody>
      </p:sp>
      <p:pic>
        <p:nvPicPr>
          <p:cNvPr id="30723" name="Picture 4" descr="metaxenia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1066800"/>
            <a:ext cx="8610600" cy="5486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9144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FF0000"/>
                </a:solidFill>
              </a:rPr>
              <a:t>Influence of pollination on aggregate fruit development in strawberry</a:t>
            </a:r>
          </a:p>
        </p:txBody>
      </p:sp>
      <p:pic>
        <p:nvPicPr>
          <p:cNvPr id="31747" name="Picture 3" descr="strawberry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1295400"/>
            <a:ext cx="7162800" cy="4267200"/>
          </a:xfrm>
          <a:noFill/>
        </p:spPr>
      </p:pic>
      <p:sp>
        <p:nvSpPr>
          <p:cNvPr id="4" name="TextBox 3"/>
          <p:cNvSpPr txBox="1"/>
          <p:nvPr/>
        </p:nvSpPr>
        <p:spPr>
          <a:xfrm>
            <a:off x="762000" y="5715000"/>
            <a:ext cx="800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Growth of receptacle into fruit was influenced by number of individual flowers pollinated and fertilized (left to right: one, two, numerous </a:t>
            </a:r>
            <a:r>
              <a:rPr lang="en-US" dirty="0" err="1" smtClean="0"/>
              <a:t>achenes</a:t>
            </a:r>
            <a:r>
              <a:rPr lang="en-US" dirty="0" smtClean="0"/>
              <a:t> developing after pollination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3851</TotalTime>
  <Words>744</Words>
  <Application>Microsoft PowerPoint</Application>
  <PresentationFormat>On-screen Show (4:3)</PresentationFormat>
  <Paragraphs>135</Paragraphs>
  <Slides>36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Default Design</vt:lpstr>
      <vt:lpstr>Chap 5. Differentiation and Development</vt:lpstr>
      <vt:lpstr>1. Process of Differentiation</vt:lpstr>
      <vt:lpstr>Influence of IBA Treatment on Root Formation</vt:lpstr>
      <vt:lpstr>Enhancement of Seed Germination by GA Treatment</vt:lpstr>
      <vt:lpstr>Seed treatment with GA3 often ends up with elongated seedlings: control (left), GA3 treated (right)</vt:lpstr>
      <vt:lpstr>Use of Plant Hormones in Tissue Culture</vt:lpstr>
      <vt:lpstr>Leaf disc culture of Salpiglossis</vt:lpstr>
      <vt:lpstr>Influence of cytokinin and auxin on differentiation of callus tissues in Salpiglossis</vt:lpstr>
      <vt:lpstr>Callus proliferation and root production occur under a combination of low cytokinin and high auxin concentrations in the medium</vt:lpstr>
      <vt:lpstr>Shoot differentiation occurs under a combination of high cytokinin and low auxin levels in the medium </vt:lpstr>
      <vt:lpstr>Shoots differentiated from callus are divided and rooted for use in clonal propagation</vt:lpstr>
      <vt:lpstr>Flowering Salpiglossis plants which have been cloned from leaf disc cultures </vt:lpstr>
      <vt:lpstr>    Chemistry and Mode of Action  Ethylene Gas</vt:lpstr>
      <vt:lpstr>Slide 14</vt:lpstr>
      <vt:lpstr>Slide 15</vt:lpstr>
      <vt:lpstr>Slide 16</vt:lpstr>
      <vt:lpstr>Slide 17</vt:lpstr>
      <vt:lpstr>Slide 18</vt:lpstr>
      <vt:lpstr>Slide 19</vt:lpstr>
      <vt:lpstr>Use of ethylene gas in fruit ripening and  degreening</vt:lpstr>
      <vt:lpstr>Slide 21</vt:lpstr>
      <vt:lpstr>Fruit Ripening in Gas Chambers, SuperValu, Fargo</vt:lpstr>
      <vt:lpstr>Slide 23</vt:lpstr>
      <vt:lpstr>Slide 24</vt:lpstr>
      <vt:lpstr>Slide 25</vt:lpstr>
      <vt:lpstr>Conversion of Flower Sex in Muskmelon</vt:lpstr>
      <vt:lpstr>Ethephon application converts male flowers to female flowers in muskmelon</vt:lpstr>
      <vt:lpstr>An example of flower sex expression in a muskmelon plant after treatment with ethephon </vt:lpstr>
      <vt:lpstr>Muskmelon Fruits Developed from Ethylene-Induced Flowers</vt:lpstr>
      <vt:lpstr>Some Chemical Growth Retardants</vt:lpstr>
      <vt:lpstr>Easter lily plants grown in this Colorado greenhouse were too tall to fit into boxes for mass marketing and had to be thrown away</vt:lpstr>
      <vt:lpstr>Easter Lily Height Control by Uniconozole (Sumagic)</vt:lpstr>
      <vt:lpstr>Influence of DIF Difference between Day and Night Temperatures</vt:lpstr>
      <vt:lpstr>Plant height control on Liatris (gay feather) by growth retardant application (left-treated, right-control)</vt:lpstr>
      <vt:lpstr>Metaxenia Influence of Pollination on Fruit Set</vt:lpstr>
      <vt:lpstr>Influence of pollination on aggregate fruit development in strawberry</vt:lpstr>
    </vt:vector>
  </TitlesOfParts>
  <Company>plantsciences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5. Differentiation and Development</dc:title>
  <dc:creator>C Lee</dc:creator>
  <cp:lastModifiedBy>The School Of</cp:lastModifiedBy>
  <cp:revision>61</cp:revision>
  <dcterms:created xsi:type="dcterms:W3CDTF">2004-09-13T16:29:00Z</dcterms:created>
  <dcterms:modified xsi:type="dcterms:W3CDTF">2009-10-01T22:24:36Z</dcterms:modified>
</cp:coreProperties>
</file>