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charts/chart3.xml" ContentType="application/vnd.openxmlformats-officedocument.drawingml.chart+xml"/>
  <Override PartName="/ppt/notesSlides/notesSlide11.xml" ContentType="application/vnd.openxmlformats-officedocument.presentationml.notesSlide+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27"/>
  </p:notesMasterIdLst>
  <p:sldIdLst>
    <p:sldId id="271" r:id="rId3"/>
    <p:sldId id="273" r:id="rId4"/>
    <p:sldId id="274" r:id="rId5"/>
    <p:sldId id="275" r:id="rId6"/>
    <p:sldId id="276" r:id="rId7"/>
    <p:sldId id="277" r:id="rId8"/>
    <p:sldId id="286" r:id="rId9"/>
    <p:sldId id="278" r:id="rId10"/>
    <p:sldId id="287" r:id="rId11"/>
    <p:sldId id="279" r:id="rId12"/>
    <p:sldId id="280" r:id="rId13"/>
    <p:sldId id="283" r:id="rId14"/>
    <p:sldId id="284" r:id="rId15"/>
    <p:sldId id="288" r:id="rId16"/>
    <p:sldId id="258" r:id="rId17"/>
    <p:sldId id="259" r:id="rId18"/>
    <p:sldId id="260" r:id="rId19"/>
    <p:sldId id="261" r:id="rId20"/>
    <p:sldId id="263" r:id="rId21"/>
    <p:sldId id="285" r:id="rId22"/>
    <p:sldId id="268" r:id="rId23"/>
    <p:sldId id="269" r:id="rId24"/>
    <p:sldId id="270" r:id="rId25"/>
    <p:sldId id="272" r:id="rId26"/>
  </p:sldIdLst>
  <p:sldSz cx="9144000" cy="6858000" type="screen4x3"/>
  <p:notesSz cx="701040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50"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invertIfNegative val="0"/>
          <c:dLbls>
            <c:dLbl>
              <c:idx val="0"/>
              <c:layout/>
              <c:tx>
                <c:rich>
                  <a:bodyPr/>
                  <a:lstStyle/>
                  <a:p>
                    <a:r>
                      <a:rPr lang="en-US" smtClean="0"/>
                      <a:t>8.0</a:t>
                    </a:r>
                    <a:endParaRPr lang="en-US"/>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0 to 10 Assets</c:v>
                </c:pt>
                <c:pt idx="1">
                  <c:v>11 to 20 Assets</c:v>
                </c:pt>
                <c:pt idx="2">
                  <c:v>21 to 30 Assets</c:v>
                </c:pt>
                <c:pt idx="3">
                  <c:v>31 to 40 Assets</c:v>
                </c:pt>
              </c:strCache>
            </c:strRef>
          </c:cat>
          <c:val>
            <c:numRef>
              <c:f>Sheet1!$B$2:$B$5</c:f>
              <c:numCache>
                <c:formatCode>General</c:formatCode>
                <c:ptCount val="4"/>
                <c:pt idx="0">
                  <c:v>8</c:v>
                </c:pt>
                <c:pt idx="1">
                  <c:v>4.4000000000000004</c:v>
                </c:pt>
                <c:pt idx="2">
                  <c:v>1.8</c:v>
                </c:pt>
                <c:pt idx="3">
                  <c:v>0.60000000000000064</c:v>
                </c:pt>
              </c:numCache>
            </c:numRef>
          </c:val>
        </c:ser>
        <c:dLbls>
          <c:showLegendKey val="0"/>
          <c:showVal val="0"/>
          <c:showCatName val="0"/>
          <c:showSerName val="0"/>
          <c:showPercent val="0"/>
          <c:showBubbleSize val="0"/>
        </c:dLbls>
        <c:gapWidth val="150"/>
        <c:axId val="154124672"/>
        <c:axId val="154126208"/>
      </c:barChart>
      <c:catAx>
        <c:axId val="154124672"/>
        <c:scaling>
          <c:orientation val="minMax"/>
        </c:scaling>
        <c:delete val="0"/>
        <c:axPos val="b"/>
        <c:majorTickMark val="out"/>
        <c:minorTickMark val="none"/>
        <c:tickLblPos val="nextTo"/>
        <c:crossAx val="154126208"/>
        <c:crosses val="autoZero"/>
        <c:auto val="1"/>
        <c:lblAlgn val="ctr"/>
        <c:lblOffset val="100"/>
        <c:noMultiLvlLbl val="0"/>
      </c:catAx>
      <c:valAx>
        <c:axId val="154126208"/>
        <c:scaling>
          <c:orientation val="minMax"/>
          <c:max val="24"/>
          <c:min val="0"/>
        </c:scaling>
        <c:delete val="0"/>
        <c:axPos val="l"/>
        <c:majorGridlines/>
        <c:title>
          <c:tx>
            <c:rich>
              <a:bodyPr rot="-5400000" vert="horz"/>
              <a:lstStyle/>
              <a:p>
                <a:pPr>
                  <a:defRPr/>
                </a:pPr>
                <a:r>
                  <a:rPr lang="en-US"/>
                  <a:t>Average Number of Risk-Taking Behaviors</a:t>
                </a:r>
              </a:p>
            </c:rich>
          </c:tx>
          <c:layout/>
          <c:overlay val="0"/>
        </c:title>
        <c:numFmt formatCode="General" sourceLinked="1"/>
        <c:majorTickMark val="out"/>
        <c:minorTickMark val="none"/>
        <c:tickLblPos val="nextTo"/>
        <c:crossAx val="154124672"/>
        <c:crosses val="autoZero"/>
        <c:crossBetween val="between"/>
        <c:majorUnit val="4"/>
      </c:valAx>
    </c:plotArea>
    <c:plotVisOnly val="1"/>
    <c:dispBlanksAs val="gap"/>
    <c:showDLblsOverMax val="0"/>
  </c:chart>
  <c:txPr>
    <a:bodyPr/>
    <a:lstStyle/>
    <a:p>
      <a:pPr>
        <a:defRPr sz="15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invertIfNegative val="0"/>
          <c:dLbls>
            <c:dLbl>
              <c:idx val="1"/>
              <c:layout/>
              <c:tx>
                <c:rich>
                  <a:bodyPr/>
                  <a:lstStyle/>
                  <a:p>
                    <a:r>
                      <a:rPr lang="en-US" smtClean="0"/>
                      <a:t>4.0</a:t>
                    </a:r>
                    <a:endParaRPr lang="en-US"/>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0 to 10 Assets</c:v>
                </c:pt>
                <c:pt idx="1">
                  <c:v>11 to 20 Assets</c:v>
                </c:pt>
                <c:pt idx="2">
                  <c:v>21 to 30 Assets</c:v>
                </c:pt>
                <c:pt idx="3">
                  <c:v>31 to 40 Assets</c:v>
                </c:pt>
              </c:strCache>
            </c:strRef>
          </c:cat>
          <c:val>
            <c:numRef>
              <c:f>Sheet1!$B$2:$B$5</c:f>
              <c:numCache>
                <c:formatCode>General</c:formatCode>
                <c:ptCount val="4"/>
                <c:pt idx="0">
                  <c:v>2.8</c:v>
                </c:pt>
                <c:pt idx="1">
                  <c:v>4</c:v>
                </c:pt>
                <c:pt idx="2">
                  <c:v>5.0999999999999996</c:v>
                </c:pt>
                <c:pt idx="3">
                  <c:v>6.3</c:v>
                </c:pt>
              </c:numCache>
            </c:numRef>
          </c:val>
        </c:ser>
        <c:dLbls>
          <c:showLegendKey val="0"/>
          <c:showVal val="0"/>
          <c:showCatName val="0"/>
          <c:showSerName val="0"/>
          <c:showPercent val="0"/>
          <c:showBubbleSize val="0"/>
        </c:dLbls>
        <c:gapWidth val="150"/>
        <c:axId val="153938176"/>
        <c:axId val="153944064"/>
      </c:barChart>
      <c:catAx>
        <c:axId val="153938176"/>
        <c:scaling>
          <c:orientation val="minMax"/>
        </c:scaling>
        <c:delete val="0"/>
        <c:axPos val="b"/>
        <c:majorTickMark val="out"/>
        <c:minorTickMark val="none"/>
        <c:tickLblPos val="nextTo"/>
        <c:crossAx val="153944064"/>
        <c:crosses val="autoZero"/>
        <c:auto val="1"/>
        <c:lblAlgn val="ctr"/>
        <c:lblOffset val="100"/>
        <c:noMultiLvlLbl val="0"/>
      </c:catAx>
      <c:valAx>
        <c:axId val="153944064"/>
        <c:scaling>
          <c:orientation val="minMax"/>
          <c:max val="8"/>
          <c:min val="0"/>
        </c:scaling>
        <c:delete val="0"/>
        <c:axPos val="l"/>
        <c:majorGridlines/>
        <c:title>
          <c:tx>
            <c:rich>
              <a:bodyPr rot="-5400000" vert="horz"/>
              <a:lstStyle/>
              <a:p>
                <a:pPr>
                  <a:defRPr/>
                </a:pPr>
                <a:r>
                  <a:rPr lang="en-US"/>
                  <a:t>Average Number of Thriving Indicators</a:t>
                </a:r>
              </a:p>
            </c:rich>
          </c:tx>
          <c:layout/>
          <c:overlay val="0"/>
        </c:title>
        <c:numFmt formatCode="General" sourceLinked="1"/>
        <c:majorTickMark val="out"/>
        <c:minorTickMark val="none"/>
        <c:tickLblPos val="nextTo"/>
        <c:crossAx val="153938176"/>
        <c:crosses val="autoZero"/>
        <c:crossBetween val="between"/>
        <c:majorUnit val="2"/>
      </c:valAx>
    </c:plotArea>
    <c:plotVisOnly val="1"/>
    <c:dispBlanksAs val="gap"/>
    <c:showDLblsOverMax val="0"/>
  </c:chart>
  <c:txPr>
    <a:bodyPr/>
    <a:lstStyle/>
    <a:p>
      <a:pPr>
        <a:defRPr sz="15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9.3751298877061282E-2"/>
          <c:y val="8.5929149069723543E-2"/>
          <c:w val="0.80586117534392576"/>
          <c:h val="0.61169716803481278"/>
        </c:manualLayout>
      </c:layout>
      <c:barChart>
        <c:barDir val="col"/>
        <c:grouping val="clustered"/>
        <c:varyColors val="0"/>
        <c:ser>
          <c:idx val="0"/>
          <c:order val="0"/>
          <c:tx>
            <c:strRef>
              <c:f>Sheet1!$B$1</c:f>
              <c:strCache>
                <c:ptCount val="1"/>
                <c:pt idx="0">
                  <c:v>4th</c:v>
                </c:pt>
              </c:strCache>
            </c:strRef>
          </c:tx>
          <c:invertIfNegative val="0"/>
          <c:cat>
            <c:strRef>
              <c:f>Sheet1!$A$2:$A$7</c:f>
              <c:strCache>
                <c:ptCount val="6"/>
                <c:pt idx="0">
                  <c:v>1. Family support</c:v>
                </c:pt>
                <c:pt idx="1">
                  <c:v>2. Positive family communication</c:v>
                </c:pt>
                <c:pt idx="2">
                  <c:v>3. Other adults relationships</c:v>
                </c:pt>
                <c:pt idx="3">
                  <c:v>4. Caring neighborhood</c:v>
                </c:pt>
                <c:pt idx="4">
                  <c:v>5. Caring school climate</c:v>
                </c:pt>
                <c:pt idx="5">
                  <c:v>6. Parental school involvement </c:v>
                </c:pt>
              </c:strCache>
            </c:strRef>
          </c:cat>
          <c:val>
            <c:numRef>
              <c:f>Sheet1!$B$2:$B$7</c:f>
              <c:numCache>
                <c:formatCode>General</c:formatCode>
                <c:ptCount val="6"/>
                <c:pt idx="0">
                  <c:v>86</c:v>
                </c:pt>
                <c:pt idx="1">
                  <c:v>62</c:v>
                </c:pt>
                <c:pt idx="2">
                  <c:v>55</c:v>
                </c:pt>
                <c:pt idx="3">
                  <c:v>56</c:v>
                </c:pt>
                <c:pt idx="4">
                  <c:v>63</c:v>
                </c:pt>
                <c:pt idx="5">
                  <c:v>47</c:v>
                </c:pt>
              </c:numCache>
            </c:numRef>
          </c:val>
        </c:ser>
        <c:ser>
          <c:idx val="1"/>
          <c:order val="1"/>
          <c:tx>
            <c:strRef>
              <c:f>Sheet1!$C$1</c:f>
              <c:strCache>
                <c:ptCount val="1"/>
                <c:pt idx="0">
                  <c:v>5th</c:v>
                </c:pt>
              </c:strCache>
            </c:strRef>
          </c:tx>
          <c:invertIfNegative val="0"/>
          <c:cat>
            <c:strRef>
              <c:f>Sheet1!$A$2:$A$7</c:f>
              <c:strCache>
                <c:ptCount val="6"/>
                <c:pt idx="0">
                  <c:v>1. Family support</c:v>
                </c:pt>
                <c:pt idx="1">
                  <c:v>2. Positive family communication</c:v>
                </c:pt>
                <c:pt idx="2">
                  <c:v>3. Other adults relationships</c:v>
                </c:pt>
                <c:pt idx="3">
                  <c:v>4. Caring neighborhood</c:v>
                </c:pt>
                <c:pt idx="4">
                  <c:v>5. Caring school climate</c:v>
                </c:pt>
                <c:pt idx="5">
                  <c:v>6. Parental school involvement </c:v>
                </c:pt>
              </c:strCache>
            </c:strRef>
          </c:cat>
          <c:val>
            <c:numRef>
              <c:f>Sheet1!$C$2:$C$7</c:f>
              <c:numCache>
                <c:formatCode>General</c:formatCode>
                <c:ptCount val="6"/>
                <c:pt idx="0">
                  <c:v>87</c:v>
                </c:pt>
                <c:pt idx="1">
                  <c:v>57</c:v>
                </c:pt>
                <c:pt idx="2">
                  <c:v>50</c:v>
                </c:pt>
                <c:pt idx="3">
                  <c:v>52</c:v>
                </c:pt>
                <c:pt idx="4">
                  <c:v>60</c:v>
                </c:pt>
                <c:pt idx="5">
                  <c:v>43</c:v>
                </c:pt>
              </c:numCache>
            </c:numRef>
          </c:val>
        </c:ser>
        <c:ser>
          <c:idx val="2"/>
          <c:order val="2"/>
          <c:tx>
            <c:strRef>
              <c:f>Sheet1!$D$1</c:f>
              <c:strCache>
                <c:ptCount val="1"/>
                <c:pt idx="0">
                  <c:v>6th</c:v>
                </c:pt>
              </c:strCache>
            </c:strRef>
          </c:tx>
          <c:invertIfNegative val="0"/>
          <c:cat>
            <c:strRef>
              <c:f>Sheet1!$A$2:$A$7</c:f>
              <c:strCache>
                <c:ptCount val="6"/>
                <c:pt idx="0">
                  <c:v>1. Family support</c:v>
                </c:pt>
                <c:pt idx="1">
                  <c:v>2. Positive family communication</c:v>
                </c:pt>
                <c:pt idx="2">
                  <c:v>3. Other adults relationships</c:v>
                </c:pt>
                <c:pt idx="3">
                  <c:v>4. Caring neighborhood</c:v>
                </c:pt>
                <c:pt idx="4">
                  <c:v>5. Caring school climate</c:v>
                </c:pt>
                <c:pt idx="5">
                  <c:v>6. Parental school involvement </c:v>
                </c:pt>
              </c:strCache>
            </c:strRef>
          </c:cat>
          <c:val>
            <c:numRef>
              <c:f>Sheet1!$D$2:$D$7</c:f>
              <c:numCache>
                <c:formatCode>General</c:formatCode>
                <c:ptCount val="6"/>
                <c:pt idx="0">
                  <c:v>80</c:v>
                </c:pt>
                <c:pt idx="1">
                  <c:v>42</c:v>
                </c:pt>
                <c:pt idx="2">
                  <c:v>47</c:v>
                </c:pt>
                <c:pt idx="3">
                  <c:v>50</c:v>
                </c:pt>
                <c:pt idx="4">
                  <c:v>46</c:v>
                </c:pt>
                <c:pt idx="5">
                  <c:v>43</c:v>
                </c:pt>
              </c:numCache>
            </c:numRef>
          </c:val>
        </c:ser>
        <c:ser>
          <c:idx val="3"/>
          <c:order val="3"/>
          <c:tx>
            <c:strRef>
              <c:f>Sheet1!$E$1</c:f>
              <c:strCache>
                <c:ptCount val="1"/>
                <c:pt idx="0">
                  <c:v>7th</c:v>
                </c:pt>
              </c:strCache>
            </c:strRef>
          </c:tx>
          <c:invertIfNegative val="0"/>
          <c:cat>
            <c:strRef>
              <c:f>Sheet1!$A$2:$A$7</c:f>
              <c:strCache>
                <c:ptCount val="6"/>
                <c:pt idx="0">
                  <c:v>1. Family support</c:v>
                </c:pt>
                <c:pt idx="1">
                  <c:v>2. Positive family communication</c:v>
                </c:pt>
                <c:pt idx="2">
                  <c:v>3. Other adults relationships</c:v>
                </c:pt>
                <c:pt idx="3">
                  <c:v>4. Caring neighborhood</c:v>
                </c:pt>
                <c:pt idx="4">
                  <c:v>5. Caring school climate</c:v>
                </c:pt>
                <c:pt idx="5">
                  <c:v>6. Parental school involvement </c:v>
                </c:pt>
              </c:strCache>
            </c:strRef>
          </c:cat>
          <c:val>
            <c:numRef>
              <c:f>Sheet1!$E$2:$E$7</c:f>
              <c:numCache>
                <c:formatCode>General</c:formatCode>
                <c:ptCount val="6"/>
                <c:pt idx="0">
                  <c:v>78</c:v>
                </c:pt>
                <c:pt idx="1">
                  <c:v>39</c:v>
                </c:pt>
                <c:pt idx="2">
                  <c:v>47</c:v>
                </c:pt>
                <c:pt idx="3">
                  <c:v>45</c:v>
                </c:pt>
                <c:pt idx="4">
                  <c:v>38</c:v>
                </c:pt>
                <c:pt idx="5">
                  <c:v>37</c:v>
                </c:pt>
              </c:numCache>
            </c:numRef>
          </c:val>
        </c:ser>
        <c:ser>
          <c:idx val="4"/>
          <c:order val="4"/>
          <c:tx>
            <c:strRef>
              <c:f>Sheet1!$F$1</c:f>
              <c:strCache>
                <c:ptCount val="1"/>
                <c:pt idx="0">
                  <c:v>8th</c:v>
                </c:pt>
              </c:strCache>
            </c:strRef>
          </c:tx>
          <c:invertIfNegative val="0"/>
          <c:cat>
            <c:strRef>
              <c:f>Sheet1!$A$2:$A$7</c:f>
              <c:strCache>
                <c:ptCount val="6"/>
                <c:pt idx="0">
                  <c:v>1. Family support</c:v>
                </c:pt>
                <c:pt idx="1">
                  <c:v>2. Positive family communication</c:v>
                </c:pt>
                <c:pt idx="2">
                  <c:v>3. Other adults relationships</c:v>
                </c:pt>
                <c:pt idx="3">
                  <c:v>4. Caring neighborhood</c:v>
                </c:pt>
                <c:pt idx="4">
                  <c:v>5. Caring school climate</c:v>
                </c:pt>
                <c:pt idx="5">
                  <c:v>6. Parental school involvement </c:v>
                </c:pt>
              </c:strCache>
            </c:strRef>
          </c:cat>
          <c:val>
            <c:numRef>
              <c:f>Sheet1!$F$2:$F$7</c:f>
              <c:numCache>
                <c:formatCode>General</c:formatCode>
                <c:ptCount val="6"/>
                <c:pt idx="0">
                  <c:v>70</c:v>
                </c:pt>
                <c:pt idx="1">
                  <c:v>28</c:v>
                </c:pt>
                <c:pt idx="2">
                  <c:v>44</c:v>
                </c:pt>
                <c:pt idx="3">
                  <c:v>39</c:v>
                </c:pt>
                <c:pt idx="4">
                  <c:v>30</c:v>
                </c:pt>
                <c:pt idx="5">
                  <c:v>28</c:v>
                </c:pt>
              </c:numCache>
            </c:numRef>
          </c:val>
        </c:ser>
        <c:ser>
          <c:idx val="5"/>
          <c:order val="5"/>
          <c:tx>
            <c:strRef>
              <c:f>Sheet1!$G$1</c:f>
              <c:strCache>
                <c:ptCount val="1"/>
                <c:pt idx="0">
                  <c:v>9th</c:v>
                </c:pt>
              </c:strCache>
            </c:strRef>
          </c:tx>
          <c:invertIfNegative val="0"/>
          <c:cat>
            <c:strRef>
              <c:f>Sheet1!$A$2:$A$7</c:f>
              <c:strCache>
                <c:ptCount val="6"/>
                <c:pt idx="0">
                  <c:v>1. Family support</c:v>
                </c:pt>
                <c:pt idx="1">
                  <c:v>2. Positive family communication</c:v>
                </c:pt>
                <c:pt idx="2">
                  <c:v>3. Other adults relationships</c:v>
                </c:pt>
                <c:pt idx="3">
                  <c:v>4. Caring neighborhood</c:v>
                </c:pt>
                <c:pt idx="4">
                  <c:v>5. Caring school climate</c:v>
                </c:pt>
                <c:pt idx="5">
                  <c:v>6. Parental school involvement </c:v>
                </c:pt>
              </c:strCache>
            </c:strRef>
          </c:cat>
          <c:val>
            <c:numRef>
              <c:f>Sheet1!$G$2:$G$7</c:f>
              <c:numCache>
                <c:formatCode>General</c:formatCode>
                <c:ptCount val="6"/>
                <c:pt idx="0">
                  <c:v>64</c:v>
                </c:pt>
                <c:pt idx="1">
                  <c:v>26</c:v>
                </c:pt>
                <c:pt idx="2">
                  <c:v>41</c:v>
                </c:pt>
                <c:pt idx="3">
                  <c:v>34</c:v>
                </c:pt>
                <c:pt idx="4">
                  <c:v>26</c:v>
                </c:pt>
                <c:pt idx="5">
                  <c:v>23</c:v>
                </c:pt>
              </c:numCache>
            </c:numRef>
          </c:val>
        </c:ser>
        <c:ser>
          <c:idx val="6"/>
          <c:order val="6"/>
          <c:tx>
            <c:strRef>
              <c:f>Sheet1!$H$1</c:f>
              <c:strCache>
                <c:ptCount val="1"/>
                <c:pt idx="0">
                  <c:v>10th</c:v>
                </c:pt>
              </c:strCache>
            </c:strRef>
          </c:tx>
          <c:invertIfNegative val="0"/>
          <c:cat>
            <c:strRef>
              <c:f>Sheet1!$A$2:$A$7</c:f>
              <c:strCache>
                <c:ptCount val="6"/>
                <c:pt idx="0">
                  <c:v>1. Family support</c:v>
                </c:pt>
                <c:pt idx="1">
                  <c:v>2. Positive family communication</c:v>
                </c:pt>
                <c:pt idx="2">
                  <c:v>3. Other adults relationships</c:v>
                </c:pt>
                <c:pt idx="3">
                  <c:v>4. Caring neighborhood</c:v>
                </c:pt>
                <c:pt idx="4">
                  <c:v>5. Caring school climate</c:v>
                </c:pt>
                <c:pt idx="5">
                  <c:v>6. Parental school involvement </c:v>
                </c:pt>
              </c:strCache>
            </c:strRef>
          </c:cat>
          <c:val>
            <c:numRef>
              <c:f>Sheet1!$H$2:$H$7</c:f>
              <c:numCache>
                <c:formatCode>General</c:formatCode>
                <c:ptCount val="6"/>
                <c:pt idx="0">
                  <c:v>64</c:v>
                </c:pt>
                <c:pt idx="1">
                  <c:v>22</c:v>
                </c:pt>
                <c:pt idx="2">
                  <c:v>46</c:v>
                </c:pt>
                <c:pt idx="3">
                  <c:v>31</c:v>
                </c:pt>
                <c:pt idx="4">
                  <c:v>28</c:v>
                </c:pt>
                <c:pt idx="5">
                  <c:v>19</c:v>
                </c:pt>
              </c:numCache>
            </c:numRef>
          </c:val>
        </c:ser>
        <c:ser>
          <c:idx val="7"/>
          <c:order val="7"/>
          <c:tx>
            <c:strRef>
              <c:f>Sheet1!$I$1</c:f>
              <c:strCache>
                <c:ptCount val="1"/>
                <c:pt idx="0">
                  <c:v>11th</c:v>
                </c:pt>
              </c:strCache>
            </c:strRef>
          </c:tx>
          <c:invertIfNegative val="0"/>
          <c:cat>
            <c:strRef>
              <c:f>Sheet1!$A$2:$A$7</c:f>
              <c:strCache>
                <c:ptCount val="6"/>
                <c:pt idx="0">
                  <c:v>1. Family support</c:v>
                </c:pt>
                <c:pt idx="1">
                  <c:v>2. Positive family communication</c:v>
                </c:pt>
                <c:pt idx="2">
                  <c:v>3. Other adults relationships</c:v>
                </c:pt>
                <c:pt idx="3">
                  <c:v>4. Caring neighborhood</c:v>
                </c:pt>
                <c:pt idx="4">
                  <c:v>5. Caring school climate</c:v>
                </c:pt>
                <c:pt idx="5">
                  <c:v>6. Parental school involvement </c:v>
                </c:pt>
              </c:strCache>
            </c:strRef>
          </c:cat>
          <c:val>
            <c:numRef>
              <c:f>Sheet1!$I$2:$I$7</c:f>
              <c:numCache>
                <c:formatCode>General</c:formatCode>
                <c:ptCount val="6"/>
                <c:pt idx="0">
                  <c:v>66</c:v>
                </c:pt>
                <c:pt idx="1">
                  <c:v>22</c:v>
                </c:pt>
                <c:pt idx="2">
                  <c:v>46</c:v>
                </c:pt>
                <c:pt idx="3">
                  <c:v>32</c:v>
                </c:pt>
                <c:pt idx="4">
                  <c:v>32</c:v>
                </c:pt>
                <c:pt idx="5">
                  <c:v>18</c:v>
                </c:pt>
              </c:numCache>
            </c:numRef>
          </c:val>
        </c:ser>
        <c:ser>
          <c:idx val="8"/>
          <c:order val="8"/>
          <c:tx>
            <c:strRef>
              <c:f>Sheet1!$J$1</c:f>
              <c:strCache>
                <c:ptCount val="1"/>
                <c:pt idx="0">
                  <c:v>12th</c:v>
                </c:pt>
              </c:strCache>
            </c:strRef>
          </c:tx>
          <c:invertIfNegative val="0"/>
          <c:cat>
            <c:strRef>
              <c:f>Sheet1!$A$2:$A$7</c:f>
              <c:strCache>
                <c:ptCount val="6"/>
                <c:pt idx="0">
                  <c:v>1. Family support</c:v>
                </c:pt>
                <c:pt idx="1">
                  <c:v>2. Positive family communication</c:v>
                </c:pt>
                <c:pt idx="2">
                  <c:v>3. Other adults relationships</c:v>
                </c:pt>
                <c:pt idx="3">
                  <c:v>4. Caring neighborhood</c:v>
                </c:pt>
                <c:pt idx="4">
                  <c:v>5. Caring school climate</c:v>
                </c:pt>
                <c:pt idx="5">
                  <c:v>6. Parental school involvement </c:v>
                </c:pt>
              </c:strCache>
            </c:strRef>
          </c:cat>
          <c:val>
            <c:numRef>
              <c:f>Sheet1!$J$2:$J$7</c:f>
              <c:numCache>
                <c:formatCode>General</c:formatCode>
                <c:ptCount val="6"/>
                <c:pt idx="0">
                  <c:v>69</c:v>
                </c:pt>
                <c:pt idx="1">
                  <c:v>18</c:v>
                </c:pt>
                <c:pt idx="2">
                  <c:v>50</c:v>
                </c:pt>
                <c:pt idx="3">
                  <c:v>32</c:v>
                </c:pt>
                <c:pt idx="4">
                  <c:v>34</c:v>
                </c:pt>
                <c:pt idx="5">
                  <c:v>15</c:v>
                </c:pt>
              </c:numCache>
            </c:numRef>
          </c:val>
        </c:ser>
        <c:dLbls>
          <c:showLegendKey val="0"/>
          <c:showVal val="0"/>
          <c:showCatName val="0"/>
          <c:showSerName val="0"/>
          <c:showPercent val="0"/>
          <c:showBubbleSize val="0"/>
        </c:dLbls>
        <c:gapWidth val="150"/>
        <c:axId val="154812800"/>
        <c:axId val="154814336"/>
      </c:barChart>
      <c:catAx>
        <c:axId val="154812800"/>
        <c:scaling>
          <c:orientation val="minMax"/>
        </c:scaling>
        <c:delete val="0"/>
        <c:axPos val="b"/>
        <c:majorTickMark val="out"/>
        <c:minorTickMark val="none"/>
        <c:tickLblPos val="nextTo"/>
        <c:txPr>
          <a:bodyPr rot="0" vert="horz"/>
          <a:lstStyle/>
          <a:p>
            <a:pPr>
              <a:defRPr/>
            </a:pPr>
            <a:endParaRPr lang="en-US"/>
          </a:p>
        </c:txPr>
        <c:crossAx val="154814336"/>
        <c:crosses val="autoZero"/>
        <c:auto val="1"/>
        <c:lblAlgn val="ctr"/>
        <c:lblOffset val="100"/>
        <c:noMultiLvlLbl val="0"/>
      </c:catAx>
      <c:valAx>
        <c:axId val="154814336"/>
        <c:scaling>
          <c:orientation val="minMax"/>
        </c:scaling>
        <c:delete val="0"/>
        <c:axPos val="l"/>
        <c:majorGridlines/>
        <c:title>
          <c:tx>
            <c:rich>
              <a:bodyPr rot="-5400000" vert="horz"/>
              <a:lstStyle/>
              <a:p>
                <a:pPr>
                  <a:defRPr/>
                </a:pPr>
                <a:r>
                  <a:rPr lang="en-US"/>
                  <a:t>Percet</a:t>
                </a:r>
              </a:p>
            </c:rich>
          </c:tx>
          <c:layout>
            <c:manualLayout>
              <c:xMode val="edge"/>
              <c:yMode val="edge"/>
              <c:x val="8.5831485759914547E-3"/>
              <c:y val="0.26724744196817579"/>
            </c:manualLayout>
          </c:layout>
          <c:overlay val="0"/>
        </c:title>
        <c:numFmt formatCode="General" sourceLinked="1"/>
        <c:majorTickMark val="out"/>
        <c:minorTickMark val="none"/>
        <c:tickLblPos val="nextTo"/>
        <c:crossAx val="154812800"/>
        <c:crosses val="autoZero"/>
        <c:crossBetween val="between"/>
      </c:valAx>
    </c:plotArea>
    <c:legend>
      <c:legendPos val="r"/>
      <c:layout>
        <c:manualLayout>
          <c:xMode val="edge"/>
          <c:yMode val="edge"/>
          <c:x val="0.90799542180515103"/>
          <c:y val="4.2879919683789375E-2"/>
          <c:w val="7.9129903282637609E-2"/>
          <c:h val="0.8048277026600178"/>
        </c:manualLayout>
      </c:layout>
      <c:overlay val="0"/>
    </c:legend>
    <c:plotVisOnly val="1"/>
    <c:dispBlanksAs val="gap"/>
    <c:showDLblsOverMax val="0"/>
  </c:chart>
  <c:txPr>
    <a:bodyPr/>
    <a:lstStyle/>
    <a:p>
      <a:pPr>
        <a:defRPr sz="12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9.3751298877061351E-2"/>
          <c:y val="8.5929149069723543E-2"/>
          <c:w val="0.80586117534392576"/>
          <c:h val="0.611697168034813"/>
        </c:manualLayout>
      </c:layout>
      <c:barChart>
        <c:barDir val="col"/>
        <c:grouping val="clustered"/>
        <c:varyColors val="0"/>
        <c:ser>
          <c:idx val="0"/>
          <c:order val="0"/>
          <c:tx>
            <c:strRef>
              <c:f>Sheet1!$B$1</c:f>
              <c:strCache>
                <c:ptCount val="1"/>
                <c:pt idx="0">
                  <c:v>4th</c:v>
                </c:pt>
              </c:strCache>
            </c:strRef>
          </c:tx>
          <c:invertIfNegative val="0"/>
          <c:cat>
            <c:strRef>
              <c:f>Sheet1!$A$2:$A$6</c:f>
              <c:strCache>
                <c:ptCount val="5"/>
                <c:pt idx="0">
                  <c:v>32. Planning and decision-making</c:v>
                </c:pt>
                <c:pt idx="1">
                  <c:v>33. Interpersonal competence</c:v>
                </c:pt>
                <c:pt idx="2">
                  <c:v>34. Cultural competency</c:v>
                </c:pt>
                <c:pt idx="3">
                  <c:v>35. Resistance skills</c:v>
                </c:pt>
                <c:pt idx="4">
                  <c:v>36. Peaceful conflict resolution</c:v>
                </c:pt>
              </c:strCache>
            </c:strRef>
          </c:cat>
          <c:val>
            <c:numRef>
              <c:f>Sheet1!$B$2:$B$6</c:f>
              <c:numCache>
                <c:formatCode>General</c:formatCode>
                <c:ptCount val="5"/>
                <c:pt idx="0">
                  <c:v>47</c:v>
                </c:pt>
                <c:pt idx="1">
                  <c:v>49</c:v>
                </c:pt>
                <c:pt idx="2">
                  <c:v>67</c:v>
                </c:pt>
                <c:pt idx="3">
                  <c:v>78</c:v>
                </c:pt>
                <c:pt idx="4">
                  <c:v>82</c:v>
                </c:pt>
              </c:numCache>
            </c:numRef>
          </c:val>
        </c:ser>
        <c:ser>
          <c:idx val="1"/>
          <c:order val="1"/>
          <c:tx>
            <c:strRef>
              <c:f>Sheet1!$C$1</c:f>
              <c:strCache>
                <c:ptCount val="1"/>
                <c:pt idx="0">
                  <c:v>5th</c:v>
                </c:pt>
              </c:strCache>
            </c:strRef>
          </c:tx>
          <c:invertIfNegative val="0"/>
          <c:cat>
            <c:strRef>
              <c:f>Sheet1!$A$2:$A$6</c:f>
              <c:strCache>
                <c:ptCount val="5"/>
                <c:pt idx="0">
                  <c:v>32. Planning and decision-making</c:v>
                </c:pt>
                <c:pt idx="1">
                  <c:v>33. Interpersonal competence</c:v>
                </c:pt>
                <c:pt idx="2">
                  <c:v>34. Cultural competency</c:v>
                </c:pt>
                <c:pt idx="3">
                  <c:v>35. Resistance skills</c:v>
                </c:pt>
                <c:pt idx="4">
                  <c:v>36. Peaceful conflict resolution</c:v>
                </c:pt>
              </c:strCache>
            </c:strRef>
          </c:cat>
          <c:val>
            <c:numRef>
              <c:f>Sheet1!$C$2:$C$6</c:f>
              <c:numCache>
                <c:formatCode>General</c:formatCode>
                <c:ptCount val="5"/>
                <c:pt idx="0">
                  <c:v>47</c:v>
                </c:pt>
                <c:pt idx="1">
                  <c:v>48</c:v>
                </c:pt>
                <c:pt idx="2">
                  <c:v>66</c:v>
                </c:pt>
                <c:pt idx="3">
                  <c:v>79</c:v>
                </c:pt>
                <c:pt idx="4">
                  <c:v>71</c:v>
                </c:pt>
              </c:numCache>
            </c:numRef>
          </c:val>
        </c:ser>
        <c:ser>
          <c:idx val="2"/>
          <c:order val="2"/>
          <c:tx>
            <c:strRef>
              <c:f>Sheet1!$D$1</c:f>
              <c:strCache>
                <c:ptCount val="1"/>
                <c:pt idx="0">
                  <c:v>6th</c:v>
                </c:pt>
              </c:strCache>
            </c:strRef>
          </c:tx>
          <c:invertIfNegative val="0"/>
          <c:cat>
            <c:strRef>
              <c:f>Sheet1!$A$2:$A$6</c:f>
              <c:strCache>
                <c:ptCount val="5"/>
                <c:pt idx="0">
                  <c:v>32. Planning and decision-making</c:v>
                </c:pt>
                <c:pt idx="1">
                  <c:v>33. Interpersonal competence</c:v>
                </c:pt>
                <c:pt idx="2">
                  <c:v>34. Cultural competency</c:v>
                </c:pt>
                <c:pt idx="3">
                  <c:v>35. Resistance skills</c:v>
                </c:pt>
                <c:pt idx="4">
                  <c:v>36. Peaceful conflict resolution</c:v>
                </c:pt>
              </c:strCache>
            </c:strRef>
          </c:cat>
          <c:val>
            <c:numRef>
              <c:f>Sheet1!$D$2:$D$6</c:f>
              <c:numCache>
                <c:formatCode>General</c:formatCode>
                <c:ptCount val="5"/>
                <c:pt idx="0">
                  <c:v>32</c:v>
                </c:pt>
                <c:pt idx="1">
                  <c:v>51</c:v>
                </c:pt>
                <c:pt idx="2">
                  <c:v>41</c:v>
                </c:pt>
                <c:pt idx="3">
                  <c:v>59</c:v>
                </c:pt>
                <c:pt idx="4">
                  <c:v>64</c:v>
                </c:pt>
              </c:numCache>
            </c:numRef>
          </c:val>
        </c:ser>
        <c:ser>
          <c:idx val="3"/>
          <c:order val="3"/>
          <c:tx>
            <c:strRef>
              <c:f>Sheet1!$E$1</c:f>
              <c:strCache>
                <c:ptCount val="1"/>
                <c:pt idx="0">
                  <c:v>7th</c:v>
                </c:pt>
              </c:strCache>
            </c:strRef>
          </c:tx>
          <c:invertIfNegative val="0"/>
          <c:cat>
            <c:strRef>
              <c:f>Sheet1!$A$2:$A$6</c:f>
              <c:strCache>
                <c:ptCount val="5"/>
                <c:pt idx="0">
                  <c:v>32. Planning and decision-making</c:v>
                </c:pt>
                <c:pt idx="1">
                  <c:v>33. Interpersonal competence</c:v>
                </c:pt>
                <c:pt idx="2">
                  <c:v>34. Cultural competency</c:v>
                </c:pt>
                <c:pt idx="3">
                  <c:v>35. Resistance skills</c:v>
                </c:pt>
                <c:pt idx="4">
                  <c:v>36. Peaceful conflict resolution</c:v>
                </c:pt>
              </c:strCache>
            </c:strRef>
          </c:cat>
          <c:val>
            <c:numRef>
              <c:f>Sheet1!$E$2:$E$6</c:f>
              <c:numCache>
                <c:formatCode>General</c:formatCode>
                <c:ptCount val="5"/>
                <c:pt idx="0">
                  <c:v>29</c:v>
                </c:pt>
                <c:pt idx="1">
                  <c:v>45</c:v>
                </c:pt>
                <c:pt idx="2">
                  <c:v>37</c:v>
                </c:pt>
                <c:pt idx="3">
                  <c:v>54</c:v>
                </c:pt>
                <c:pt idx="4">
                  <c:v>55</c:v>
                </c:pt>
              </c:numCache>
            </c:numRef>
          </c:val>
        </c:ser>
        <c:ser>
          <c:idx val="4"/>
          <c:order val="4"/>
          <c:tx>
            <c:strRef>
              <c:f>Sheet1!$F$1</c:f>
              <c:strCache>
                <c:ptCount val="1"/>
                <c:pt idx="0">
                  <c:v>8th</c:v>
                </c:pt>
              </c:strCache>
            </c:strRef>
          </c:tx>
          <c:invertIfNegative val="0"/>
          <c:cat>
            <c:strRef>
              <c:f>Sheet1!$A$2:$A$6</c:f>
              <c:strCache>
                <c:ptCount val="5"/>
                <c:pt idx="0">
                  <c:v>32. Planning and decision-making</c:v>
                </c:pt>
                <c:pt idx="1">
                  <c:v>33. Interpersonal competence</c:v>
                </c:pt>
                <c:pt idx="2">
                  <c:v>34. Cultural competency</c:v>
                </c:pt>
                <c:pt idx="3">
                  <c:v>35. Resistance skills</c:v>
                </c:pt>
                <c:pt idx="4">
                  <c:v>36. Peaceful conflict resolution</c:v>
                </c:pt>
              </c:strCache>
            </c:strRef>
          </c:cat>
          <c:val>
            <c:numRef>
              <c:f>Sheet1!$F$2:$F$6</c:f>
              <c:numCache>
                <c:formatCode>General</c:formatCode>
                <c:ptCount val="5"/>
                <c:pt idx="0">
                  <c:v>27</c:v>
                </c:pt>
                <c:pt idx="1">
                  <c:v>45</c:v>
                </c:pt>
                <c:pt idx="2">
                  <c:v>37</c:v>
                </c:pt>
                <c:pt idx="3">
                  <c:v>42</c:v>
                </c:pt>
                <c:pt idx="4">
                  <c:v>47</c:v>
                </c:pt>
              </c:numCache>
            </c:numRef>
          </c:val>
        </c:ser>
        <c:ser>
          <c:idx val="5"/>
          <c:order val="5"/>
          <c:tx>
            <c:strRef>
              <c:f>Sheet1!$G$1</c:f>
              <c:strCache>
                <c:ptCount val="1"/>
                <c:pt idx="0">
                  <c:v>9th</c:v>
                </c:pt>
              </c:strCache>
            </c:strRef>
          </c:tx>
          <c:invertIfNegative val="0"/>
          <c:cat>
            <c:strRef>
              <c:f>Sheet1!$A$2:$A$6</c:f>
              <c:strCache>
                <c:ptCount val="5"/>
                <c:pt idx="0">
                  <c:v>32. Planning and decision-making</c:v>
                </c:pt>
                <c:pt idx="1">
                  <c:v>33. Interpersonal competence</c:v>
                </c:pt>
                <c:pt idx="2">
                  <c:v>34. Cultural competency</c:v>
                </c:pt>
                <c:pt idx="3">
                  <c:v>35. Resistance skills</c:v>
                </c:pt>
                <c:pt idx="4">
                  <c:v>36. Peaceful conflict resolution</c:v>
                </c:pt>
              </c:strCache>
            </c:strRef>
          </c:cat>
          <c:val>
            <c:numRef>
              <c:f>Sheet1!$G$2:$G$6</c:f>
              <c:numCache>
                <c:formatCode>General</c:formatCode>
                <c:ptCount val="5"/>
                <c:pt idx="0">
                  <c:v>27</c:v>
                </c:pt>
                <c:pt idx="1">
                  <c:v>44</c:v>
                </c:pt>
                <c:pt idx="2">
                  <c:v>34</c:v>
                </c:pt>
                <c:pt idx="3">
                  <c:v>42</c:v>
                </c:pt>
                <c:pt idx="4">
                  <c:v>43</c:v>
                </c:pt>
              </c:numCache>
            </c:numRef>
          </c:val>
        </c:ser>
        <c:ser>
          <c:idx val="6"/>
          <c:order val="6"/>
          <c:tx>
            <c:strRef>
              <c:f>Sheet1!$H$1</c:f>
              <c:strCache>
                <c:ptCount val="1"/>
                <c:pt idx="0">
                  <c:v>10th</c:v>
                </c:pt>
              </c:strCache>
            </c:strRef>
          </c:tx>
          <c:invertIfNegative val="0"/>
          <c:cat>
            <c:strRef>
              <c:f>Sheet1!$A$2:$A$6</c:f>
              <c:strCache>
                <c:ptCount val="5"/>
                <c:pt idx="0">
                  <c:v>32. Planning and decision-making</c:v>
                </c:pt>
                <c:pt idx="1">
                  <c:v>33. Interpersonal competence</c:v>
                </c:pt>
                <c:pt idx="2">
                  <c:v>34. Cultural competency</c:v>
                </c:pt>
                <c:pt idx="3">
                  <c:v>35. Resistance skills</c:v>
                </c:pt>
                <c:pt idx="4">
                  <c:v>36. Peaceful conflict resolution</c:v>
                </c:pt>
              </c:strCache>
            </c:strRef>
          </c:cat>
          <c:val>
            <c:numRef>
              <c:f>Sheet1!$H$2:$H$6</c:f>
              <c:numCache>
                <c:formatCode>General</c:formatCode>
                <c:ptCount val="5"/>
                <c:pt idx="0">
                  <c:v>30</c:v>
                </c:pt>
                <c:pt idx="1">
                  <c:v>42</c:v>
                </c:pt>
                <c:pt idx="2">
                  <c:v>32</c:v>
                </c:pt>
                <c:pt idx="3">
                  <c:v>37</c:v>
                </c:pt>
                <c:pt idx="4">
                  <c:v>44</c:v>
                </c:pt>
              </c:numCache>
            </c:numRef>
          </c:val>
        </c:ser>
        <c:ser>
          <c:idx val="7"/>
          <c:order val="7"/>
          <c:tx>
            <c:strRef>
              <c:f>Sheet1!$I$1</c:f>
              <c:strCache>
                <c:ptCount val="1"/>
                <c:pt idx="0">
                  <c:v>11th</c:v>
                </c:pt>
              </c:strCache>
            </c:strRef>
          </c:tx>
          <c:invertIfNegative val="0"/>
          <c:cat>
            <c:strRef>
              <c:f>Sheet1!$A$2:$A$6</c:f>
              <c:strCache>
                <c:ptCount val="5"/>
                <c:pt idx="0">
                  <c:v>32. Planning and decision-making</c:v>
                </c:pt>
                <c:pt idx="1">
                  <c:v>33. Interpersonal competence</c:v>
                </c:pt>
                <c:pt idx="2">
                  <c:v>34. Cultural competency</c:v>
                </c:pt>
                <c:pt idx="3">
                  <c:v>35. Resistance skills</c:v>
                </c:pt>
                <c:pt idx="4">
                  <c:v>36. Peaceful conflict resolution</c:v>
                </c:pt>
              </c:strCache>
            </c:strRef>
          </c:cat>
          <c:val>
            <c:numRef>
              <c:f>Sheet1!$I$2:$I$6</c:f>
              <c:numCache>
                <c:formatCode>General</c:formatCode>
                <c:ptCount val="5"/>
                <c:pt idx="0">
                  <c:v>33</c:v>
                </c:pt>
                <c:pt idx="1">
                  <c:v>46</c:v>
                </c:pt>
                <c:pt idx="2">
                  <c:v>31</c:v>
                </c:pt>
                <c:pt idx="3">
                  <c:v>41</c:v>
                </c:pt>
                <c:pt idx="4">
                  <c:v>50</c:v>
                </c:pt>
              </c:numCache>
            </c:numRef>
          </c:val>
        </c:ser>
        <c:ser>
          <c:idx val="8"/>
          <c:order val="8"/>
          <c:tx>
            <c:strRef>
              <c:f>Sheet1!$J$1</c:f>
              <c:strCache>
                <c:ptCount val="1"/>
                <c:pt idx="0">
                  <c:v>12th</c:v>
                </c:pt>
              </c:strCache>
            </c:strRef>
          </c:tx>
          <c:invertIfNegative val="0"/>
          <c:cat>
            <c:strRef>
              <c:f>Sheet1!$A$2:$A$6</c:f>
              <c:strCache>
                <c:ptCount val="5"/>
                <c:pt idx="0">
                  <c:v>32. Planning and decision-making</c:v>
                </c:pt>
                <c:pt idx="1">
                  <c:v>33. Interpersonal competence</c:v>
                </c:pt>
                <c:pt idx="2">
                  <c:v>34. Cultural competency</c:v>
                </c:pt>
                <c:pt idx="3">
                  <c:v>35. Resistance skills</c:v>
                </c:pt>
                <c:pt idx="4">
                  <c:v>36. Peaceful conflict resolution</c:v>
                </c:pt>
              </c:strCache>
            </c:strRef>
          </c:cat>
          <c:val>
            <c:numRef>
              <c:f>Sheet1!$J$2:$J$6</c:f>
              <c:numCache>
                <c:formatCode>General</c:formatCode>
                <c:ptCount val="5"/>
                <c:pt idx="0">
                  <c:v>38</c:v>
                </c:pt>
                <c:pt idx="1">
                  <c:v>46</c:v>
                </c:pt>
                <c:pt idx="2">
                  <c:v>29</c:v>
                </c:pt>
                <c:pt idx="3">
                  <c:v>42</c:v>
                </c:pt>
                <c:pt idx="4">
                  <c:v>50</c:v>
                </c:pt>
              </c:numCache>
            </c:numRef>
          </c:val>
        </c:ser>
        <c:dLbls>
          <c:showLegendKey val="0"/>
          <c:showVal val="0"/>
          <c:showCatName val="0"/>
          <c:showSerName val="0"/>
          <c:showPercent val="0"/>
          <c:showBubbleSize val="0"/>
        </c:dLbls>
        <c:gapWidth val="150"/>
        <c:axId val="154631168"/>
        <c:axId val="154649344"/>
      </c:barChart>
      <c:catAx>
        <c:axId val="154631168"/>
        <c:scaling>
          <c:orientation val="minMax"/>
        </c:scaling>
        <c:delete val="0"/>
        <c:axPos val="b"/>
        <c:majorTickMark val="out"/>
        <c:minorTickMark val="none"/>
        <c:tickLblPos val="nextTo"/>
        <c:txPr>
          <a:bodyPr rot="0" vert="horz"/>
          <a:lstStyle/>
          <a:p>
            <a:pPr>
              <a:defRPr/>
            </a:pPr>
            <a:endParaRPr lang="en-US"/>
          </a:p>
        </c:txPr>
        <c:crossAx val="154649344"/>
        <c:crosses val="autoZero"/>
        <c:auto val="1"/>
        <c:lblAlgn val="ctr"/>
        <c:lblOffset val="100"/>
        <c:tickLblSkip val="1"/>
        <c:noMultiLvlLbl val="0"/>
      </c:catAx>
      <c:valAx>
        <c:axId val="154649344"/>
        <c:scaling>
          <c:orientation val="minMax"/>
        </c:scaling>
        <c:delete val="0"/>
        <c:axPos val="l"/>
        <c:majorGridlines/>
        <c:title>
          <c:tx>
            <c:rich>
              <a:bodyPr rot="-5400000" vert="horz"/>
              <a:lstStyle/>
              <a:p>
                <a:pPr>
                  <a:defRPr/>
                </a:pPr>
                <a:r>
                  <a:rPr lang="en-US"/>
                  <a:t>Percent</a:t>
                </a:r>
              </a:p>
            </c:rich>
          </c:tx>
          <c:layout>
            <c:manualLayout>
              <c:xMode val="edge"/>
              <c:yMode val="edge"/>
              <c:x val="1.0728935719989363E-2"/>
              <c:y val="0.24691177456411459"/>
            </c:manualLayout>
          </c:layout>
          <c:overlay val="0"/>
        </c:title>
        <c:numFmt formatCode="General" sourceLinked="1"/>
        <c:majorTickMark val="out"/>
        <c:minorTickMark val="none"/>
        <c:tickLblPos val="nextTo"/>
        <c:crossAx val="154631168"/>
        <c:crosses val="autoZero"/>
        <c:crossBetween val="between"/>
      </c:valAx>
    </c:plotArea>
    <c:legend>
      <c:legendPos val="r"/>
      <c:layout>
        <c:manualLayout>
          <c:xMode val="edge"/>
          <c:yMode val="edge"/>
          <c:x val="0.92321613280495907"/>
          <c:y val="4.2879919683789375E-2"/>
          <c:w val="6.3909144331050008E-2"/>
          <c:h val="0.80482770266001824"/>
        </c:manualLayout>
      </c:layout>
      <c:overlay val="0"/>
    </c:legend>
    <c:plotVisOnly val="1"/>
    <c:dispBlanksAs val="gap"/>
    <c:showDLblsOverMax val="0"/>
  </c:chart>
  <c:txPr>
    <a:bodyPr/>
    <a:lstStyle/>
    <a:p>
      <a:pPr>
        <a:defRPr sz="13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1963"/>
          </a:xfrm>
          <a:prstGeom prst="rect">
            <a:avLst/>
          </a:prstGeom>
        </p:spPr>
        <p:txBody>
          <a:bodyPr vert="horz" lIns="91440" tIns="45720" rIns="91440" bIns="45720" rtlCol="0"/>
          <a:lstStyle>
            <a:lvl1pPr algn="r">
              <a:defRPr sz="1200"/>
            </a:lvl1pPr>
          </a:lstStyle>
          <a:p>
            <a:fld id="{AE82E0DD-819E-4FA0-884A-1C7B68C7D156}" type="datetimeFigureOut">
              <a:rPr lang="en-US" smtClean="0"/>
              <a:t>12/6/2011</a:t>
            </a:fld>
            <a:endParaRPr lang="en-US"/>
          </a:p>
        </p:txBody>
      </p:sp>
      <p:sp>
        <p:nvSpPr>
          <p:cNvPr id="4" name="Slide Image Placeholder 3"/>
          <p:cNvSpPr>
            <a:spLocks noGrp="1" noRot="1" noChangeAspect="1"/>
          </p:cNvSpPr>
          <p:nvPr>
            <p:ph type="sldImg" idx="2"/>
          </p:nvPr>
        </p:nvSpPr>
        <p:spPr>
          <a:xfrm>
            <a:off x="1198563" y="692150"/>
            <a:ext cx="4613275" cy="34591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381500"/>
            <a:ext cx="5607050" cy="41497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9825"/>
            <a:ext cx="30384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759825"/>
            <a:ext cx="3038475" cy="461963"/>
          </a:xfrm>
          <a:prstGeom prst="rect">
            <a:avLst/>
          </a:prstGeom>
        </p:spPr>
        <p:txBody>
          <a:bodyPr vert="horz" lIns="91440" tIns="45720" rIns="91440" bIns="45720" rtlCol="0" anchor="b"/>
          <a:lstStyle>
            <a:lvl1pPr algn="r">
              <a:defRPr sz="1200"/>
            </a:lvl1pPr>
          </a:lstStyle>
          <a:p>
            <a:fld id="{FFA6A1C8-3E97-466E-A75E-BF4EB59348FA}" type="slidenum">
              <a:rPr lang="en-US" smtClean="0"/>
              <a:t>‹#›</a:t>
            </a:fld>
            <a:endParaRPr lang="en-US"/>
          </a:p>
        </p:txBody>
      </p:sp>
    </p:spTree>
    <p:extLst>
      <p:ext uri="{BB962C8B-B14F-4D97-AF65-F5344CB8AC3E}">
        <p14:creationId xmlns:p14="http://schemas.microsoft.com/office/powerpoint/2010/main" val="3278960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2DEDEDDA-95AA-492F-B57D-E6A8790C9B79}" type="slidenum">
              <a:rPr lang="en-US" smtClean="0"/>
              <a:pPr eaLnBrk="1" hangingPunct="1"/>
              <a:t>1</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C3243-A3A7-4438-A333-73CF92EDB88E}"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C3243-A3A7-4438-A333-73CF92EDB88E}"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C3243-A3A7-4438-A333-73CF92EDB88E}"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C3243-A3A7-4438-A333-73CF92EDB88E}"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4255BEB9-52D9-4DA9-B78A-D5F40F590867}" type="slidenum">
              <a:rPr lang="en-US" smtClean="0"/>
              <a:pPr eaLnBrk="1" hangingPunct="1"/>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Report</a:t>
            </a:r>
            <a:r>
              <a:rPr lang="en-US" baseline="0" dirty="0" smtClean="0"/>
              <a:t> Figure 8</a:t>
            </a:r>
            <a:endParaRPr lang="en-US" dirty="0"/>
          </a:p>
        </p:txBody>
      </p:sp>
      <p:sp>
        <p:nvSpPr>
          <p:cNvPr id="4" name="Slide Number Placeholder 3"/>
          <p:cNvSpPr>
            <a:spLocks noGrp="1"/>
          </p:cNvSpPr>
          <p:nvPr>
            <p:ph type="sldNum" sz="quarter" idx="10"/>
          </p:nvPr>
        </p:nvSpPr>
        <p:spPr/>
        <p:txBody>
          <a:bodyPr/>
          <a:lstStyle/>
          <a:p>
            <a:fld id="{186C3243-A3A7-4438-A333-73CF92EDB88E}"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D4FA97D7-C5C0-4753-8385-386C5EF76614}" type="slidenum">
              <a:rPr lang="en-US" smtClean="0"/>
              <a:pPr eaLnBrk="1" hangingPunct="1"/>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Report Figure 9</a:t>
            </a:r>
            <a:endParaRPr lang="en-US" dirty="0"/>
          </a:p>
        </p:txBody>
      </p:sp>
      <p:sp>
        <p:nvSpPr>
          <p:cNvPr id="4" name="Slide Number Placeholder 3"/>
          <p:cNvSpPr>
            <a:spLocks noGrp="1"/>
          </p:cNvSpPr>
          <p:nvPr>
            <p:ph type="sldNum" sz="quarter" idx="10"/>
          </p:nvPr>
        </p:nvSpPr>
        <p:spPr/>
        <p:txBody>
          <a:bodyPr/>
          <a:lstStyle/>
          <a:p>
            <a:fld id="{186C3243-A3A7-4438-A333-73CF92EDB88E}"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Report Figure 6 (section 1)</a:t>
            </a:r>
            <a:endParaRPr lang="en-US" dirty="0"/>
          </a:p>
        </p:txBody>
      </p:sp>
      <p:sp>
        <p:nvSpPr>
          <p:cNvPr id="4" name="Slide Number Placeholder 3"/>
          <p:cNvSpPr>
            <a:spLocks noGrp="1"/>
          </p:cNvSpPr>
          <p:nvPr>
            <p:ph type="sldNum" sz="quarter" idx="10"/>
          </p:nvPr>
        </p:nvSpPr>
        <p:spPr/>
        <p:txBody>
          <a:bodyPr/>
          <a:lstStyle/>
          <a:p>
            <a:fld id="{186C3243-A3A7-4438-A333-73CF92EDB88E}"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Report Figure 7 (section</a:t>
            </a:r>
            <a:r>
              <a:rPr lang="en-US" baseline="0" dirty="0" smtClean="0"/>
              <a:t> 3)</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Table 3</a:t>
            </a:r>
          </a:p>
        </p:txBody>
      </p:sp>
      <p:sp>
        <p:nvSpPr>
          <p:cNvPr id="4" name="Slide Number Placeholder 3"/>
          <p:cNvSpPr>
            <a:spLocks noGrp="1"/>
          </p:cNvSpPr>
          <p:nvPr>
            <p:ph type="sldNum" sz="quarter" idx="10"/>
          </p:nvPr>
        </p:nvSpPr>
        <p:spPr/>
        <p:txBody>
          <a:bodyPr/>
          <a:lstStyle/>
          <a:p>
            <a:fld id="{186C3243-A3A7-4438-A333-73CF92EDB88E}"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pPr>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eaLnBrk="0" fontAlgn="base" hangingPunct="0">
                <a:spcBef>
                  <a:spcPct val="0"/>
                </a:spcBef>
                <a:spcAft>
                  <a:spcPct val="0"/>
                </a:spcAft>
              </a:pPr>
              <a:endParaRPr lang="en-US">
                <a:solidFill>
                  <a:prstClr val="black"/>
                </a:solidFill>
                <a:latin typeface="Arial" charset="0"/>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eaLnBrk="0" fontAlgn="base" hangingPunct="0">
                <a:spcBef>
                  <a:spcPct val="0"/>
                </a:spcBef>
                <a:spcAft>
                  <a:spcPct val="0"/>
                </a:spcAft>
              </a:pPr>
              <a:endParaRPr lang="en-US">
                <a:solidFill>
                  <a:prstClr val="black"/>
                </a:solidFill>
                <a:latin typeface="Arial" charset="0"/>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fontAlgn="base">
                <a:spcBef>
                  <a:spcPct val="0"/>
                </a:spcBef>
                <a:spcAft>
                  <a:spcPct val="0"/>
                </a:spcAft>
              </a:pPr>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a:xfrm>
            <a:off x="6727032" y="6407944"/>
            <a:ext cx="1920240" cy="365760"/>
          </a:xfrm>
          <a:prstGeom prst="rect">
            <a:avLst/>
          </a:prstGeom>
        </p:spPr>
        <p:txBody>
          <a:bodyPr/>
          <a:lstStyle>
            <a:lvl1pPr>
              <a:defRPr>
                <a:solidFill>
                  <a:srgbClr val="FFFFFF"/>
                </a:solidFill>
              </a:defRPr>
            </a:lvl1pPr>
            <a:extLst/>
          </a:lstStyle>
          <a:p>
            <a:pPr eaLnBrk="0" fontAlgn="base" hangingPunct="0">
              <a:spcBef>
                <a:spcPct val="0"/>
              </a:spcBef>
              <a:spcAft>
                <a:spcPct val="0"/>
              </a:spcAft>
              <a:defRPr/>
            </a:pPr>
            <a:endParaRPr lang="en-US">
              <a:latin typeface="Arial" charset="0"/>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US" smtClean="0">
                <a:solidFill>
                  <a:srgbClr val="2DA2BF">
                    <a:tint val="20000"/>
                  </a:srgbClr>
                </a:solidFill>
              </a:rPr>
              <a:t>North Dakota State University, IACC  Room 424, P.O. Box 6050, Dept. 8000 ,Fargo, ND 58108-6050  -  Phone:  (701) 231-8621  : http://www.ndsu.edu/sdc </a:t>
            </a:r>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21ECA215-D8EE-4347-8D94-37073AE30239}" type="slidenum">
              <a:rPr lang="en-US" smtClean="0"/>
              <a:pPr>
                <a:defRPr/>
              </a:pPr>
              <a:t>‹#›</a:t>
            </a:fld>
            <a:endParaRPr lang="en-US"/>
          </a:p>
        </p:txBody>
      </p:sp>
    </p:spTree>
    <p:extLst>
      <p:ext uri="{BB962C8B-B14F-4D97-AF65-F5344CB8AC3E}">
        <p14:creationId xmlns:p14="http://schemas.microsoft.com/office/powerpoint/2010/main" val="1793594016"/>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5" name="Footer Placeholder 4"/>
          <p:cNvSpPr>
            <a:spLocks noGrp="1"/>
          </p:cNvSpPr>
          <p:nvPr>
            <p:ph type="ftr" sz="quarter" idx="11"/>
          </p:nvPr>
        </p:nvSpPr>
        <p:spPr>
          <a:xfrm>
            <a:off x="4380072" y="6407944"/>
            <a:ext cx="4001928" cy="365125"/>
          </a:xfrm>
        </p:spPr>
        <p:txBody>
          <a:bodyPr/>
          <a:lstStyle>
            <a:extLst/>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pPr>
              <a:defRPr/>
            </a:pPr>
            <a:fld id="{4C4CF7C7-9F97-4945-8C51-360B88C26DB4}" type="slidenum">
              <a:rPr lang="en-US" smtClean="0">
                <a:solidFill>
                  <a:prstClr val="black"/>
                </a:solidFill>
              </a:rPr>
              <a:pPr>
                <a:def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844694485"/>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dirty="0" smtClean="0"/>
              <a:t>Click to edit Master text styles</a:t>
            </a:r>
          </a:p>
        </p:txBody>
      </p:sp>
      <p:sp>
        <p:nvSpPr>
          <p:cNvPr id="5" name="Footer Placeholder 4"/>
          <p:cNvSpPr>
            <a:spLocks noGrp="1"/>
          </p:cNvSpPr>
          <p:nvPr>
            <p:ph type="ftr" sz="quarter" idx="11"/>
          </p:nvPr>
        </p:nvSpPr>
        <p:spPr>
          <a:xfrm>
            <a:off x="4380072" y="6407944"/>
            <a:ext cx="4154328" cy="365125"/>
          </a:xfrm>
        </p:spPr>
        <p:txBody>
          <a:bodyPr/>
          <a:lstStyle>
            <a:extLst/>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pPr>
              <a:defRPr/>
            </a:pPr>
            <a:fld id="{C6A9B396-FF0D-45B0-86A0-873511D143EC}" type="slidenum">
              <a:rPr lang="en-US" smtClean="0">
                <a:solidFill>
                  <a:prstClr val="black"/>
                </a:solidFill>
              </a:rPr>
              <a:pPr>
                <a:defRPr/>
              </a:pPr>
              <a:t>‹#›</a:t>
            </a:fld>
            <a:endParaRPr lang="en-US">
              <a:solidFill>
                <a:prstClr val="black"/>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pPr>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4081767197"/>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a:prstGeom prst="rect">
            <a:avLst/>
          </a:prstGeom>
        </p:spPr>
        <p:txBody>
          <a:bodyPr/>
          <a:lstStyle>
            <a:extLst/>
          </a:lstStyle>
          <a:p>
            <a:pPr eaLnBrk="0" fontAlgn="base" hangingPunct="0">
              <a:spcBef>
                <a:spcPct val="0"/>
              </a:spcBef>
              <a:spcAft>
                <a:spcPct val="0"/>
              </a:spcAft>
              <a:defRPr/>
            </a:pPr>
            <a:endParaRPr lang="en-US">
              <a:solidFill>
                <a:prstClr val="black"/>
              </a:solidFill>
              <a:latin typeface="Arial" charset="0"/>
            </a:endParaRPr>
          </a:p>
        </p:txBody>
      </p:sp>
      <p:sp>
        <p:nvSpPr>
          <p:cNvPr id="6" name="Footer Placeholder 5"/>
          <p:cNvSpPr>
            <a:spLocks noGrp="1"/>
          </p:cNvSpPr>
          <p:nvPr>
            <p:ph type="ftr" sz="quarter" idx="11"/>
          </p:nvPr>
        </p:nvSpPr>
        <p:spPr/>
        <p:txBody>
          <a:bodyPr/>
          <a:lstStyle>
            <a:extLst/>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7" name="Slide Number Placeholder 6"/>
          <p:cNvSpPr>
            <a:spLocks noGrp="1"/>
          </p:cNvSpPr>
          <p:nvPr>
            <p:ph type="sldNum" sz="quarter" idx="12"/>
          </p:nvPr>
        </p:nvSpPr>
        <p:spPr/>
        <p:txBody>
          <a:bodyPr/>
          <a:lstStyle>
            <a:extLst/>
          </a:lstStyle>
          <a:p>
            <a:pPr>
              <a:defRPr/>
            </a:pPr>
            <a:fld id="{CDA647C4-4E13-44E2-954F-153C54CBD5EF}" type="slidenum">
              <a:rPr lang="en-US" smtClean="0">
                <a:solidFill>
                  <a:prstClr val="black"/>
                </a:solidFill>
              </a:rPr>
              <a:pPr>
                <a:defRPr/>
              </a:pPr>
              <a:t>‹#›</a:t>
            </a:fld>
            <a:endParaRPr lang="en-US">
              <a:solidFill>
                <a:prstClr val="black"/>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374904433"/>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6727032" y="6407944"/>
            <a:ext cx="1920240" cy="365760"/>
          </a:xfrm>
          <a:prstGeom prst="rect">
            <a:avLst/>
          </a:prstGeom>
        </p:spPr>
        <p:txBody>
          <a:bodyPr/>
          <a:lstStyle>
            <a:extLst/>
          </a:lstStyle>
          <a:p>
            <a:pPr eaLnBrk="0" fontAlgn="base" hangingPunct="0">
              <a:spcBef>
                <a:spcPct val="0"/>
              </a:spcBef>
              <a:spcAft>
                <a:spcPct val="0"/>
              </a:spcAft>
              <a:defRPr/>
            </a:pPr>
            <a:endParaRPr lang="en-US">
              <a:solidFill>
                <a:prstClr val="black"/>
              </a:solidFill>
              <a:latin typeface="Arial" charset="0"/>
            </a:endParaRPr>
          </a:p>
        </p:txBody>
      </p:sp>
      <p:sp>
        <p:nvSpPr>
          <p:cNvPr id="8" name="Footer Placeholder 7"/>
          <p:cNvSpPr>
            <a:spLocks noGrp="1"/>
          </p:cNvSpPr>
          <p:nvPr>
            <p:ph type="ftr" sz="quarter" idx="11"/>
          </p:nvPr>
        </p:nvSpPr>
        <p:spPr/>
        <p:txBody>
          <a:bodyPr/>
          <a:lstStyle>
            <a:extLst/>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9" name="Slide Number Placeholder 8"/>
          <p:cNvSpPr>
            <a:spLocks noGrp="1"/>
          </p:cNvSpPr>
          <p:nvPr>
            <p:ph type="sldNum" sz="quarter" idx="12"/>
          </p:nvPr>
        </p:nvSpPr>
        <p:spPr/>
        <p:txBody>
          <a:bodyPr/>
          <a:lstStyle>
            <a:extLst/>
          </a:lstStyle>
          <a:p>
            <a:pPr>
              <a:defRPr/>
            </a:pPr>
            <a:fld id="{78E95D3B-4CA5-4CFC-A1DE-68B87574EDEC}"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463632916"/>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727032" y="6407944"/>
            <a:ext cx="1920240" cy="365760"/>
          </a:xfrm>
          <a:prstGeom prst="rect">
            <a:avLst/>
          </a:prstGeom>
        </p:spPr>
        <p:txBody>
          <a:bodyPr/>
          <a:lstStyle>
            <a:extLst/>
          </a:lstStyle>
          <a:p>
            <a:pPr eaLnBrk="0" fontAlgn="base" hangingPunct="0">
              <a:spcBef>
                <a:spcPct val="0"/>
              </a:spcBef>
              <a:spcAft>
                <a:spcPct val="0"/>
              </a:spcAft>
              <a:defRPr/>
            </a:pPr>
            <a:endParaRPr lang="en-US">
              <a:solidFill>
                <a:prstClr val="black"/>
              </a:solidFill>
              <a:latin typeface="Arial" charset="0"/>
            </a:endParaRPr>
          </a:p>
        </p:txBody>
      </p:sp>
      <p:sp>
        <p:nvSpPr>
          <p:cNvPr id="4" name="Footer Placeholder 3"/>
          <p:cNvSpPr>
            <a:spLocks noGrp="1"/>
          </p:cNvSpPr>
          <p:nvPr>
            <p:ph type="ftr" sz="quarter" idx="11"/>
          </p:nvPr>
        </p:nvSpPr>
        <p:spPr/>
        <p:txBody>
          <a:bodyPr/>
          <a:lstStyle>
            <a:extLst/>
          </a:lstStyle>
          <a:p>
            <a:pPr>
              <a:defRPr/>
            </a:pPr>
            <a:r>
              <a:rPr lang="en-US" dirty="0"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5" name="Slide Number Placeholder 4"/>
          <p:cNvSpPr>
            <a:spLocks noGrp="1"/>
          </p:cNvSpPr>
          <p:nvPr>
            <p:ph type="sldNum" sz="quarter" idx="12"/>
          </p:nvPr>
        </p:nvSpPr>
        <p:spPr/>
        <p:txBody>
          <a:bodyPr/>
          <a:lstStyle>
            <a:extLst/>
          </a:lstStyle>
          <a:p>
            <a:pPr>
              <a:defRPr/>
            </a:pPr>
            <a:fld id="{9851BB95-6C46-49C1-9198-7ED1768A4573}" type="slidenum">
              <a:rPr lang="en-US" smtClean="0">
                <a:solidFill>
                  <a:prstClr val="black"/>
                </a:solidFill>
              </a:rPr>
              <a:pPr>
                <a:defRPr/>
              </a:pPr>
              <a:t>‹#›</a:t>
            </a:fld>
            <a:endParaRPr lang="en-US">
              <a:solidFill>
                <a:prstClr val="black"/>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435691552"/>
      </p:ext>
    </p:extLst>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727032" y="6407944"/>
            <a:ext cx="1920240" cy="365760"/>
          </a:xfrm>
          <a:prstGeom prst="rect">
            <a:avLst/>
          </a:prstGeom>
        </p:spPr>
        <p:txBody>
          <a:bodyPr/>
          <a:lstStyle>
            <a:extLst/>
          </a:lstStyle>
          <a:p>
            <a:pPr eaLnBrk="0" fontAlgn="base" hangingPunct="0">
              <a:spcBef>
                <a:spcPct val="0"/>
              </a:spcBef>
              <a:spcAft>
                <a:spcPct val="0"/>
              </a:spcAft>
              <a:defRPr/>
            </a:pPr>
            <a:endParaRPr lang="en-US">
              <a:solidFill>
                <a:prstClr val="black"/>
              </a:solidFill>
              <a:latin typeface="Arial" charset="0"/>
            </a:endParaRPr>
          </a:p>
        </p:txBody>
      </p:sp>
      <p:sp>
        <p:nvSpPr>
          <p:cNvPr id="3" name="Footer Placeholder 2"/>
          <p:cNvSpPr>
            <a:spLocks noGrp="1"/>
          </p:cNvSpPr>
          <p:nvPr>
            <p:ph type="ftr" sz="quarter" idx="11"/>
          </p:nvPr>
        </p:nvSpPr>
        <p:spPr/>
        <p:txBody>
          <a:bodyPr/>
          <a:lstStyle>
            <a:extLst/>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4" name="Slide Number Placeholder 3"/>
          <p:cNvSpPr>
            <a:spLocks noGrp="1"/>
          </p:cNvSpPr>
          <p:nvPr>
            <p:ph type="sldNum" sz="quarter" idx="12"/>
          </p:nvPr>
        </p:nvSpPr>
        <p:spPr/>
        <p:txBody>
          <a:bodyPr/>
          <a:lstStyle>
            <a:extLst/>
          </a:lstStyle>
          <a:p>
            <a:pPr>
              <a:defRPr/>
            </a:pPr>
            <a:fld id="{04D43D8A-29C5-4113-8067-2B0680D198DD}"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869481133"/>
      </p:ext>
    </p:extLst>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668179-9F91-428A-9E32-6D572887E675}" type="datetimeFigureOut">
              <a:rPr lang="en-US" smtClean="0"/>
              <a:t>12/6/2011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5E37F6-AB02-43CC-BC0B-D9CB50C6DFC0}" type="slidenum">
              <a:rPr lang="en-US" smtClean="0"/>
              <a:t>‹#›</a:t>
            </a:fld>
            <a:endParaRPr lang="en-US"/>
          </a:p>
        </p:txBody>
      </p:sp>
    </p:spTree>
    <p:extLst>
      <p:ext uri="{BB962C8B-B14F-4D97-AF65-F5344CB8AC3E}">
        <p14:creationId xmlns:p14="http://schemas.microsoft.com/office/powerpoint/2010/main" val="322429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668179-9F91-428A-9E32-6D572887E675}" type="datetimeFigureOut">
              <a:rPr lang="en-US" smtClean="0"/>
              <a:t>12/6/2011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5E37F6-AB02-43CC-BC0B-D9CB50C6DFC0}" type="slidenum">
              <a:rPr lang="en-US" smtClean="0"/>
              <a:t>‹#›</a:t>
            </a:fld>
            <a:endParaRPr lang="en-US"/>
          </a:p>
        </p:txBody>
      </p:sp>
    </p:spTree>
    <p:extLst>
      <p:ext uri="{BB962C8B-B14F-4D97-AF65-F5344CB8AC3E}">
        <p14:creationId xmlns:p14="http://schemas.microsoft.com/office/powerpoint/2010/main" val="148604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668179-9F91-428A-9E32-6D572887E675}" type="datetimeFigureOut">
              <a:rPr lang="en-US" smtClean="0"/>
              <a:t>12/6/2011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5E37F6-AB02-43CC-BC0B-D9CB50C6DFC0}" type="slidenum">
              <a:rPr lang="en-US" smtClean="0"/>
              <a:t>‹#›</a:t>
            </a:fld>
            <a:endParaRPr lang="en-US"/>
          </a:p>
        </p:txBody>
      </p:sp>
    </p:spTree>
    <p:extLst>
      <p:ext uri="{BB962C8B-B14F-4D97-AF65-F5344CB8AC3E}">
        <p14:creationId xmlns:p14="http://schemas.microsoft.com/office/powerpoint/2010/main" val="3116218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668179-9F91-428A-9E32-6D572887E675}" type="datetimeFigureOut">
              <a:rPr lang="en-US" smtClean="0"/>
              <a:t>12/6/2011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5E37F6-AB02-43CC-BC0B-D9CB50C6DFC0}" type="slidenum">
              <a:rPr lang="en-US" smtClean="0"/>
              <a:t>‹#›</a:t>
            </a:fld>
            <a:endParaRPr lang="en-US"/>
          </a:p>
        </p:txBody>
      </p:sp>
    </p:spTree>
    <p:extLst>
      <p:ext uri="{BB962C8B-B14F-4D97-AF65-F5344CB8AC3E}">
        <p14:creationId xmlns:p14="http://schemas.microsoft.com/office/powerpoint/2010/main" val="2332361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668179-9F91-428A-9E32-6D572887E675}" type="datetimeFigureOut">
              <a:rPr lang="en-US" smtClean="0"/>
              <a:t>12/6/2011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5E37F6-AB02-43CC-BC0B-D9CB50C6DFC0}" type="slidenum">
              <a:rPr lang="en-US" smtClean="0"/>
              <a:t>‹#›</a:t>
            </a:fld>
            <a:endParaRPr lang="en-US"/>
          </a:p>
        </p:txBody>
      </p:sp>
    </p:spTree>
    <p:extLst>
      <p:ext uri="{BB962C8B-B14F-4D97-AF65-F5344CB8AC3E}">
        <p14:creationId xmlns:p14="http://schemas.microsoft.com/office/powerpoint/2010/main" val="871769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668179-9F91-428A-9E32-6D572887E675}" type="datetimeFigureOut">
              <a:rPr lang="en-US" smtClean="0"/>
              <a:t>12/6/2011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5E37F6-AB02-43CC-BC0B-D9CB50C6DFC0}" type="slidenum">
              <a:rPr lang="en-US" smtClean="0"/>
              <a:t>‹#›</a:t>
            </a:fld>
            <a:endParaRPr lang="en-US"/>
          </a:p>
        </p:txBody>
      </p:sp>
    </p:spTree>
    <p:extLst>
      <p:ext uri="{BB962C8B-B14F-4D97-AF65-F5344CB8AC3E}">
        <p14:creationId xmlns:p14="http://schemas.microsoft.com/office/powerpoint/2010/main" val="2437910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668179-9F91-428A-9E32-6D572887E675}" type="datetimeFigureOut">
              <a:rPr lang="en-US" smtClean="0"/>
              <a:t>12/6/2011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5E37F6-AB02-43CC-BC0B-D9CB50C6DFC0}" type="slidenum">
              <a:rPr lang="en-US" smtClean="0"/>
              <a:t>‹#›</a:t>
            </a:fld>
            <a:endParaRPr lang="en-US"/>
          </a:p>
        </p:txBody>
      </p:sp>
    </p:spTree>
    <p:extLst>
      <p:ext uri="{BB962C8B-B14F-4D97-AF65-F5344CB8AC3E}">
        <p14:creationId xmlns:p14="http://schemas.microsoft.com/office/powerpoint/2010/main" val="11153715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668179-9F91-428A-9E32-6D572887E675}" type="datetimeFigureOut">
              <a:rPr lang="en-US" smtClean="0"/>
              <a:t>12/6/2011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5E37F6-AB02-43CC-BC0B-D9CB50C6DFC0}" type="slidenum">
              <a:rPr lang="en-US" smtClean="0"/>
              <a:t>‹#›</a:t>
            </a:fld>
            <a:endParaRPr lang="en-US"/>
          </a:p>
        </p:txBody>
      </p:sp>
    </p:spTree>
    <p:extLst>
      <p:ext uri="{BB962C8B-B14F-4D97-AF65-F5344CB8AC3E}">
        <p14:creationId xmlns:p14="http://schemas.microsoft.com/office/powerpoint/2010/main" val="4082344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668179-9F91-428A-9E32-6D572887E675}" type="datetimeFigureOut">
              <a:rPr lang="en-US" smtClean="0"/>
              <a:t>12/6/2011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5E37F6-AB02-43CC-BC0B-D9CB50C6DFC0}" type="slidenum">
              <a:rPr lang="en-US" smtClean="0"/>
              <a:t>‹#›</a:t>
            </a:fld>
            <a:endParaRPr lang="en-US"/>
          </a:p>
        </p:txBody>
      </p:sp>
    </p:spTree>
    <p:extLst>
      <p:ext uri="{BB962C8B-B14F-4D97-AF65-F5344CB8AC3E}">
        <p14:creationId xmlns:p14="http://schemas.microsoft.com/office/powerpoint/2010/main" val="3443610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668179-9F91-428A-9E32-6D572887E675}" type="datetimeFigureOut">
              <a:rPr lang="en-US" smtClean="0"/>
              <a:t>12/6/2011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5E37F6-AB02-43CC-BC0B-D9CB50C6DFC0}" type="slidenum">
              <a:rPr lang="en-US" smtClean="0"/>
              <a:t>‹#›</a:t>
            </a:fld>
            <a:endParaRPr lang="en-US"/>
          </a:p>
        </p:txBody>
      </p:sp>
    </p:spTree>
    <p:extLst>
      <p:ext uri="{BB962C8B-B14F-4D97-AF65-F5344CB8AC3E}">
        <p14:creationId xmlns:p14="http://schemas.microsoft.com/office/powerpoint/2010/main" val="38550577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668179-9F91-428A-9E32-6D572887E675}" type="datetimeFigureOut">
              <a:rPr lang="en-US" smtClean="0"/>
              <a:t>12/6/2011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5E37F6-AB02-43CC-BC0B-D9CB50C6DFC0}" type="slidenum">
              <a:rPr lang="en-US" smtClean="0"/>
              <a:t>‹#›</a:t>
            </a:fld>
            <a:endParaRPr lang="en-US"/>
          </a:p>
        </p:txBody>
      </p:sp>
    </p:spTree>
    <p:extLst>
      <p:ext uri="{BB962C8B-B14F-4D97-AF65-F5344CB8AC3E}">
        <p14:creationId xmlns:p14="http://schemas.microsoft.com/office/powerpoint/2010/main" val="2807637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668179-9F91-428A-9E32-6D572887E675}" type="datetimeFigureOut">
              <a:rPr lang="en-US" smtClean="0"/>
              <a:t>12/6/2011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5E37F6-AB02-43CC-BC0B-D9CB50C6DFC0}" type="slidenum">
              <a:rPr lang="en-US" smtClean="0"/>
              <a:t>‹#›</a:t>
            </a:fld>
            <a:endParaRPr lang="en-US"/>
          </a:p>
        </p:txBody>
      </p:sp>
    </p:spTree>
    <p:extLst>
      <p:ext uri="{BB962C8B-B14F-4D97-AF65-F5344CB8AC3E}">
        <p14:creationId xmlns:p14="http://schemas.microsoft.com/office/powerpoint/2010/main" val="191718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eaLnBrk="0" fontAlgn="base" hangingPunct="0">
              <a:spcBef>
                <a:spcPct val="0"/>
              </a:spcBef>
              <a:spcAft>
                <a:spcPct val="0"/>
              </a:spcAft>
            </a:pPr>
            <a:endParaRPr lang="en-US">
              <a:solidFill>
                <a:prstClr val="black"/>
              </a:solidFill>
              <a:latin typeface="Arial" charset="0"/>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eaLnBrk="0" fontAlgn="base" hangingPunct="0">
              <a:spcBef>
                <a:spcPct val="0"/>
              </a:spcBef>
              <a:spcAft>
                <a:spcPct val="0"/>
              </a:spcAft>
            </a:pPr>
            <a:endParaRPr lang="en-US">
              <a:solidFill>
                <a:prstClr val="black"/>
              </a:solidFill>
              <a:latin typeface="Arial" charset="0"/>
            </a:endParaRPr>
          </a:p>
        </p:txBody>
      </p:sp>
      <p:sp>
        <p:nvSpPr>
          <p:cNvPr id="14" name="Right Triangle 13"/>
          <p:cNvSpPr>
            <a:spLocks/>
          </p:cNvSpPr>
          <p:nvPr/>
        </p:nvSpPr>
        <p:spPr bwMode="auto">
          <a:xfrm>
            <a:off x="-6042" y="5791253"/>
            <a:ext cx="3402314" cy="1080868"/>
          </a:xfrm>
          <a:prstGeom prst="rtTriangle">
            <a:avLst/>
          </a:prstGeom>
          <a:blipFill>
            <a:blip r:embed="rId9">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fontAlgn="base">
              <a:spcBef>
                <a:spcPct val="0"/>
              </a:spcBef>
              <a:spcAft>
                <a:spcPct val="0"/>
              </a:spcAft>
            </a:pP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dirty="0" smtClean="0"/>
              <a:t>Click to edit Master title style</a:t>
            </a:r>
            <a:endParaRPr kumimoji="0" lang="en-US" dirty="0"/>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2" name="Footer Placeholder 21"/>
          <p:cNvSpPr>
            <a:spLocks noGrp="1"/>
          </p:cNvSpPr>
          <p:nvPr>
            <p:ph type="ftr" sz="quarter" idx="3"/>
          </p:nvPr>
        </p:nvSpPr>
        <p:spPr>
          <a:xfrm>
            <a:off x="4343400" y="6443662"/>
            <a:ext cx="4382928" cy="365125"/>
          </a:xfrm>
          <a:prstGeom prst="rect">
            <a:avLst/>
          </a:prstGeom>
        </p:spPr>
        <p:txBody>
          <a:bodyPr vert="horz" anchor="b"/>
          <a:lstStyle>
            <a:lvl1pPr algn="r" eaLnBrk="1" latinLnBrk="0" hangingPunct="1">
              <a:defRPr kumimoji="0" sz="1000">
                <a:solidFill>
                  <a:schemeClr val="tx1"/>
                </a:solidFill>
              </a:defRPr>
            </a:lvl1pPr>
            <a:extLst/>
          </a:lstStyle>
          <a:p>
            <a:pPr fontAlgn="base">
              <a:spcBef>
                <a:spcPct val="0"/>
              </a:spcBef>
              <a:spcAft>
                <a:spcPct val="0"/>
              </a:spcAft>
              <a:defRPr/>
            </a:pPr>
            <a:r>
              <a:rPr lang="en-US" smtClean="0">
                <a:solidFill>
                  <a:prstClr val="black"/>
                </a:solidFill>
                <a:latin typeface="Arial" charset="0"/>
              </a:rPr>
              <a:t>North Dakota State University, IACC  Room 424, P.O. Box 6050, Dept. 8000 ,Fargo, ND 58108-6050  -  Phone:  (701) 231-8621  : http://www.ndsu.edu/sdc </a:t>
            </a:r>
            <a:endParaRPr lang="en-US" dirty="0">
              <a:solidFill>
                <a:prstClr val="black"/>
              </a:solidFill>
              <a:latin typeface="Arial" charset="0"/>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fontAlgn="base">
              <a:spcBef>
                <a:spcPct val="0"/>
              </a:spcBef>
              <a:spcAft>
                <a:spcPct val="0"/>
              </a:spcAft>
              <a:defRPr/>
            </a:pPr>
            <a:fld id="{55E65264-121A-4EFA-883C-EBAA0911C158}" type="slidenum">
              <a:rPr lang="en-US" smtClean="0">
                <a:solidFill>
                  <a:prstClr val="black"/>
                </a:solidFill>
                <a:latin typeface="Arial" charset="0"/>
              </a:rPr>
              <a:pPr fontAlgn="base">
                <a:spcBef>
                  <a:spcPct val="0"/>
                </a:spcBef>
                <a:spcAft>
                  <a:spcPct val="0"/>
                </a:spcAft>
                <a:defRPr/>
              </a:pPr>
              <a:t>‹#›</a:t>
            </a:fld>
            <a:endParaRPr lang="en-US">
              <a:solidFill>
                <a:prstClr val="black"/>
              </a:solidFill>
              <a:latin typeface="Arial" charset="0"/>
            </a:endParaRPr>
          </a:p>
        </p:txBody>
      </p:sp>
      <p:pic>
        <p:nvPicPr>
          <p:cNvPr id="11" name="Picture 13" descr="DATA-4"/>
          <p:cNvPicPr>
            <a:picLocks noChangeAspect="1" noChangeArrowheads="1"/>
          </p:cNvPicPr>
          <p:nvPr userDrawn="1"/>
        </p:nvPicPr>
        <p:blipFill>
          <a:blip r:embed="rId10" cstate="print"/>
          <a:srcRect/>
          <a:stretch>
            <a:fillRect/>
          </a:stretch>
        </p:blipFill>
        <p:spPr bwMode="auto">
          <a:xfrm>
            <a:off x="152400" y="6248400"/>
            <a:ext cx="692150" cy="390525"/>
          </a:xfrm>
          <a:prstGeom prst="rect">
            <a:avLst/>
          </a:prstGeom>
          <a:noFill/>
          <a:ln w="9525">
            <a:noFill/>
            <a:miter lim="800000"/>
            <a:headEnd/>
            <a:tailEnd/>
          </a:ln>
        </p:spPr>
      </p:pic>
    </p:spTree>
    <p:extLst>
      <p:ext uri="{BB962C8B-B14F-4D97-AF65-F5344CB8AC3E}">
        <p14:creationId xmlns:p14="http://schemas.microsoft.com/office/powerpoint/2010/main" val="18020283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ransition>
    <p:wipe dir="r"/>
  </p:transition>
  <p:timing>
    <p:tnLst>
      <p:par>
        <p:cTn id="1" dur="indefinite" restart="never" nodeType="tmRoot"/>
      </p:par>
    </p:tnLst>
  </p:timing>
  <p:hf hd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668179-9F91-428A-9E32-6D572887E675}" type="datetimeFigureOut">
              <a:rPr lang="en-US" smtClean="0"/>
              <a:t>12/6/2011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5E37F6-AB02-43CC-BC0B-D9CB50C6DFC0}" type="slidenum">
              <a:rPr lang="en-US" smtClean="0"/>
              <a:t>‹#›</a:t>
            </a:fld>
            <a:endParaRPr lang="en-US"/>
          </a:p>
        </p:txBody>
      </p:sp>
    </p:spTree>
    <p:extLst>
      <p:ext uri="{BB962C8B-B14F-4D97-AF65-F5344CB8AC3E}">
        <p14:creationId xmlns:p14="http://schemas.microsoft.com/office/powerpoint/2010/main" val="133575290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png"/><Relationship Id="rId4" Type="http://schemas.openxmlformats.org/officeDocument/2006/relationships/oleObject" Target="../embeddings/Microsoft_Excel_97-2003_Worksheet1.xls"/></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5.png"/><Relationship Id="rId4" Type="http://schemas.openxmlformats.org/officeDocument/2006/relationships/oleObject" Target="../embeddings/Microsoft_Excel_97-2003_Worksheet2.xls"/></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2"/>
          </p:nvPr>
        </p:nvSpPr>
        <p:spPr bwMode="auto">
          <a:xfrm>
            <a:off x="8458200" y="6172200"/>
            <a:ext cx="2286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smtClean="0"/>
          </a:p>
        </p:txBody>
      </p:sp>
      <p:sp>
        <p:nvSpPr>
          <p:cNvPr id="3076" name="Rectangle 2"/>
          <p:cNvSpPr>
            <a:spLocks noGrp="1" noChangeArrowheads="1"/>
          </p:cNvSpPr>
          <p:nvPr>
            <p:ph type="title" idx="4294967295"/>
          </p:nvPr>
        </p:nvSpPr>
        <p:spPr>
          <a:xfrm>
            <a:off x="-457200" y="457200"/>
            <a:ext cx="9601200" cy="1143000"/>
          </a:xfrm>
        </p:spPr>
        <p:txBody>
          <a:bodyPr>
            <a:normAutofit fontScale="90000"/>
          </a:bodyPr>
          <a:lstStyle/>
          <a:p>
            <a:pPr algn="ctr" eaLnBrk="1" fontAlgn="auto" hangingPunct="1">
              <a:spcAft>
                <a:spcPts val="0"/>
              </a:spcAft>
              <a:defRPr/>
            </a:pPr>
            <a:r>
              <a:rPr lang="en-US" sz="3600" dirty="0" smtClean="0"/>
              <a:t>Environmental Scan of Youth Asset</a:t>
            </a:r>
            <a:br>
              <a:rPr lang="en-US" sz="3600" dirty="0" smtClean="0"/>
            </a:br>
            <a:r>
              <a:rPr lang="en-US" sz="3600" dirty="0" smtClean="0"/>
              <a:t>Development in the F/M Area</a:t>
            </a:r>
            <a:r>
              <a:rPr lang="en-US" sz="3100" dirty="0" smtClean="0"/>
              <a:t> </a:t>
            </a:r>
            <a:r>
              <a:rPr lang="en-US" sz="3600" dirty="0" smtClean="0"/>
              <a:t/>
            </a:r>
            <a:br>
              <a:rPr lang="en-US" sz="3600" dirty="0" smtClean="0"/>
            </a:br>
            <a:endParaRPr lang="en-US" sz="3600" dirty="0" smtClean="0"/>
          </a:p>
        </p:txBody>
      </p:sp>
      <p:sp>
        <p:nvSpPr>
          <p:cNvPr id="10244" name="Rectangle 3"/>
          <p:cNvSpPr>
            <a:spLocks noGrp="1" noChangeArrowheads="1"/>
          </p:cNvSpPr>
          <p:nvPr>
            <p:ph type="body" idx="4294967295"/>
          </p:nvPr>
        </p:nvSpPr>
        <p:spPr>
          <a:xfrm>
            <a:off x="4419600" y="4724400"/>
            <a:ext cx="4724400" cy="989013"/>
          </a:xfrm>
        </p:spPr>
        <p:txBody>
          <a:bodyPr/>
          <a:lstStyle/>
          <a:p>
            <a:pPr algn="ctr" eaLnBrk="1" hangingPunct="1">
              <a:lnSpc>
                <a:spcPct val="90000"/>
              </a:lnSpc>
              <a:buFont typeface="Wingdings" pitchFamily="2" charset="2"/>
              <a:buNone/>
            </a:pPr>
            <a:r>
              <a:rPr lang="en-US" sz="1800" smtClean="0"/>
              <a:t>Dr. Richard Rathge</a:t>
            </a:r>
          </a:p>
          <a:p>
            <a:pPr algn="ctr" eaLnBrk="1" hangingPunct="1">
              <a:lnSpc>
                <a:spcPct val="90000"/>
              </a:lnSpc>
              <a:buFont typeface="Wingdings" pitchFamily="2" charset="2"/>
              <a:buNone/>
            </a:pPr>
            <a:r>
              <a:rPr lang="en-US" sz="1800" smtClean="0"/>
              <a:t>Professor and Director</a:t>
            </a:r>
          </a:p>
          <a:p>
            <a:pPr algn="ctr" eaLnBrk="1" hangingPunct="1">
              <a:lnSpc>
                <a:spcPct val="90000"/>
              </a:lnSpc>
              <a:buFont typeface="Wingdings" pitchFamily="2" charset="2"/>
              <a:buNone/>
            </a:pPr>
            <a:r>
              <a:rPr lang="en-US" sz="1800" smtClean="0"/>
              <a:t>North Dakota State Data Center</a:t>
            </a:r>
          </a:p>
          <a:p>
            <a:pPr eaLnBrk="1" hangingPunct="1">
              <a:lnSpc>
                <a:spcPct val="90000"/>
              </a:lnSpc>
            </a:pPr>
            <a:endParaRPr lang="en-US" smtClean="0"/>
          </a:p>
        </p:txBody>
      </p:sp>
      <p:sp>
        <p:nvSpPr>
          <p:cNvPr id="10245" name="Text Box 4"/>
          <p:cNvSpPr txBox="1">
            <a:spLocks noChangeArrowheads="1"/>
          </p:cNvSpPr>
          <p:nvPr/>
        </p:nvSpPr>
        <p:spPr bwMode="auto">
          <a:xfrm>
            <a:off x="914400" y="1828800"/>
            <a:ext cx="74676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400" dirty="0" smtClean="0"/>
              <a:t>Venture Youth Alliance:</a:t>
            </a:r>
          </a:p>
          <a:p>
            <a:pPr algn="ctr" eaLnBrk="1" hangingPunct="1">
              <a:spcBef>
                <a:spcPct val="50000"/>
              </a:spcBef>
            </a:pPr>
            <a:r>
              <a:rPr lang="en-US" sz="2400" dirty="0" smtClean="0"/>
              <a:t>Youth Development Conference</a:t>
            </a:r>
          </a:p>
          <a:p>
            <a:pPr algn="ctr" eaLnBrk="1" hangingPunct="1">
              <a:spcBef>
                <a:spcPct val="50000"/>
              </a:spcBef>
            </a:pPr>
            <a:r>
              <a:rPr lang="en-US" sz="2400" dirty="0" smtClean="0"/>
              <a:t>“Building a Community Blueprint for Youth Success”</a:t>
            </a:r>
            <a:endParaRPr lang="en-US" sz="2400" dirty="0"/>
          </a:p>
          <a:p>
            <a:pPr algn="ctr" eaLnBrk="1" hangingPunct="1">
              <a:spcBef>
                <a:spcPct val="50000"/>
              </a:spcBef>
            </a:pPr>
            <a:r>
              <a:rPr lang="en-US" sz="2400" dirty="0" smtClean="0"/>
              <a:t>Fargo, </a:t>
            </a:r>
            <a:r>
              <a:rPr lang="en-US" sz="2400" dirty="0"/>
              <a:t>ND</a:t>
            </a:r>
          </a:p>
          <a:p>
            <a:pPr algn="ctr" eaLnBrk="1" hangingPunct="1">
              <a:spcBef>
                <a:spcPct val="50000"/>
              </a:spcBef>
            </a:pPr>
            <a:r>
              <a:rPr lang="en-US" sz="2400" dirty="0"/>
              <a:t> </a:t>
            </a:r>
            <a:r>
              <a:rPr lang="en-US" sz="2400" dirty="0" smtClean="0"/>
              <a:t>Dec. </a:t>
            </a:r>
            <a:r>
              <a:rPr lang="en-US" sz="2400" dirty="0"/>
              <a:t>1</a:t>
            </a:r>
            <a:r>
              <a:rPr lang="en-US" sz="2400" dirty="0" smtClean="0"/>
              <a:t>, </a:t>
            </a:r>
            <a:r>
              <a:rPr lang="en-US" sz="2400" dirty="0"/>
              <a:t>2011</a:t>
            </a:r>
          </a:p>
        </p:txBody>
      </p:sp>
      <p:sp>
        <p:nvSpPr>
          <p:cNvPr id="10246" name="Footer Placeholder 6"/>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NDSDC at NDSU in Fargo, ND -  Phone:  (701) 231-8621 : http://www.ndsu.edu/sdc </a:t>
            </a:r>
          </a:p>
        </p:txBody>
      </p:sp>
    </p:spTree>
    <p:extLst>
      <p:ext uri="{BB962C8B-B14F-4D97-AF65-F5344CB8AC3E}">
        <p14:creationId xmlns:p14="http://schemas.microsoft.com/office/powerpoint/2010/main" val="1887833381"/>
      </p:ext>
    </p:extLst>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1066800" y="457200"/>
            <a:ext cx="7162800" cy="1143000"/>
          </a:xfrm>
        </p:spPr>
        <p:txBody>
          <a:bodyPr/>
          <a:lstStyle/>
          <a:p>
            <a:pPr eaLnBrk="1" hangingPunct="1">
              <a:defRPr/>
            </a:pPr>
            <a:r>
              <a:rPr lang="en-US" dirty="0" smtClean="0">
                <a:solidFill>
                  <a:schemeClr val="accent5">
                    <a:lumMod val="50000"/>
                  </a:schemeClr>
                </a:solidFill>
              </a:rPr>
              <a:t>Presentation Objective:</a:t>
            </a:r>
          </a:p>
        </p:txBody>
      </p:sp>
      <p:sp>
        <p:nvSpPr>
          <p:cNvPr id="11267" name="Text Box 3"/>
          <p:cNvSpPr txBox="1">
            <a:spLocks noChangeArrowheads="1"/>
          </p:cNvSpPr>
          <p:nvPr/>
        </p:nvSpPr>
        <p:spPr bwMode="auto">
          <a:xfrm>
            <a:off x="762000" y="2819400"/>
            <a:ext cx="7696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dirty="0">
                <a:latin typeface="Times New Roman" pitchFamily="18" charset="0"/>
              </a:rPr>
              <a:t>2</a:t>
            </a:r>
            <a:r>
              <a:rPr lang="en-US" sz="3200" dirty="0" smtClean="0">
                <a:latin typeface="Times New Roman" pitchFamily="18" charset="0"/>
              </a:rPr>
              <a:t>. </a:t>
            </a:r>
            <a:r>
              <a:rPr lang="en-US" sz="3200" dirty="0">
                <a:latin typeface="Times New Roman" pitchFamily="18" charset="0"/>
              </a:rPr>
              <a:t>To </a:t>
            </a:r>
            <a:r>
              <a:rPr lang="en-US" sz="3200" dirty="0" smtClean="0">
                <a:latin typeface="Times New Roman" pitchFamily="18" charset="0"/>
              </a:rPr>
              <a:t>discuss findings from the youth development environmental scan.</a:t>
            </a:r>
            <a:endParaRPr lang="en-US" sz="3200" dirty="0">
              <a:latin typeface="Times New Roman" pitchFamily="18" charset="0"/>
            </a:endParaRPr>
          </a:p>
        </p:txBody>
      </p:sp>
      <p:sp>
        <p:nvSpPr>
          <p:cNvPr id="11268" name="Text Box 4"/>
          <p:cNvSpPr txBox="1">
            <a:spLocks noChangeArrowheads="1"/>
          </p:cNvSpPr>
          <p:nvPr/>
        </p:nvSpPr>
        <p:spPr bwMode="auto">
          <a:xfrm>
            <a:off x="762000" y="4029161"/>
            <a:ext cx="8229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dirty="0">
                <a:latin typeface="Times New Roman" pitchFamily="18" charset="0"/>
              </a:rPr>
              <a:t>3</a:t>
            </a:r>
            <a:r>
              <a:rPr lang="en-US" sz="3200" dirty="0" smtClean="0">
                <a:latin typeface="Times New Roman" pitchFamily="18" charset="0"/>
              </a:rPr>
              <a:t>. </a:t>
            </a:r>
            <a:r>
              <a:rPr lang="en-US" sz="3200" dirty="0">
                <a:latin typeface="Times New Roman" pitchFamily="18" charset="0"/>
              </a:rPr>
              <a:t>To </a:t>
            </a:r>
            <a:r>
              <a:rPr lang="en-US" sz="3200" dirty="0" smtClean="0">
                <a:latin typeface="Times New Roman" pitchFamily="18" charset="0"/>
              </a:rPr>
              <a:t>briefly discuss characteristics of youth served. </a:t>
            </a:r>
            <a:endParaRPr lang="en-US" sz="3200" dirty="0"/>
          </a:p>
        </p:txBody>
      </p:sp>
      <p:sp>
        <p:nvSpPr>
          <p:cNvPr id="1127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55CB92F-4F46-47D8-A5EA-09DF78953BB4}" type="slidenum">
              <a:rPr lang="en-US" smtClean="0"/>
              <a:pPr eaLnBrk="1" hangingPunct="1"/>
              <a:t>2</a:t>
            </a:fld>
            <a:endParaRPr lang="en-US" smtClean="0"/>
          </a:p>
        </p:txBody>
      </p:sp>
      <p:sp>
        <p:nvSpPr>
          <p:cNvPr id="11271" name="Footer Placeholder 1"/>
          <p:cNvSpPr>
            <a:spLocks noGrp="1"/>
          </p:cNvSpPr>
          <p:nvPr>
            <p:ph type="ftr" sz="quarter" idx="11"/>
          </p:nvPr>
        </p:nvSpPr>
        <p:spPr bwMode="auto">
          <a:xfrm>
            <a:off x="4379913" y="6408738"/>
            <a:ext cx="364648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NDSDC at NDSU in Fargo, ND -  Phone:  (701) 231-8621 : http://www.ndsu.edu/sdc </a:t>
            </a:r>
          </a:p>
        </p:txBody>
      </p:sp>
      <p:sp>
        <p:nvSpPr>
          <p:cNvPr id="9" name="Text Box 3"/>
          <p:cNvSpPr txBox="1">
            <a:spLocks noChangeArrowheads="1"/>
          </p:cNvSpPr>
          <p:nvPr/>
        </p:nvSpPr>
        <p:spPr bwMode="auto">
          <a:xfrm>
            <a:off x="762000" y="1591358"/>
            <a:ext cx="7696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dirty="0">
                <a:latin typeface="Times New Roman" pitchFamily="18" charset="0"/>
              </a:rPr>
              <a:t>1</a:t>
            </a:r>
            <a:r>
              <a:rPr lang="en-US" sz="3200" dirty="0" smtClean="0">
                <a:latin typeface="Times New Roman" pitchFamily="18" charset="0"/>
              </a:rPr>
              <a:t>. </a:t>
            </a:r>
            <a:r>
              <a:rPr lang="en-US" sz="3200" dirty="0">
                <a:latin typeface="Times New Roman" pitchFamily="18" charset="0"/>
              </a:rPr>
              <a:t>To </a:t>
            </a:r>
            <a:r>
              <a:rPr lang="en-US" sz="3200" dirty="0" smtClean="0">
                <a:latin typeface="Times New Roman" pitchFamily="18" charset="0"/>
              </a:rPr>
              <a:t>present an overview of youth asset development in the F/M area.</a:t>
            </a:r>
            <a:endParaRPr lang="en-US" sz="3200" dirty="0">
              <a:latin typeface="Times New Roman" pitchFamily="18" charset="0"/>
            </a:endParaRPr>
          </a:p>
        </p:txBody>
      </p:sp>
    </p:spTree>
    <p:extLst>
      <p:ext uri="{BB962C8B-B14F-4D97-AF65-F5344CB8AC3E}">
        <p14:creationId xmlns:p14="http://schemas.microsoft.com/office/powerpoint/2010/main" val="3308781651"/>
      </p:ext>
    </p:extLst>
  </p:cSld>
  <p:clrMapOvr>
    <a:masterClrMapping/>
  </p:clrMapOvr>
  <p:transition advClick="0">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Availability of data on assets</a:t>
            </a:r>
            <a:endParaRPr lang="en-US" dirty="0"/>
          </a:p>
        </p:txBody>
      </p:sp>
      <p:sp>
        <p:nvSpPr>
          <p:cNvPr id="3" name="Content Placeholder 2"/>
          <p:cNvSpPr>
            <a:spLocks noGrp="1"/>
          </p:cNvSpPr>
          <p:nvPr>
            <p:ph idx="1"/>
          </p:nvPr>
        </p:nvSpPr>
        <p:spPr/>
        <p:txBody>
          <a:bodyPr>
            <a:normAutofit/>
          </a:bodyPr>
          <a:lstStyle/>
          <a:p>
            <a:r>
              <a:rPr lang="en-US" dirty="0" smtClean="0"/>
              <a:t>A rich database for the F/M metropolitan area:</a:t>
            </a:r>
          </a:p>
          <a:p>
            <a:pPr lvl="1"/>
            <a:r>
              <a:rPr lang="en-US" dirty="0" smtClean="0"/>
              <a:t>Survey conducted in 2007 by Search Institute for Moorhead Healthy Community Initiative (now Metro Youth Partnership)</a:t>
            </a:r>
          </a:p>
          <a:p>
            <a:pPr marL="393192" lvl="1" indent="0">
              <a:buNone/>
            </a:pPr>
            <a:endParaRPr lang="en-US" dirty="0" smtClean="0"/>
          </a:p>
          <a:p>
            <a:pPr lvl="1"/>
            <a:r>
              <a:rPr lang="en-US" dirty="0" smtClean="0"/>
              <a:t>Students in grades 4 through 12 in Fargo, West Fargo, and Moorhead school districts</a:t>
            </a:r>
          </a:p>
          <a:p>
            <a:endParaRPr lang="en-US" dirty="0" smtClean="0"/>
          </a:p>
          <a:p>
            <a:endParaRPr lang="en-US" dirty="0" smtClean="0"/>
          </a:p>
        </p:txBody>
      </p:sp>
    </p:spTree>
    <p:extLst>
      <p:ext uri="{BB962C8B-B14F-4D97-AF65-F5344CB8AC3E}">
        <p14:creationId xmlns:p14="http://schemas.microsoft.com/office/powerpoint/2010/main" val="1699609502"/>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Search Institute’s</a:t>
            </a:r>
            <a:br>
              <a:rPr lang="en-US" dirty="0" smtClean="0"/>
            </a:br>
            <a:r>
              <a:rPr lang="en-US" dirty="0" smtClean="0"/>
              <a:t>Developmental Asset Framework</a:t>
            </a:r>
            <a:endParaRPr lang="en-US" dirty="0"/>
          </a:p>
        </p:txBody>
      </p:sp>
      <p:sp>
        <p:nvSpPr>
          <p:cNvPr id="3" name="Content Placeholder 2"/>
          <p:cNvSpPr>
            <a:spLocks noGrp="1"/>
          </p:cNvSpPr>
          <p:nvPr>
            <p:ph idx="1"/>
          </p:nvPr>
        </p:nvSpPr>
        <p:spPr/>
        <p:txBody>
          <a:bodyPr>
            <a:normAutofit fontScale="77500" lnSpcReduction="20000"/>
          </a:bodyPr>
          <a:lstStyle/>
          <a:p>
            <a:r>
              <a:rPr lang="en-US" sz="3100" dirty="0" smtClean="0"/>
              <a:t>40 assets divided into two main groups with </a:t>
            </a:r>
            <a:r>
              <a:rPr lang="en-US" sz="3100" i="1" dirty="0" smtClean="0"/>
              <a:t>subsectors</a:t>
            </a:r>
          </a:p>
          <a:p>
            <a:pPr lvl="1"/>
            <a:r>
              <a:rPr lang="en-US" dirty="0" smtClean="0"/>
              <a:t>Positive experiences and qualities that help influence the choices young people make in their development to adulthood</a:t>
            </a:r>
          </a:p>
          <a:p>
            <a:pPr lvl="1"/>
            <a:endParaRPr lang="en-US" dirty="0" smtClean="0"/>
          </a:p>
          <a:p>
            <a:pPr lvl="1"/>
            <a:r>
              <a:rPr lang="en-US" dirty="0" smtClean="0"/>
              <a:t>20 </a:t>
            </a:r>
            <a:r>
              <a:rPr lang="en-US" u="sng" dirty="0" smtClean="0"/>
              <a:t>external </a:t>
            </a:r>
            <a:r>
              <a:rPr lang="en-US" dirty="0" smtClean="0"/>
              <a:t>assets:</a:t>
            </a:r>
          </a:p>
          <a:p>
            <a:pPr lvl="2"/>
            <a:r>
              <a:rPr lang="en-US" i="1" dirty="0" smtClean="0"/>
              <a:t>Support </a:t>
            </a:r>
          </a:p>
          <a:p>
            <a:pPr lvl="2"/>
            <a:r>
              <a:rPr lang="en-US" i="1" dirty="0" smtClean="0"/>
              <a:t>Empowerment</a:t>
            </a:r>
          </a:p>
          <a:p>
            <a:pPr lvl="2"/>
            <a:r>
              <a:rPr lang="en-US" i="1" dirty="0" smtClean="0"/>
              <a:t>Boundaries and expectations</a:t>
            </a:r>
          </a:p>
          <a:p>
            <a:pPr lvl="2"/>
            <a:r>
              <a:rPr lang="en-US" i="1" dirty="0" smtClean="0"/>
              <a:t>Constructive use of time</a:t>
            </a:r>
          </a:p>
          <a:p>
            <a:pPr lvl="1"/>
            <a:endParaRPr lang="en-US" dirty="0" smtClean="0"/>
          </a:p>
          <a:p>
            <a:pPr lvl="1"/>
            <a:r>
              <a:rPr lang="en-US" dirty="0" smtClean="0"/>
              <a:t>20 </a:t>
            </a:r>
            <a:r>
              <a:rPr lang="en-US" u="sng" dirty="0" smtClean="0"/>
              <a:t>internal</a:t>
            </a:r>
            <a:r>
              <a:rPr lang="en-US" dirty="0" smtClean="0"/>
              <a:t> assets:</a:t>
            </a:r>
          </a:p>
          <a:p>
            <a:pPr lvl="2"/>
            <a:r>
              <a:rPr lang="en-US" i="1" dirty="0" smtClean="0"/>
              <a:t>Commitment to learning</a:t>
            </a:r>
          </a:p>
          <a:p>
            <a:pPr lvl="2"/>
            <a:r>
              <a:rPr lang="en-US" i="1" dirty="0" smtClean="0"/>
              <a:t>Positive values</a:t>
            </a:r>
          </a:p>
          <a:p>
            <a:pPr lvl="2"/>
            <a:r>
              <a:rPr lang="en-US" i="1" dirty="0" smtClean="0"/>
              <a:t>Social competencies</a:t>
            </a:r>
          </a:p>
          <a:p>
            <a:pPr lvl="2"/>
            <a:r>
              <a:rPr lang="en-US" i="1" dirty="0" smtClean="0"/>
              <a:t>Positive identity</a:t>
            </a:r>
          </a:p>
          <a:p>
            <a:endParaRPr lang="en-US" dirty="0"/>
          </a:p>
        </p:txBody>
      </p:sp>
      <p:pic>
        <p:nvPicPr>
          <p:cNvPr id="4" name="Picture 3"/>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5715000" y="5562600"/>
            <a:ext cx="3048000" cy="1011592"/>
          </a:xfrm>
          <a:prstGeom prst="rect">
            <a:avLst/>
          </a:prstGeom>
          <a:noFill/>
          <a:ln w="9525">
            <a:noFill/>
            <a:miter lim="800000"/>
            <a:headEnd/>
            <a:tailEnd/>
          </a:ln>
          <a:effectLst/>
        </p:spPr>
      </p:pic>
    </p:spTree>
    <p:extLst>
      <p:ext uri="{BB962C8B-B14F-4D97-AF65-F5344CB8AC3E}">
        <p14:creationId xmlns:p14="http://schemas.microsoft.com/office/powerpoint/2010/main" val="158001626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EXTERNAL assets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Support – Positive family communication</a:t>
            </a:r>
          </a:p>
          <a:p>
            <a:pPr lvl="2"/>
            <a:r>
              <a:rPr lang="en-US" dirty="0" smtClean="0"/>
              <a:t>“Young person and her/his parent(s) communicate positively, and young person is willing to seek advice and counsel from parents.”</a:t>
            </a:r>
          </a:p>
          <a:p>
            <a:r>
              <a:rPr lang="en-US" dirty="0" smtClean="0"/>
              <a:t>Empowerment – Community values youth</a:t>
            </a:r>
          </a:p>
          <a:p>
            <a:pPr lvl="2"/>
            <a:r>
              <a:rPr lang="en-US" dirty="0" smtClean="0"/>
              <a:t>“Young person perceives that adults in the community value youth.”</a:t>
            </a:r>
          </a:p>
          <a:p>
            <a:r>
              <a:rPr lang="en-US" dirty="0" smtClean="0"/>
              <a:t>Boundaries and expectations – Adult role models</a:t>
            </a:r>
          </a:p>
          <a:p>
            <a:pPr lvl="2"/>
            <a:r>
              <a:rPr lang="en-US" dirty="0" smtClean="0"/>
              <a:t>“Parent(s) and other adults model positive, responsible behavior.”</a:t>
            </a:r>
          </a:p>
          <a:p>
            <a:r>
              <a:rPr lang="en-US" dirty="0" smtClean="0"/>
              <a:t>Constructive use of time – Creative activities</a:t>
            </a:r>
          </a:p>
          <a:p>
            <a:pPr lvl="2"/>
            <a:r>
              <a:rPr lang="en-US" dirty="0" smtClean="0"/>
              <a:t>“Young person spends three or more hours per week in lessons or practice in music, theater, or other arts.”</a:t>
            </a:r>
          </a:p>
          <a:p>
            <a:endParaRPr lang="en-US" dirty="0" smtClean="0"/>
          </a:p>
        </p:txBody>
      </p:sp>
    </p:spTree>
    <p:extLst>
      <p:ext uri="{BB962C8B-B14F-4D97-AF65-F5344CB8AC3E}">
        <p14:creationId xmlns:p14="http://schemas.microsoft.com/office/powerpoint/2010/main" val="4593821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INTERNAL assets</a:t>
            </a:r>
            <a:endParaRPr lang="en-US" dirty="0"/>
          </a:p>
        </p:txBody>
      </p:sp>
      <p:sp>
        <p:nvSpPr>
          <p:cNvPr id="3" name="Content Placeholder 2"/>
          <p:cNvSpPr>
            <a:spLocks noGrp="1"/>
          </p:cNvSpPr>
          <p:nvPr>
            <p:ph idx="1"/>
          </p:nvPr>
        </p:nvSpPr>
        <p:spPr/>
        <p:txBody>
          <a:bodyPr>
            <a:normAutofit fontScale="92500"/>
          </a:bodyPr>
          <a:lstStyle/>
          <a:p>
            <a:r>
              <a:rPr lang="en-US" dirty="0" smtClean="0"/>
              <a:t>Commitment to learning – Reading for pleasure</a:t>
            </a:r>
          </a:p>
          <a:p>
            <a:pPr lvl="2"/>
            <a:r>
              <a:rPr lang="en-US" dirty="0" smtClean="0"/>
              <a:t>“Young person reads for pleasure three or more hours per week.”</a:t>
            </a:r>
          </a:p>
          <a:p>
            <a:r>
              <a:rPr lang="en-US" dirty="0" smtClean="0"/>
              <a:t>Positive values – Restraint</a:t>
            </a:r>
          </a:p>
          <a:p>
            <a:pPr lvl="2"/>
            <a:r>
              <a:rPr lang="en-US" dirty="0" smtClean="0"/>
              <a:t>“Young person believes it is important not to be sexually active or to use alcohol or other drugs.”</a:t>
            </a:r>
          </a:p>
          <a:p>
            <a:r>
              <a:rPr lang="en-US" dirty="0" smtClean="0"/>
              <a:t>Social competencies – Cultural competence</a:t>
            </a:r>
          </a:p>
          <a:p>
            <a:pPr lvl="2"/>
            <a:r>
              <a:rPr lang="en-US" dirty="0" smtClean="0"/>
              <a:t>“Young person has knowledge of and comfort with people of different cultural/racial/ethnic backgrounds.”</a:t>
            </a:r>
          </a:p>
          <a:p>
            <a:r>
              <a:rPr lang="en-US" dirty="0" smtClean="0"/>
              <a:t>Positive identity – Self-esteem</a:t>
            </a:r>
          </a:p>
          <a:p>
            <a:pPr lvl="2"/>
            <a:r>
              <a:rPr lang="en-US" dirty="0" smtClean="0"/>
              <a:t>“Young person reports having a high self-esteem.”</a:t>
            </a:r>
          </a:p>
        </p:txBody>
      </p:sp>
    </p:spTree>
    <p:extLst>
      <p:ext uri="{BB962C8B-B14F-4D97-AF65-F5344CB8AC3E}">
        <p14:creationId xmlns:p14="http://schemas.microsoft.com/office/powerpoint/2010/main" val="165217094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Search Institute’s</a:t>
            </a:r>
            <a:br>
              <a:rPr lang="en-US" dirty="0" smtClean="0"/>
            </a:br>
            <a:r>
              <a:rPr lang="en-US" dirty="0" smtClean="0"/>
              <a:t>Types of Risky Behavior</a:t>
            </a:r>
            <a:endParaRPr lang="en-US" dirty="0"/>
          </a:p>
        </p:txBody>
      </p:sp>
      <p:sp>
        <p:nvSpPr>
          <p:cNvPr id="3" name="Content Placeholder 2"/>
          <p:cNvSpPr>
            <a:spLocks noGrp="1"/>
          </p:cNvSpPr>
          <p:nvPr>
            <p:ph idx="1"/>
          </p:nvPr>
        </p:nvSpPr>
        <p:spPr/>
        <p:txBody>
          <a:bodyPr/>
          <a:lstStyle/>
          <a:p>
            <a:r>
              <a:rPr lang="en-US" i="1" smtClean="0">
                <a:cs typeface="Arial" charset="0"/>
              </a:rPr>
              <a:t>Substance abuse</a:t>
            </a:r>
          </a:p>
          <a:p>
            <a:r>
              <a:rPr lang="en-US" i="1" smtClean="0"/>
              <a:t>Alcohol, tobacco, illicit drugs</a:t>
            </a:r>
          </a:p>
          <a:p>
            <a:r>
              <a:rPr lang="en-US" i="1" smtClean="0"/>
              <a:t>Sexual intercourse</a:t>
            </a:r>
          </a:p>
          <a:p>
            <a:r>
              <a:rPr lang="en-US" i="1" smtClean="0"/>
              <a:t>Anti-social behavior</a:t>
            </a:r>
          </a:p>
          <a:p>
            <a:r>
              <a:rPr lang="en-US" i="1" smtClean="0"/>
              <a:t>Violence</a:t>
            </a:r>
          </a:p>
          <a:p>
            <a:r>
              <a:rPr lang="en-US" i="1" smtClean="0"/>
              <a:t>School truancy</a:t>
            </a:r>
          </a:p>
          <a:p>
            <a:r>
              <a:rPr lang="en-US" i="1" smtClean="0"/>
              <a:t>Attempted suicide</a:t>
            </a:r>
          </a:p>
          <a:p>
            <a:r>
              <a:rPr lang="en-US" i="1" smtClean="0"/>
              <a:t>Eating disorder</a:t>
            </a:r>
          </a:p>
          <a:p>
            <a:endParaRPr lang="en-US" i="1" smtClean="0"/>
          </a:p>
          <a:p>
            <a:endParaRPr lang="en-US" smtClean="0"/>
          </a:p>
        </p:txBody>
      </p:sp>
      <p:pic>
        <p:nvPicPr>
          <p:cNvPr id="4" name="Picture 3"/>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5715000" y="5562600"/>
            <a:ext cx="3048000" cy="1011592"/>
          </a:xfrm>
          <a:prstGeom prst="rect">
            <a:avLst/>
          </a:prstGeom>
          <a:noFill/>
          <a:ln w="9525">
            <a:noFill/>
            <a:miter lim="800000"/>
            <a:headEnd/>
            <a:tailEnd/>
          </a:ln>
          <a:effectLst/>
        </p:spPr>
      </p:pic>
    </p:spTree>
    <p:extLst>
      <p:ext uri="{BB962C8B-B14F-4D97-AF65-F5344CB8AC3E}">
        <p14:creationId xmlns:p14="http://schemas.microsoft.com/office/powerpoint/2010/main" val="1194560359"/>
      </p:ext>
    </p:extLst>
  </p:cSld>
  <p:clrMapOvr>
    <a:masterClrMapping/>
  </p:clrMapOvr>
  <p:transition advClick="0">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t>Figure 1. Average Number of Risk-Taking Behaviors (out of 24) by Asset Level for Students in Grades 6-12 in Fargo, Moorhead, and West Fargo Schools: May 2007</a:t>
            </a:r>
            <a:endParaRPr lang="en-US" sz="2000" dirty="0"/>
          </a:p>
        </p:txBody>
      </p:sp>
      <p:graphicFrame>
        <p:nvGraphicFramePr>
          <p:cNvPr id="10" name="Content Placeholder 9"/>
          <p:cNvGraphicFramePr>
            <a:graphicFrameLocks noGrp="1"/>
          </p:cNvGraphicFramePr>
          <p:nvPr>
            <p:ph idx="1"/>
          </p:nvPr>
        </p:nvGraphicFramePr>
        <p:xfrm>
          <a:off x="457200" y="1935163"/>
          <a:ext cx="8229600" cy="43894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9923423"/>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Search Institute’s</a:t>
            </a:r>
            <a:br>
              <a:rPr lang="en-US" dirty="0" smtClean="0"/>
            </a:br>
            <a:r>
              <a:rPr lang="en-US" dirty="0" smtClean="0"/>
              <a:t>Types of Thriving Behavior</a:t>
            </a:r>
            <a:endParaRPr lang="en-US" dirty="0"/>
          </a:p>
        </p:txBody>
      </p:sp>
      <p:sp>
        <p:nvSpPr>
          <p:cNvPr id="3" name="Content Placeholder 2"/>
          <p:cNvSpPr>
            <a:spLocks noGrp="1"/>
          </p:cNvSpPr>
          <p:nvPr>
            <p:ph idx="1"/>
          </p:nvPr>
        </p:nvSpPr>
        <p:spPr/>
        <p:txBody>
          <a:bodyPr/>
          <a:lstStyle/>
          <a:p>
            <a:r>
              <a:rPr lang="en-US" i="1" smtClean="0">
                <a:cs typeface="Arial" charset="0"/>
              </a:rPr>
              <a:t>Succeeds in school</a:t>
            </a:r>
          </a:p>
          <a:p>
            <a:r>
              <a:rPr lang="en-US" i="1" smtClean="0"/>
              <a:t>Helps others</a:t>
            </a:r>
          </a:p>
          <a:p>
            <a:r>
              <a:rPr lang="en-US" i="1" smtClean="0"/>
              <a:t>Values diversity</a:t>
            </a:r>
          </a:p>
          <a:p>
            <a:r>
              <a:rPr lang="en-US" i="1" smtClean="0"/>
              <a:t>Maintains good health</a:t>
            </a:r>
          </a:p>
          <a:p>
            <a:r>
              <a:rPr lang="en-US" i="1" smtClean="0"/>
              <a:t>Exhibits leadership</a:t>
            </a:r>
          </a:p>
          <a:p>
            <a:r>
              <a:rPr lang="en-US" i="1" smtClean="0"/>
              <a:t>Resists danger</a:t>
            </a:r>
          </a:p>
          <a:p>
            <a:r>
              <a:rPr lang="en-US" i="1" smtClean="0"/>
              <a:t>Delays gratification</a:t>
            </a:r>
          </a:p>
          <a:p>
            <a:r>
              <a:rPr lang="en-US" i="1" smtClean="0"/>
              <a:t>Overcomes adversity</a:t>
            </a:r>
          </a:p>
          <a:p>
            <a:endParaRPr lang="en-US" i="1" smtClean="0"/>
          </a:p>
          <a:p>
            <a:endParaRPr lang="en-US" smtClean="0"/>
          </a:p>
        </p:txBody>
      </p:sp>
      <p:pic>
        <p:nvPicPr>
          <p:cNvPr id="4" name="Picture 3"/>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5715000" y="5562600"/>
            <a:ext cx="3048000" cy="1011592"/>
          </a:xfrm>
          <a:prstGeom prst="rect">
            <a:avLst/>
          </a:prstGeom>
          <a:noFill/>
          <a:ln w="9525">
            <a:noFill/>
            <a:miter lim="800000"/>
            <a:headEnd/>
            <a:tailEnd/>
          </a:ln>
          <a:effectLst/>
        </p:spPr>
      </p:pic>
    </p:spTree>
    <p:extLst>
      <p:ext uri="{BB962C8B-B14F-4D97-AF65-F5344CB8AC3E}">
        <p14:creationId xmlns:p14="http://schemas.microsoft.com/office/powerpoint/2010/main" val="3615735726"/>
      </p:ext>
    </p:extLst>
  </p:cSld>
  <p:clrMapOvr>
    <a:masterClrMapping/>
  </p:clrMapOvr>
  <p:transition advClick="0">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t>Figure 2. Average Number of Thriving Indicators (out of 8) by Asset Level for Students in Grades 6-12 in Fargo, Moorhead, and West Fargo Schools: May 2007</a:t>
            </a:r>
            <a:endParaRPr lang="en-US" sz="2000" dirty="0"/>
          </a:p>
        </p:txBody>
      </p:sp>
      <p:graphicFrame>
        <p:nvGraphicFramePr>
          <p:cNvPr id="6" name="Content Placeholder 5"/>
          <p:cNvGraphicFramePr>
            <a:graphicFrameLocks noGrp="1"/>
          </p:cNvGraphicFramePr>
          <p:nvPr>
            <p:ph idx="1"/>
          </p:nvPr>
        </p:nvGraphicFramePr>
        <p:xfrm>
          <a:off x="457200" y="1935163"/>
          <a:ext cx="8229600" cy="43894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40971102"/>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External: Support</a:t>
            </a:r>
            <a:br>
              <a:rPr lang="en-US" dirty="0" smtClean="0"/>
            </a:br>
            <a:r>
              <a:rPr lang="en-US" sz="2200" b="1" dirty="0" smtClean="0"/>
              <a:t>Figure 4. Percent of Students in Grades 4-12 Who Report Having Each External Asset, by Grade, in Fargo, Moorhead, and West Fargo Schools: May 2007</a:t>
            </a:r>
            <a:endParaRPr lang="en-US" sz="2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54339142"/>
              </p:ext>
            </p:extLst>
          </p:nvPr>
        </p:nvGraphicFramePr>
        <p:xfrm>
          <a:off x="76200" y="1752600"/>
          <a:ext cx="8991600" cy="4465637"/>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AutoShape 2"/>
          <p:cNvCxnSpPr>
            <a:cxnSpLocks noChangeShapeType="1"/>
          </p:cNvCxnSpPr>
          <p:nvPr/>
        </p:nvCxnSpPr>
        <p:spPr bwMode="auto">
          <a:xfrm flipV="1">
            <a:off x="1219200" y="3505200"/>
            <a:ext cx="6629400" cy="1"/>
          </a:xfrm>
          <a:prstGeom prst="straightConnector1">
            <a:avLst/>
          </a:prstGeom>
          <a:noFill/>
          <a:ln w="25400">
            <a:solidFill>
              <a:srgbClr val="C00000"/>
            </a:solidFill>
            <a:round/>
            <a:headEnd/>
            <a:tailEnd/>
          </a:ln>
        </p:spPr>
      </p:cxnSp>
    </p:spTree>
    <p:extLst>
      <p:ext uri="{BB962C8B-B14F-4D97-AF65-F5344CB8AC3E}">
        <p14:creationId xmlns:p14="http://schemas.microsoft.com/office/powerpoint/2010/main" val="2396182014"/>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1"/>
            <p:extLst>
              <p:ext uri="{D42A27DB-BD31-4B8C-83A1-F6EECF244321}">
                <p14:modId xmlns:p14="http://schemas.microsoft.com/office/powerpoint/2010/main" val="1912156362"/>
              </p:ext>
            </p:extLst>
          </p:nvPr>
        </p:nvGraphicFramePr>
        <p:xfrm>
          <a:off x="457200" y="1935163"/>
          <a:ext cx="8229600" cy="438943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fontScale="90000"/>
          </a:bodyPr>
          <a:lstStyle/>
          <a:p>
            <a:r>
              <a:rPr lang="en-US" dirty="0" smtClean="0"/>
              <a:t>Internal: Social competencies</a:t>
            </a:r>
            <a:br>
              <a:rPr lang="en-US" dirty="0" smtClean="0"/>
            </a:br>
            <a:r>
              <a:rPr lang="en-US" sz="2200" b="1" dirty="0" smtClean="0"/>
              <a:t>Figure 9. Percent of Students in Grades 4-12 Who Report Having Each Internal Asset, by Grade, in Fargo, Moorhead, and West Fargo Schools: May 2007</a:t>
            </a:r>
            <a:endParaRPr lang="en-US" sz="2200" dirty="0"/>
          </a:p>
        </p:txBody>
      </p:sp>
      <p:cxnSp>
        <p:nvCxnSpPr>
          <p:cNvPr id="7" name="AutoShape 2"/>
          <p:cNvCxnSpPr>
            <a:cxnSpLocks noChangeShapeType="1"/>
          </p:cNvCxnSpPr>
          <p:nvPr/>
        </p:nvCxnSpPr>
        <p:spPr bwMode="auto">
          <a:xfrm flipV="1">
            <a:off x="1219200" y="3505199"/>
            <a:ext cx="6629400" cy="1"/>
          </a:xfrm>
          <a:prstGeom prst="straightConnector1">
            <a:avLst/>
          </a:prstGeom>
          <a:noFill/>
          <a:ln w="25400">
            <a:solidFill>
              <a:srgbClr val="C00000"/>
            </a:solidFill>
            <a:round/>
            <a:headEnd/>
            <a:tailEnd/>
          </a:ln>
        </p:spPr>
      </p:cxnSp>
    </p:spTree>
    <p:extLst>
      <p:ext uri="{BB962C8B-B14F-4D97-AF65-F5344CB8AC3E}">
        <p14:creationId xmlns:p14="http://schemas.microsoft.com/office/powerpoint/2010/main" val="316003970"/>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1066800" y="457200"/>
            <a:ext cx="7162800" cy="1143000"/>
          </a:xfrm>
        </p:spPr>
        <p:txBody>
          <a:bodyPr/>
          <a:lstStyle/>
          <a:p>
            <a:pPr eaLnBrk="1" hangingPunct="1">
              <a:defRPr/>
            </a:pPr>
            <a:r>
              <a:rPr lang="en-US" dirty="0" smtClean="0">
                <a:solidFill>
                  <a:schemeClr val="accent5">
                    <a:lumMod val="50000"/>
                  </a:schemeClr>
                </a:solidFill>
              </a:rPr>
              <a:t>Presentation Objective:</a:t>
            </a:r>
          </a:p>
        </p:txBody>
      </p:sp>
      <p:sp>
        <p:nvSpPr>
          <p:cNvPr id="11267" name="Text Box 3"/>
          <p:cNvSpPr txBox="1">
            <a:spLocks noChangeArrowheads="1"/>
          </p:cNvSpPr>
          <p:nvPr/>
        </p:nvSpPr>
        <p:spPr bwMode="auto">
          <a:xfrm>
            <a:off x="762000" y="2819400"/>
            <a:ext cx="7696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b="1" dirty="0">
                <a:latin typeface="Times New Roman" pitchFamily="18" charset="0"/>
              </a:rPr>
              <a:t>2</a:t>
            </a:r>
            <a:r>
              <a:rPr lang="en-US" sz="3200" b="1" dirty="0" smtClean="0">
                <a:latin typeface="Times New Roman" pitchFamily="18" charset="0"/>
              </a:rPr>
              <a:t>. </a:t>
            </a:r>
            <a:r>
              <a:rPr lang="en-US" sz="3200" b="1" dirty="0">
                <a:latin typeface="Times New Roman" pitchFamily="18" charset="0"/>
              </a:rPr>
              <a:t>To </a:t>
            </a:r>
            <a:r>
              <a:rPr lang="en-US" sz="3200" b="1" dirty="0" smtClean="0">
                <a:latin typeface="Times New Roman" pitchFamily="18" charset="0"/>
              </a:rPr>
              <a:t>discuss findings from the youth development environmental scan.</a:t>
            </a:r>
            <a:endParaRPr lang="en-US" sz="3200" b="1" dirty="0">
              <a:latin typeface="Times New Roman" pitchFamily="18" charset="0"/>
            </a:endParaRPr>
          </a:p>
        </p:txBody>
      </p:sp>
      <p:sp>
        <p:nvSpPr>
          <p:cNvPr id="11268" name="Text Box 4"/>
          <p:cNvSpPr txBox="1">
            <a:spLocks noChangeArrowheads="1"/>
          </p:cNvSpPr>
          <p:nvPr/>
        </p:nvSpPr>
        <p:spPr bwMode="auto">
          <a:xfrm>
            <a:off x="762000" y="4029161"/>
            <a:ext cx="8229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dirty="0">
                <a:solidFill>
                  <a:schemeClr val="tx1">
                    <a:lumMod val="50000"/>
                    <a:lumOff val="50000"/>
                  </a:schemeClr>
                </a:solidFill>
                <a:latin typeface="Times New Roman" pitchFamily="18" charset="0"/>
              </a:rPr>
              <a:t>3</a:t>
            </a:r>
            <a:r>
              <a:rPr lang="en-US" sz="3200" dirty="0" smtClean="0">
                <a:solidFill>
                  <a:schemeClr val="tx1">
                    <a:lumMod val="50000"/>
                    <a:lumOff val="50000"/>
                  </a:schemeClr>
                </a:solidFill>
                <a:latin typeface="Times New Roman" pitchFamily="18" charset="0"/>
              </a:rPr>
              <a:t>. </a:t>
            </a:r>
            <a:r>
              <a:rPr lang="en-US" sz="3200" dirty="0">
                <a:solidFill>
                  <a:schemeClr val="tx1">
                    <a:lumMod val="50000"/>
                    <a:lumOff val="50000"/>
                  </a:schemeClr>
                </a:solidFill>
                <a:latin typeface="Times New Roman" pitchFamily="18" charset="0"/>
              </a:rPr>
              <a:t>To </a:t>
            </a:r>
            <a:r>
              <a:rPr lang="en-US" sz="3200" dirty="0" smtClean="0">
                <a:solidFill>
                  <a:schemeClr val="tx1">
                    <a:lumMod val="50000"/>
                    <a:lumOff val="50000"/>
                  </a:schemeClr>
                </a:solidFill>
                <a:latin typeface="Times New Roman" pitchFamily="18" charset="0"/>
              </a:rPr>
              <a:t>briefly discuss characteristics of youth served. </a:t>
            </a:r>
            <a:endParaRPr lang="en-US" sz="3200" dirty="0">
              <a:solidFill>
                <a:schemeClr val="tx1">
                  <a:lumMod val="50000"/>
                  <a:lumOff val="50000"/>
                </a:schemeClr>
              </a:solidFill>
            </a:endParaRPr>
          </a:p>
        </p:txBody>
      </p:sp>
      <p:sp>
        <p:nvSpPr>
          <p:cNvPr id="1127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55CB92F-4F46-47D8-A5EA-09DF78953BB4}" type="slidenum">
              <a:rPr lang="en-US" smtClean="0"/>
              <a:pPr eaLnBrk="1" hangingPunct="1"/>
              <a:t>13</a:t>
            </a:fld>
            <a:endParaRPr lang="en-US" smtClean="0"/>
          </a:p>
        </p:txBody>
      </p:sp>
      <p:sp>
        <p:nvSpPr>
          <p:cNvPr id="11271" name="Footer Placeholder 1"/>
          <p:cNvSpPr>
            <a:spLocks noGrp="1"/>
          </p:cNvSpPr>
          <p:nvPr>
            <p:ph type="ftr" sz="quarter" idx="11"/>
          </p:nvPr>
        </p:nvSpPr>
        <p:spPr bwMode="auto">
          <a:xfrm>
            <a:off x="4379913" y="6408738"/>
            <a:ext cx="364648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NDSDC at NDSU in Fargo, ND -  Phone:  (701) 231-8621 : http://www.ndsu.edu/sdc </a:t>
            </a:r>
          </a:p>
        </p:txBody>
      </p:sp>
      <p:sp>
        <p:nvSpPr>
          <p:cNvPr id="9" name="Text Box 3"/>
          <p:cNvSpPr txBox="1">
            <a:spLocks noChangeArrowheads="1"/>
          </p:cNvSpPr>
          <p:nvPr/>
        </p:nvSpPr>
        <p:spPr bwMode="auto">
          <a:xfrm>
            <a:off x="762000" y="1591358"/>
            <a:ext cx="7696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dirty="0">
                <a:solidFill>
                  <a:schemeClr val="tx1">
                    <a:lumMod val="50000"/>
                    <a:lumOff val="50000"/>
                  </a:schemeClr>
                </a:solidFill>
                <a:latin typeface="Times New Roman" pitchFamily="18" charset="0"/>
              </a:rPr>
              <a:t>1</a:t>
            </a:r>
            <a:r>
              <a:rPr lang="en-US" sz="3200" dirty="0" smtClean="0">
                <a:solidFill>
                  <a:schemeClr val="tx1">
                    <a:lumMod val="50000"/>
                    <a:lumOff val="50000"/>
                  </a:schemeClr>
                </a:solidFill>
                <a:latin typeface="Times New Roman" pitchFamily="18" charset="0"/>
              </a:rPr>
              <a:t>. </a:t>
            </a:r>
            <a:r>
              <a:rPr lang="en-US" sz="3200" dirty="0">
                <a:solidFill>
                  <a:schemeClr val="tx1">
                    <a:lumMod val="50000"/>
                    <a:lumOff val="50000"/>
                  </a:schemeClr>
                </a:solidFill>
                <a:latin typeface="Times New Roman" pitchFamily="18" charset="0"/>
              </a:rPr>
              <a:t>To </a:t>
            </a:r>
            <a:r>
              <a:rPr lang="en-US" sz="3200" dirty="0" smtClean="0">
                <a:solidFill>
                  <a:schemeClr val="tx1">
                    <a:lumMod val="50000"/>
                    <a:lumOff val="50000"/>
                  </a:schemeClr>
                </a:solidFill>
                <a:latin typeface="Times New Roman" pitchFamily="18" charset="0"/>
              </a:rPr>
              <a:t>present an overview of youth asset development in the F/M area</a:t>
            </a:r>
            <a:r>
              <a:rPr lang="en-US" sz="3200" dirty="0" smtClean="0">
                <a:latin typeface="Times New Roman" pitchFamily="18" charset="0"/>
              </a:rPr>
              <a:t>.</a:t>
            </a:r>
            <a:endParaRPr lang="en-US" sz="3200" dirty="0">
              <a:latin typeface="Times New Roman" pitchFamily="18" charset="0"/>
            </a:endParaRPr>
          </a:p>
        </p:txBody>
      </p:sp>
    </p:spTree>
    <p:extLst>
      <p:ext uri="{BB962C8B-B14F-4D97-AF65-F5344CB8AC3E}">
        <p14:creationId xmlns:p14="http://schemas.microsoft.com/office/powerpoint/2010/main" val="2735987995"/>
      </p:ext>
    </p:extLst>
  </p:cSld>
  <p:clrMapOvr>
    <a:masterClrMapping/>
  </p:clrMapOvr>
  <p:transition advClick="0">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295400"/>
            <a:ext cx="8229600" cy="4525963"/>
          </a:xfrm>
        </p:spPr>
        <p:txBody>
          <a:bodyPr>
            <a:normAutofit lnSpcReduction="10000"/>
          </a:bodyPr>
          <a:lstStyle/>
          <a:p>
            <a:r>
              <a:rPr lang="en-US" dirty="0" smtClean="0"/>
              <a:t>244 organizations/programs in F/M area</a:t>
            </a:r>
          </a:p>
          <a:p>
            <a:pPr lvl="1"/>
            <a:r>
              <a:rPr lang="en-US" dirty="0"/>
              <a:t>E</a:t>
            </a:r>
            <a:r>
              <a:rPr lang="en-US" dirty="0" smtClean="0"/>
              <a:t>xcluded schools and churches</a:t>
            </a:r>
          </a:p>
          <a:p>
            <a:pPr marL="393192" lvl="1" indent="0">
              <a:buNone/>
            </a:pPr>
            <a:endParaRPr lang="en-US" dirty="0" smtClean="0"/>
          </a:p>
          <a:p>
            <a:r>
              <a:rPr lang="en-US" dirty="0" smtClean="0"/>
              <a:t>Mail survey in early March 2010</a:t>
            </a:r>
          </a:p>
          <a:p>
            <a:pPr lvl="1"/>
            <a:r>
              <a:rPr lang="en-US" dirty="0" smtClean="0"/>
              <a:t>Response rate of 37%</a:t>
            </a:r>
          </a:p>
          <a:p>
            <a:pPr lvl="1"/>
            <a:r>
              <a:rPr lang="en-US" dirty="0" smtClean="0"/>
              <a:t>Sample size large enough to give 90% confidence with error less than 7%</a:t>
            </a:r>
          </a:p>
          <a:p>
            <a:pPr marL="393192" lvl="1" indent="0">
              <a:buNone/>
            </a:pPr>
            <a:endParaRPr lang="en-US" dirty="0" smtClean="0"/>
          </a:p>
          <a:p>
            <a:r>
              <a:rPr lang="en-US" dirty="0" smtClean="0"/>
              <a:t>Financial characteristics from IRS 990 forms</a:t>
            </a:r>
          </a:p>
          <a:p>
            <a:pPr lvl="1"/>
            <a:r>
              <a:rPr lang="en-US" dirty="0" smtClean="0"/>
              <a:t>Source National Center for Charitable Statistics</a:t>
            </a:r>
          </a:p>
          <a:p>
            <a:pPr marL="393192" lvl="1" indent="0">
              <a:buNone/>
            </a:pPr>
            <a:endParaRPr lang="en-US" dirty="0" smtClean="0"/>
          </a:p>
          <a:p>
            <a:r>
              <a:rPr lang="en-US" dirty="0" smtClean="0"/>
              <a:t>Follow-up calls for qualitative context</a:t>
            </a:r>
            <a:endParaRPr lang="en-US" dirty="0"/>
          </a:p>
        </p:txBody>
      </p:sp>
      <p:sp>
        <p:nvSpPr>
          <p:cNvPr id="3" name="Footer Placeholder 2"/>
          <p:cNvSpPr>
            <a:spLocks noGrp="1"/>
          </p:cNvSpPr>
          <p:nvPr>
            <p:ph type="ftr" sz="quarter" idx="11"/>
          </p:nvPr>
        </p:nvSpPr>
        <p:spPr/>
        <p:txBody>
          <a:bodyPr/>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4" name="Slide Number Placeholder 3"/>
          <p:cNvSpPr>
            <a:spLocks noGrp="1"/>
          </p:cNvSpPr>
          <p:nvPr>
            <p:ph type="sldNum" sz="quarter" idx="12"/>
          </p:nvPr>
        </p:nvSpPr>
        <p:spPr/>
        <p:txBody>
          <a:bodyPr/>
          <a:lstStyle/>
          <a:p>
            <a:pPr>
              <a:defRPr/>
            </a:pPr>
            <a:fld id="{4C4CF7C7-9F97-4945-8C51-360B88C26DB4}" type="slidenum">
              <a:rPr lang="en-US" smtClean="0">
                <a:solidFill>
                  <a:prstClr val="black"/>
                </a:solidFill>
              </a:rPr>
              <a:pPr>
                <a:defRPr/>
              </a:pPr>
              <a:t>14</a:t>
            </a:fld>
            <a:endParaRPr lang="en-US">
              <a:solidFill>
                <a:prstClr val="black"/>
              </a:solidFill>
            </a:endParaRPr>
          </a:p>
        </p:txBody>
      </p:sp>
      <p:sp>
        <p:nvSpPr>
          <p:cNvPr id="6" name="Title 5"/>
          <p:cNvSpPr>
            <a:spLocks noGrp="1"/>
          </p:cNvSpPr>
          <p:nvPr>
            <p:ph type="title"/>
          </p:nvPr>
        </p:nvSpPr>
        <p:spPr/>
        <p:txBody>
          <a:bodyPr/>
          <a:lstStyle/>
          <a:p>
            <a:pPr algn="ctr"/>
            <a:r>
              <a:rPr lang="en-US" dirty="0" smtClean="0"/>
              <a:t>Methodology</a:t>
            </a:r>
            <a:endParaRPr lang="en-US" dirty="0"/>
          </a:p>
        </p:txBody>
      </p:sp>
    </p:spTree>
    <p:extLst>
      <p:ext uri="{BB962C8B-B14F-4D97-AF65-F5344CB8AC3E}">
        <p14:creationId xmlns:p14="http://schemas.microsoft.com/office/powerpoint/2010/main" val="2672757168"/>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4D43D8A-29C5-4113-8067-2B0680D198DD}" type="slidenum">
              <a:rPr lang="en-US" smtClean="0">
                <a:solidFill>
                  <a:prstClr val="black"/>
                </a:solidFill>
              </a:rPr>
              <a:pPr>
                <a:defRPr/>
              </a:pPr>
              <a:t>15</a:t>
            </a:fld>
            <a:endParaRPr lang="en-US">
              <a:solidFill>
                <a:prstClr val="black"/>
              </a:solidFill>
            </a:endParaRPr>
          </a:p>
        </p:txBody>
      </p:sp>
      <p:sp>
        <p:nvSpPr>
          <p:cNvPr id="4" name="Title 1"/>
          <p:cNvSpPr txBox="1">
            <a:spLocks/>
          </p:cNvSpPr>
          <p:nvPr/>
        </p:nvSpPr>
        <p:spPr>
          <a:xfrm>
            <a:off x="452718" y="152400"/>
            <a:ext cx="7856748" cy="543951"/>
          </a:xfrm>
          <a:prstGeom prst="rect">
            <a:avLst/>
          </a:prstGeom>
        </p:spPr>
        <p:txBody>
          <a:bodyPr>
            <a:normAutofit lnSpcReduction="10000"/>
          </a:bodyPr>
          <a:lstStyle/>
          <a:p>
            <a:pPr eaLnBrk="0" fontAlgn="base" hangingPunct="0">
              <a:spcBef>
                <a:spcPct val="0"/>
              </a:spcBef>
              <a:spcAft>
                <a:spcPct val="0"/>
              </a:spcAft>
              <a:defRPr/>
            </a:pPr>
            <a:r>
              <a:rPr lang="en-US" sz="3200" kern="0" dirty="0" smtClean="0">
                <a:solidFill>
                  <a:srgbClr val="464646"/>
                </a:solidFill>
              </a:rPr>
              <a:t>Top Mission Themes</a:t>
            </a:r>
            <a:endParaRPr lang="en-US" sz="3200" kern="0" dirty="0">
              <a:solidFill>
                <a:srgbClr val="464646"/>
              </a:solidFill>
            </a:endParaRPr>
          </a:p>
        </p:txBody>
      </p:sp>
      <p:graphicFrame>
        <p:nvGraphicFramePr>
          <p:cNvPr id="5" name="Chart 5"/>
          <p:cNvGraphicFramePr>
            <a:graphicFrameLocks/>
          </p:cNvGraphicFramePr>
          <p:nvPr>
            <p:extLst>
              <p:ext uri="{D42A27DB-BD31-4B8C-83A1-F6EECF244321}">
                <p14:modId xmlns:p14="http://schemas.microsoft.com/office/powerpoint/2010/main" val="3382512186"/>
              </p:ext>
            </p:extLst>
          </p:nvPr>
        </p:nvGraphicFramePr>
        <p:xfrm>
          <a:off x="224631" y="1503549"/>
          <a:ext cx="8694738" cy="4392800"/>
        </p:xfrm>
        <a:graphic>
          <a:graphicData uri="http://schemas.openxmlformats.org/presentationml/2006/ole">
            <mc:AlternateContent xmlns:mc="http://schemas.openxmlformats.org/markup-compatibility/2006">
              <mc:Choice xmlns:v="urn:schemas-microsoft-com:vml" Requires="v">
                <p:oleObj spid="_x0000_s1063" r:id="rId4" imgW="7382896" imgH="3700593" progId="Excel.Chart.8">
                  <p:embed/>
                </p:oleObj>
              </mc:Choice>
              <mc:Fallback>
                <p:oleObj r:id="rId4" imgW="7382896" imgH="3700593"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631" y="1503549"/>
                        <a:ext cx="8694738" cy="4392800"/>
                      </a:xfrm>
                      <a:prstGeom prst="rect">
                        <a:avLst/>
                      </a:prstGeom>
                      <a:noFill/>
                      <a:extLst/>
                    </p:spPr>
                  </p:pic>
                </p:oleObj>
              </mc:Fallback>
            </mc:AlternateContent>
          </a:graphicData>
        </a:graphic>
      </p:graphicFrame>
      <p:sp>
        <p:nvSpPr>
          <p:cNvPr id="6" name="Rectangle 3"/>
          <p:cNvSpPr>
            <a:spLocks noChangeArrowheads="1"/>
          </p:cNvSpPr>
          <p:nvPr/>
        </p:nvSpPr>
        <p:spPr bwMode="auto">
          <a:xfrm>
            <a:off x="2017059" y="5867400"/>
            <a:ext cx="7086600" cy="55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1000" dirty="0">
                <a:latin typeface="Calibri" pitchFamily="34" charset="0"/>
                <a:ea typeface="Calibri" pitchFamily="34" charset="0"/>
                <a:cs typeface="Times New Roman" pitchFamily="18" charset="0"/>
              </a:rPr>
              <a:t>N=244</a:t>
            </a:r>
            <a:endParaRPr lang="en-US" sz="600" dirty="0">
              <a:latin typeface="Arial" charset="0"/>
              <a:ea typeface="Calibri" pitchFamily="34" charset="0"/>
              <a:cs typeface="Times New Roman" pitchFamily="18" charset="0"/>
            </a:endParaRPr>
          </a:p>
          <a:p>
            <a:pPr eaLnBrk="0" hangingPunct="0"/>
            <a:r>
              <a:rPr lang="en-US" sz="1000" dirty="0">
                <a:latin typeface="Calibri" pitchFamily="34" charset="0"/>
                <a:ea typeface="Calibri" pitchFamily="34" charset="0"/>
                <a:cs typeface="Times New Roman" pitchFamily="18" charset="0"/>
              </a:rPr>
              <a:t>*The mission theme came from the stated mission by survey respondents, by the mission stated by nonprofit organizations on their IRS 990 form, or inferred from the organization’s name and additional information available on the web.  </a:t>
            </a:r>
            <a:endParaRPr lang="en-US" dirty="0">
              <a:latin typeface="Arial" charset="0"/>
              <a:ea typeface="Calibri" pitchFamily="34" charset="0"/>
              <a:cs typeface="Times New Roman" pitchFamily="18" charset="0"/>
            </a:endParaRPr>
          </a:p>
        </p:txBody>
      </p:sp>
      <p:sp>
        <p:nvSpPr>
          <p:cNvPr id="7" name="Rectangle 7"/>
          <p:cNvSpPr>
            <a:spLocks noChangeArrowheads="1"/>
          </p:cNvSpPr>
          <p:nvPr/>
        </p:nvSpPr>
        <p:spPr bwMode="auto">
          <a:xfrm>
            <a:off x="346974" y="914400"/>
            <a:ext cx="8077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dirty="0" smtClean="0"/>
              <a:t>Percent </a:t>
            </a:r>
            <a:r>
              <a:rPr lang="en-US" dirty="0"/>
              <a:t>of youth development organizations/programs in the F-M Area by mission theme* </a:t>
            </a:r>
          </a:p>
        </p:txBody>
      </p:sp>
    </p:spTree>
    <p:extLst>
      <p:ext uri="{BB962C8B-B14F-4D97-AF65-F5344CB8AC3E}">
        <p14:creationId xmlns:p14="http://schemas.microsoft.com/office/powerpoint/2010/main" val="2934219996"/>
      </p:ext>
    </p:extLst>
  </p:cSld>
  <p:clrMapOvr>
    <a:masterClrMapping/>
  </p:clrMapOvr>
  <p:transition advClick="0">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3" name="Slide Number Placeholder 2"/>
          <p:cNvSpPr>
            <a:spLocks noGrp="1"/>
          </p:cNvSpPr>
          <p:nvPr>
            <p:ph type="sldNum" sz="quarter" idx="12"/>
          </p:nvPr>
        </p:nvSpPr>
        <p:spPr/>
        <p:txBody>
          <a:bodyPr/>
          <a:lstStyle/>
          <a:p>
            <a:pPr>
              <a:defRPr/>
            </a:pPr>
            <a:fld id="{04D43D8A-29C5-4113-8067-2B0680D198DD}" type="slidenum">
              <a:rPr lang="en-US" smtClean="0">
                <a:solidFill>
                  <a:prstClr val="black"/>
                </a:solidFill>
              </a:rPr>
              <a:pPr>
                <a:defRPr/>
              </a:pPr>
              <a:t>16</a:t>
            </a:fld>
            <a:endParaRPr lang="en-US">
              <a:solidFill>
                <a:prstClr val="black"/>
              </a:solidFill>
            </a:endParaRPr>
          </a:p>
        </p:txBody>
      </p:sp>
      <p:sp>
        <p:nvSpPr>
          <p:cNvPr id="4" name="Title 1"/>
          <p:cNvSpPr txBox="1">
            <a:spLocks/>
          </p:cNvSpPr>
          <p:nvPr/>
        </p:nvSpPr>
        <p:spPr>
          <a:xfrm>
            <a:off x="457200" y="152400"/>
            <a:ext cx="7856748" cy="543951"/>
          </a:xfrm>
          <a:prstGeom prst="rect">
            <a:avLst/>
          </a:prstGeom>
        </p:spPr>
        <p:txBody>
          <a:bodyPr>
            <a:normAutofit lnSpcReduction="10000"/>
          </a:bodyPr>
          <a:lstStyle/>
          <a:p>
            <a:pPr eaLnBrk="0" fontAlgn="base" hangingPunct="0">
              <a:spcBef>
                <a:spcPct val="0"/>
              </a:spcBef>
              <a:spcAft>
                <a:spcPct val="0"/>
              </a:spcAft>
              <a:defRPr/>
            </a:pPr>
            <a:r>
              <a:rPr lang="en-US" sz="3200" kern="0" dirty="0" smtClean="0">
                <a:solidFill>
                  <a:srgbClr val="464646"/>
                </a:solidFill>
              </a:rPr>
              <a:t>Types of Organizations</a:t>
            </a:r>
            <a:endParaRPr lang="en-US" sz="3200" kern="0" dirty="0">
              <a:solidFill>
                <a:srgbClr val="464646"/>
              </a:solidFill>
            </a:endParaRPr>
          </a:p>
        </p:txBody>
      </p:sp>
      <p:sp>
        <p:nvSpPr>
          <p:cNvPr id="5" name="Rectangle 2"/>
          <p:cNvSpPr>
            <a:spLocks noChangeArrowheads="1"/>
          </p:cNvSpPr>
          <p:nvPr/>
        </p:nvSpPr>
        <p:spPr bwMode="auto">
          <a:xfrm>
            <a:off x="488576" y="786644"/>
            <a:ext cx="7105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dirty="0" smtClean="0">
                <a:latin typeface="Calibri" pitchFamily="34" charset="0"/>
                <a:cs typeface="Calibri" pitchFamily="34" charset="0"/>
              </a:rPr>
              <a:t>Categories </a:t>
            </a:r>
            <a:r>
              <a:rPr lang="en-US" dirty="0">
                <a:latin typeface="Calibri" pitchFamily="34" charset="0"/>
                <a:cs typeface="Calibri" pitchFamily="34" charset="0"/>
              </a:rPr>
              <a:t>of youth development organizations/programs in the F-M Area</a:t>
            </a:r>
            <a:endParaRPr lang="en-US" dirty="0">
              <a:latin typeface="Arial" charset="0"/>
            </a:endParaRPr>
          </a:p>
        </p:txBody>
      </p:sp>
      <p:graphicFrame>
        <p:nvGraphicFramePr>
          <p:cNvPr id="6" name="Chart 5"/>
          <p:cNvGraphicFramePr>
            <a:graphicFrameLocks/>
          </p:cNvGraphicFramePr>
          <p:nvPr>
            <p:extLst>
              <p:ext uri="{D42A27DB-BD31-4B8C-83A1-F6EECF244321}">
                <p14:modId xmlns:p14="http://schemas.microsoft.com/office/powerpoint/2010/main" val="3734759423"/>
              </p:ext>
            </p:extLst>
          </p:nvPr>
        </p:nvGraphicFramePr>
        <p:xfrm>
          <a:off x="304800" y="1155976"/>
          <a:ext cx="8534400" cy="4705075"/>
        </p:xfrm>
        <a:graphic>
          <a:graphicData uri="http://schemas.openxmlformats.org/presentationml/2006/ole">
            <mc:AlternateContent xmlns:mc="http://schemas.openxmlformats.org/markup-compatibility/2006">
              <mc:Choice xmlns:v="urn:schemas-microsoft-com:vml" Requires="v">
                <p:oleObj spid="_x0000_s2086" r:id="rId4" imgW="7273158" imgH="4230991" progId="Excel.Chart.8">
                  <p:embed/>
                </p:oleObj>
              </mc:Choice>
              <mc:Fallback>
                <p:oleObj r:id="rId4" imgW="7273158" imgH="4230991"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155976"/>
                        <a:ext cx="8534400" cy="4705075"/>
                      </a:xfrm>
                      <a:prstGeom prst="rect">
                        <a:avLst/>
                      </a:prstGeom>
                      <a:noFill/>
                      <a:extLst/>
                    </p:spPr>
                  </p:pic>
                </p:oleObj>
              </mc:Fallback>
            </mc:AlternateContent>
          </a:graphicData>
        </a:graphic>
      </p:graphicFrame>
      <p:sp>
        <p:nvSpPr>
          <p:cNvPr id="7" name="Rectangle 3"/>
          <p:cNvSpPr>
            <a:spLocks noChangeArrowheads="1"/>
          </p:cNvSpPr>
          <p:nvPr/>
        </p:nvSpPr>
        <p:spPr bwMode="auto">
          <a:xfrm>
            <a:off x="697523" y="5805854"/>
            <a:ext cx="762000" cy="26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CA" sz="1100" dirty="0">
                <a:latin typeface="Calibri" pitchFamily="34" charset="0"/>
                <a:cs typeface="Calibri" pitchFamily="34" charset="0"/>
              </a:rPr>
              <a:t>N=90</a:t>
            </a:r>
            <a:endParaRPr lang="en-CA" dirty="0">
              <a:latin typeface="Arial" charset="0"/>
            </a:endParaRPr>
          </a:p>
        </p:txBody>
      </p:sp>
    </p:spTree>
    <p:extLst>
      <p:ext uri="{BB962C8B-B14F-4D97-AF65-F5344CB8AC3E}">
        <p14:creationId xmlns:p14="http://schemas.microsoft.com/office/powerpoint/2010/main" val="399051470"/>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3" name="Slide Number Placeholder 2"/>
          <p:cNvSpPr>
            <a:spLocks noGrp="1"/>
          </p:cNvSpPr>
          <p:nvPr>
            <p:ph type="sldNum" sz="quarter" idx="12"/>
          </p:nvPr>
        </p:nvSpPr>
        <p:spPr/>
        <p:txBody>
          <a:bodyPr/>
          <a:lstStyle/>
          <a:p>
            <a:pPr>
              <a:defRPr/>
            </a:pPr>
            <a:fld id="{04D43D8A-29C5-4113-8067-2B0680D198DD}" type="slidenum">
              <a:rPr lang="en-US" smtClean="0">
                <a:solidFill>
                  <a:prstClr val="black"/>
                </a:solidFill>
              </a:rPr>
              <a:pPr>
                <a:defRPr/>
              </a:pPr>
              <a:t>17</a:t>
            </a:fld>
            <a:endParaRPr lang="en-US">
              <a:solidFill>
                <a:prstClr val="black"/>
              </a:solidFill>
            </a:endParaRPr>
          </a:p>
        </p:txBody>
      </p:sp>
      <p:sp>
        <p:nvSpPr>
          <p:cNvPr id="4" name="Title 1"/>
          <p:cNvSpPr txBox="1">
            <a:spLocks/>
          </p:cNvSpPr>
          <p:nvPr/>
        </p:nvSpPr>
        <p:spPr>
          <a:xfrm>
            <a:off x="304800" y="38755"/>
            <a:ext cx="7856748" cy="543951"/>
          </a:xfrm>
          <a:prstGeom prst="rect">
            <a:avLst/>
          </a:prstGeom>
        </p:spPr>
        <p:txBody>
          <a:bodyPr>
            <a:normAutofit lnSpcReduction="10000"/>
          </a:bodyPr>
          <a:lstStyle/>
          <a:p>
            <a:pPr eaLnBrk="0" fontAlgn="base" hangingPunct="0">
              <a:spcBef>
                <a:spcPct val="0"/>
              </a:spcBef>
              <a:spcAft>
                <a:spcPct val="0"/>
              </a:spcAft>
              <a:defRPr/>
            </a:pPr>
            <a:r>
              <a:rPr lang="en-US" sz="3200" kern="0" dirty="0" smtClean="0">
                <a:solidFill>
                  <a:srgbClr val="464646"/>
                </a:solidFill>
              </a:rPr>
              <a:t>Internal Asset Development</a:t>
            </a:r>
            <a:endParaRPr lang="en-US" sz="3200" kern="0" dirty="0">
              <a:solidFill>
                <a:srgbClr val="464646"/>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66860"/>
            <a:ext cx="8458200" cy="5497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7307683"/>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3" name="Slide Number Placeholder 2"/>
          <p:cNvSpPr>
            <a:spLocks noGrp="1"/>
          </p:cNvSpPr>
          <p:nvPr>
            <p:ph type="sldNum" sz="quarter" idx="12"/>
          </p:nvPr>
        </p:nvSpPr>
        <p:spPr/>
        <p:txBody>
          <a:bodyPr/>
          <a:lstStyle/>
          <a:p>
            <a:pPr>
              <a:defRPr/>
            </a:pPr>
            <a:fld id="{04D43D8A-29C5-4113-8067-2B0680D198DD}" type="slidenum">
              <a:rPr lang="en-US" smtClean="0">
                <a:solidFill>
                  <a:prstClr val="black"/>
                </a:solidFill>
              </a:rPr>
              <a:pPr>
                <a:defRPr/>
              </a:pPr>
              <a:t>18</a:t>
            </a:fld>
            <a:endParaRPr lang="en-US">
              <a:solidFill>
                <a:prstClr val="black"/>
              </a:solidFill>
            </a:endParaRPr>
          </a:p>
        </p:txBody>
      </p:sp>
      <p:sp>
        <p:nvSpPr>
          <p:cNvPr id="4" name="Title 1"/>
          <p:cNvSpPr txBox="1">
            <a:spLocks/>
          </p:cNvSpPr>
          <p:nvPr/>
        </p:nvSpPr>
        <p:spPr>
          <a:xfrm>
            <a:off x="457200" y="152400"/>
            <a:ext cx="7856748" cy="543951"/>
          </a:xfrm>
          <a:prstGeom prst="rect">
            <a:avLst/>
          </a:prstGeom>
        </p:spPr>
        <p:txBody>
          <a:bodyPr>
            <a:normAutofit lnSpcReduction="10000"/>
          </a:bodyPr>
          <a:lstStyle/>
          <a:p>
            <a:pPr eaLnBrk="0" fontAlgn="base" hangingPunct="0">
              <a:spcBef>
                <a:spcPct val="0"/>
              </a:spcBef>
              <a:spcAft>
                <a:spcPct val="0"/>
              </a:spcAft>
              <a:defRPr/>
            </a:pPr>
            <a:r>
              <a:rPr lang="en-US" sz="3200" kern="0" dirty="0" smtClean="0">
                <a:solidFill>
                  <a:srgbClr val="464646"/>
                </a:solidFill>
              </a:rPr>
              <a:t>External Asset Development</a:t>
            </a:r>
            <a:endParaRPr lang="en-US" sz="3200" kern="0" dirty="0">
              <a:solidFill>
                <a:srgbClr val="464646"/>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33400"/>
            <a:ext cx="8570855" cy="569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5611850"/>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3" name="Slide Number Placeholder 2"/>
          <p:cNvSpPr>
            <a:spLocks noGrp="1"/>
          </p:cNvSpPr>
          <p:nvPr>
            <p:ph type="sldNum" sz="quarter" idx="12"/>
          </p:nvPr>
        </p:nvSpPr>
        <p:spPr/>
        <p:txBody>
          <a:bodyPr/>
          <a:lstStyle/>
          <a:p>
            <a:pPr>
              <a:defRPr/>
            </a:pPr>
            <a:fld id="{04D43D8A-29C5-4113-8067-2B0680D198DD}" type="slidenum">
              <a:rPr lang="en-US" smtClean="0">
                <a:solidFill>
                  <a:prstClr val="black"/>
                </a:solidFill>
              </a:rPr>
              <a:pPr>
                <a:defRPr/>
              </a:pPr>
              <a:t>19</a:t>
            </a:fld>
            <a:endParaRPr lang="en-US">
              <a:solidFill>
                <a:prstClr val="black"/>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050586769"/>
              </p:ext>
            </p:extLst>
          </p:nvPr>
        </p:nvGraphicFramePr>
        <p:xfrm>
          <a:off x="308874" y="1516829"/>
          <a:ext cx="8530328" cy="4570537"/>
        </p:xfrm>
        <a:graphic>
          <a:graphicData uri="http://schemas.openxmlformats.org/drawingml/2006/table">
            <a:tbl>
              <a:tblPr firstRow="1" firstCol="1" bandRow="1">
                <a:tableStyleId>{5C22544A-7EE6-4342-B048-85BDC9FD1C3A}</a:tableStyleId>
              </a:tblPr>
              <a:tblGrid>
                <a:gridCol w="2132582"/>
                <a:gridCol w="2132582"/>
                <a:gridCol w="2132582"/>
                <a:gridCol w="2132582"/>
              </a:tblGrid>
              <a:tr h="337614">
                <a:tc rowSpan="2" gridSpan="2">
                  <a:txBody>
                    <a:bodyPr/>
                    <a:lstStyle/>
                    <a:p>
                      <a:pPr>
                        <a:spcAft>
                          <a:spcPts val="0"/>
                        </a:spcAft>
                      </a:pPr>
                      <a:r>
                        <a:rPr lang="en-US" sz="1400" b="0" dirty="0">
                          <a:solidFill>
                            <a:schemeClr val="tx1"/>
                          </a:solidFill>
                          <a:effectLst/>
                          <a:latin typeface="Calibri" pitchFamily="34" charset="0"/>
                          <a:cs typeface="Calibri" pitchFamily="34" charset="0"/>
                        </a:rPr>
                        <a:t>Budget Characteristics</a:t>
                      </a: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tc>
                <a:tc gridSpan="2">
                  <a:txBody>
                    <a:bodyPr/>
                    <a:lstStyle/>
                    <a:p>
                      <a:pPr algn="ctr">
                        <a:spcAft>
                          <a:spcPts val="0"/>
                        </a:spcAft>
                      </a:pPr>
                      <a:r>
                        <a:rPr lang="en-US" sz="1400" b="0">
                          <a:solidFill>
                            <a:schemeClr val="tx1"/>
                          </a:solidFill>
                          <a:effectLst/>
                          <a:latin typeface="Calibri" pitchFamily="34" charset="0"/>
                          <a:cs typeface="Calibri" pitchFamily="34" charset="0"/>
                        </a:rPr>
                        <a:t>Respondents</a:t>
                      </a: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r h="337614">
                <a:tc gridSpan="2" vMerge="1">
                  <a:txBody>
                    <a:bodyPr/>
                    <a:lstStyle/>
                    <a:p>
                      <a:endParaRPr lang="en-US"/>
                    </a:p>
                  </a:txBody>
                  <a:tcPr/>
                </a:tc>
                <a:tc hMerge="1" vMerge="1">
                  <a:txBody>
                    <a:bodyPr/>
                    <a:lstStyle/>
                    <a:p>
                      <a:endParaRPr lang="en-US"/>
                    </a:p>
                  </a:txBody>
                  <a:tcPr/>
                </a:tc>
                <a:tc>
                  <a:txBody>
                    <a:bodyPr/>
                    <a:lstStyle/>
                    <a:p>
                      <a:pPr algn="ctr">
                        <a:spcAft>
                          <a:spcPts val="0"/>
                        </a:spcAft>
                      </a:pPr>
                      <a:r>
                        <a:rPr lang="en-US" sz="1400" b="0">
                          <a:solidFill>
                            <a:schemeClr val="tx1"/>
                          </a:solidFill>
                          <a:effectLst/>
                          <a:latin typeface="Calibri" pitchFamily="34" charset="0"/>
                          <a:cs typeface="Calibri" pitchFamily="34" charset="0"/>
                        </a:rPr>
                        <a:t>Number</a:t>
                      </a: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400" b="0">
                          <a:solidFill>
                            <a:schemeClr val="tx1"/>
                          </a:solidFill>
                          <a:effectLst/>
                          <a:latin typeface="Calibri" pitchFamily="34" charset="0"/>
                          <a:cs typeface="Calibri" pitchFamily="34" charset="0"/>
                        </a:rPr>
                        <a:t>Percent</a:t>
                      </a: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493">
                <a:tc rowSpan="4">
                  <a:txBody>
                    <a:bodyPr/>
                    <a:lstStyle/>
                    <a:p>
                      <a:pPr>
                        <a:spcAft>
                          <a:spcPts val="0"/>
                        </a:spcAft>
                      </a:pPr>
                      <a:r>
                        <a:rPr lang="en-US" sz="1400" b="0" dirty="0">
                          <a:solidFill>
                            <a:schemeClr val="tx1"/>
                          </a:solidFill>
                          <a:effectLst/>
                          <a:latin typeface="Calibri" pitchFamily="34" charset="0"/>
                          <a:cs typeface="Calibri" pitchFamily="34" charset="0"/>
                        </a:rPr>
                        <a:t>Annual total budget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400" b="0" dirty="0">
                          <a:solidFill>
                            <a:schemeClr val="tx1"/>
                          </a:solidFill>
                          <a:effectLst/>
                          <a:latin typeface="Calibri" pitchFamily="34" charset="0"/>
                          <a:cs typeface="Calibri" pitchFamily="34" charset="0"/>
                        </a:rPr>
                        <a:t>Less than $25,000</a:t>
                      </a:r>
                      <a:endParaRPr lang="en-US" sz="1400" b="0" dirty="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dirty="0">
                          <a:solidFill>
                            <a:schemeClr val="tx1"/>
                          </a:solidFill>
                          <a:effectLst/>
                          <a:latin typeface="Calibri" pitchFamily="34" charset="0"/>
                          <a:cs typeface="Calibri" pitchFamily="34" charset="0"/>
                        </a:rPr>
                        <a:t>17</a:t>
                      </a:r>
                      <a:endParaRPr lang="en-US" sz="1400" b="0" dirty="0">
                        <a:solidFill>
                          <a:schemeClr val="tx1"/>
                        </a:solidFill>
                        <a:effectLst/>
                        <a:latin typeface="Calibri" pitchFamily="34" charset="0"/>
                        <a:ea typeface="Calibri"/>
                        <a:cs typeface="Calibri"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a:solidFill>
                            <a:schemeClr val="tx1"/>
                          </a:solidFill>
                          <a:effectLst/>
                          <a:latin typeface="Calibri" pitchFamily="34" charset="0"/>
                          <a:cs typeface="Calibri" pitchFamily="34" charset="0"/>
                        </a:rPr>
                        <a:t>34.0</a:t>
                      </a:r>
                      <a:endParaRPr lang="en-US" sz="1400" b="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3228">
                <a:tc vMerge="1">
                  <a:txBody>
                    <a:bodyPr/>
                    <a:lstStyle/>
                    <a:p>
                      <a:endParaRPr lang="en-US"/>
                    </a:p>
                  </a:txBody>
                  <a:tcPr/>
                </a:tc>
                <a:tc>
                  <a:txBody>
                    <a:bodyPr/>
                    <a:lstStyle/>
                    <a:p>
                      <a:pPr marL="0" marR="0">
                        <a:lnSpc>
                          <a:spcPct val="115000"/>
                        </a:lnSpc>
                        <a:spcBef>
                          <a:spcPts val="0"/>
                        </a:spcBef>
                        <a:spcAft>
                          <a:spcPts val="0"/>
                        </a:spcAft>
                      </a:pPr>
                      <a:r>
                        <a:rPr lang="en-US" sz="1400" b="0" dirty="0">
                          <a:solidFill>
                            <a:schemeClr val="tx1"/>
                          </a:solidFill>
                          <a:effectLst/>
                          <a:latin typeface="Calibri" pitchFamily="34" charset="0"/>
                          <a:cs typeface="Calibri" pitchFamily="34" charset="0"/>
                        </a:rPr>
                        <a:t>$25,000 to $150,000</a:t>
                      </a:r>
                      <a:endParaRPr lang="en-US" sz="1400" b="0" dirty="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dirty="0">
                          <a:solidFill>
                            <a:schemeClr val="tx1"/>
                          </a:solidFill>
                          <a:effectLst/>
                          <a:latin typeface="Calibri" pitchFamily="34" charset="0"/>
                          <a:cs typeface="Calibri" pitchFamily="34" charset="0"/>
                        </a:rPr>
                        <a:t>13</a:t>
                      </a:r>
                      <a:endParaRPr lang="en-US" sz="1400" b="0" dirty="0">
                        <a:solidFill>
                          <a:schemeClr val="tx1"/>
                        </a:solidFill>
                        <a:effectLst/>
                        <a:latin typeface="Calibri" pitchFamily="34" charset="0"/>
                        <a:ea typeface="Calibri"/>
                        <a:cs typeface="Calibri"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a:solidFill>
                            <a:schemeClr val="tx1"/>
                          </a:solidFill>
                          <a:effectLst/>
                          <a:latin typeface="Calibri" pitchFamily="34" charset="0"/>
                          <a:cs typeface="Calibri" pitchFamily="34" charset="0"/>
                        </a:rPr>
                        <a:t>26.0</a:t>
                      </a:r>
                      <a:endParaRPr lang="en-US" sz="1400" b="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137">
                <a:tc vMerge="1">
                  <a:txBody>
                    <a:bodyPr/>
                    <a:lstStyle/>
                    <a:p>
                      <a:endParaRPr lang="en-US"/>
                    </a:p>
                  </a:txBody>
                  <a:tcPr/>
                </a:tc>
                <a:tc>
                  <a:txBody>
                    <a:bodyPr/>
                    <a:lstStyle/>
                    <a:p>
                      <a:pPr marL="0" marR="0">
                        <a:lnSpc>
                          <a:spcPct val="115000"/>
                        </a:lnSpc>
                        <a:spcBef>
                          <a:spcPts val="0"/>
                        </a:spcBef>
                        <a:spcAft>
                          <a:spcPts val="0"/>
                        </a:spcAft>
                      </a:pPr>
                      <a:r>
                        <a:rPr lang="en-US" sz="1400" b="0" dirty="0">
                          <a:solidFill>
                            <a:schemeClr val="tx1"/>
                          </a:solidFill>
                          <a:effectLst/>
                          <a:latin typeface="Calibri" pitchFamily="34" charset="0"/>
                          <a:cs typeface="Calibri" pitchFamily="34" charset="0"/>
                        </a:rPr>
                        <a:t>More than $150,000</a:t>
                      </a:r>
                      <a:endParaRPr lang="en-US" sz="1400" b="0" dirty="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dirty="0">
                          <a:solidFill>
                            <a:schemeClr val="tx1"/>
                          </a:solidFill>
                          <a:effectLst/>
                          <a:latin typeface="Calibri" pitchFamily="34" charset="0"/>
                          <a:cs typeface="Calibri" pitchFamily="34" charset="0"/>
                        </a:rPr>
                        <a:t>20</a:t>
                      </a:r>
                      <a:endParaRPr lang="en-US" sz="1400" b="0" dirty="0">
                        <a:solidFill>
                          <a:schemeClr val="tx1"/>
                        </a:solidFill>
                        <a:effectLst/>
                        <a:latin typeface="Calibri" pitchFamily="34" charset="0"/>
                        <a:ea typeface="Calibri"/>
                        <a:cs typeface="Calibri"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a:solidFill>
                            <a:schemeClr val="tx1"/>
                          </a:solidFill>
                          <a:effectLst/>
                          <a:latin typeface="Calibri" pitchFamily="34" charset="0"/>
                          <a:cs typeface="Calibri" pitchFamily="34" charset="0"/>
                        </a:rPr>
                        <a:t>40.0</a:t>
                      </a:r>
                      <a:endParaRPr lang="en-US" sz="1400" b="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493">
                <a:tc vMerge="1">
                  <a:txBody>
                    <a:bodyPr/>
                    <a:lstStyle/>
                    <a:p>
                      <a:endParaRPr lang="en-US"/>
                    </a:p>
                  </a:txBody>
                  <a:tcPr/>
                </a:tc>
                <a:tc>
                  <a:txBody>
                    <a:bodyPr/>
                    <a:lstStyle/>
                    <a:p>
                      <a:pPr marL="0" marR="0">
                        <a:lnSpc>
                          <a:spcPct val="115000"/>
                        </a:lnSpc>
                        <a:spcBef>
                          <a:spcPts val="0"/>
                        </a:spcBef>
                        <a:spcAft>
                          <a:spcPts val="0"/>
                        </a:spcAft>
                      </a:pPr>
                      <a:r>
                        <a:rPr lang="en-US" sz="1400" b="0">
                          <a:solidFill>
                            <a:schemeClr val="tx1"/>
                          </a:solidFill>
                          <a:effectLst/>
                          <a:latin typeface="Calibri" pitchFamily="34" charset="0"/>
                          <a:cs typeface="Calibri" pitchFamily="34" charset="0"/>
                        </a:rPr>
                        <a:t>Total </a:t>
                      </a:r>
                      <a:endParaRPr lang="en-US" sz="1400" b="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dirty="0">
                          <a:solidFill>
                            <a:schemeClr val="tx1"/>
                          </a:solidFill>
                          <a:effectLst/>
                          <a:latin typeface="Calibri" pitchFamily="34" charset="0"/>
                          <a:cs typeface="Calibri" pitchFamily="34" charset="0"/>
                        </a:rPr>
                        <a:t>50</a:t>
                      </a:r>
                      <a:endParaRPr lang="en-US" sz="1400" b="0" dirty="0">
                        <a:solidFill>
                          <a:schemeClr val="tx1"/>
                        </a:solidFill>
                        <a:effectLst/>
                        <a:latin typeface="Calibri" pitchFamily="34" charset="0"/>
                        <a:ea typeface="Calibri"/>
                        <a:cs typeface="Calibri"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dirty="0">
                          <a:solidFill>
                            <a:schemeClr val="tx1"/>
                          </a:solidFill>
                          <a:effectLst/>
                          <a:latin typeface="Calibri" pitchFamily="34" charset="0"/>
                          <a:cs typeface="Calibri" pitchFamily="34" charset="0"/>
                        </a:rPr>
                        <a:t>100.0</a:t>
                      </a:r>
                      <a:endParaRPr lang="en-US" sz="1400" b="0" dirty="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493">
                <a:tc gridSpan="4">
                  <a:txBody>
                    <a:bodyPr/>
                    <a:lstStyle/>
                    <a:p>
                      <a:pPr marL="0" marR="0" algn="r">
                        <a:lnSpc>
                          <a:spcPct val="115000"/>
                        </a:lnSpc>
                        <a:spcBef>
                          <a:spcPts val="0"/>
                        </a:spcBef>
                        <a:spcAft>
                          <a:spcPts val="0"/>
                        </a:spcAft>
                      </a:pPr>
                      <a:r>
                        <a:rPr lang="en-US" sz="1400" b="0" dirty="0">
                          <a:solidFill>
                            <a:schemeClr val="tx1"/>
                          </a:solidFill>
                          <a:effectLst/>
                          <a:latin typeface="Calibri" pitchFamily="34" charset="0"/>
                          <a:cs typeface="Calibri" pitchFamily="34" charset="0"/>
                        </a:rPr>
                        <a:t> </a:t>
                      </a:r>
                      <a:endParaRPr lang="en-US" sz="1400" b="0" dirty="0">
                        <a:solidFill>
                          <a:schemeClr val="tx1"/>
                        </a:solidFill>
                        <a:effectLst/>
                        <a:latin typeface="Calibri" pitchFamily="34" charset="0"/>
                        <a:ea typeface="Calibri"/>
                        <a:cs typeface="Calibri"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65493">
                <a:tc rowSpan="5">
                  <a:txBody>
                    <a:bodyPr/>
                    <a:lstStyle/>
                    <a:p>
                      <a:pPr>
                        <a:spcAft>
                          <a:spcPts val="0"/>
                        </a:spcAft>
                      </a:pPr>
                      <a:r>
                        <a:rPr lang="en-US" sz="1400" b="0" dirty="0">
                          <a:solidFill>
                            <a:schemeClr val="tx1"/>
                          </a:solidFill>
                          <a:effectLst/>
                          <a:latin typeface="Calibri" pitchFamily="34" charset="0"/>
                          <a:cs typeface="Calibri" pitchFamily="34" charset="0"/>
                        </a:rPr>
                        <a:t>Percent of annual total budget spent on youth development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400" b="0">
                          <a:solidFill>
                            <a:schemeClr val="tx1"/>
                          </a:solidFill>
                          <a:effectLst/>
                          <a:latin typeface="Calibri" pitchFamily="34" charset="0"/>
                          <a:cs typeface="Calibri" pitchFamily="34" charset="0"/>
                        </a:rPr>
                        <a:t>Less than 5%</a:t>
                      </a:r>
                      <a:endParaRPr lang="en-US" sz="1400" b="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dirty="0">
                          <a:solidFill>
                            <a:schemeClr val="tx1"/>
                          </a:solidFill>
                          <a:effectLst/>
                          <a:latin typeface="Calibri" pitchFamily="34" charset="0"/>
                          <a:cs typeface="Calibri" pitchFamily="34" charset="0"/>
                        </a:rPr>
                        <a:t>10</a:t>
                      </a:r>
                      <a:endParaRPr lang="en-US" sz="1400" b="0" dirty="0">
                        <a:solidFill>
                          <a:schemeClr val="tx1"/>
                        </a:solidFill>
                        <a:effectLst/>
                        <a:latin typeface="Calibri" pitchFamily="34" charset="0"/>
                        <a:ea typeface="Calibri"/>
                        <a:cs typeface="Calibri"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dirty="0">
                          <a:solidFill>
                            <a:schemeClr val="tx1"/>
                          </a:solidFill>
                          <a:effectLst/>
                          <a:latin typeface="Calibri" pitchFamily="34" charset="0"/>
                          <a:cs typeface="Calibri" pitchFamily="34" charset="0"/>
                        </a:rPr>
                        <a:t>19.2</a:t>
                      </a:r>
                      <a:endParaRPr lang="en-US" sz="1400" b="0" dirty="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493">
                <a:tc vMerge="1">
                  <a:txBody>
                    <a:bodyPr/>
                    <a:lstStyle/>
                    <a:p>
                      <a:endParaRPr lang="en-US"/>
                    </a:p>
                  </a:txBody>
                  <a:tcPr/>
                </a:tc>
                <a:tc>
                  <a:txBody>
                    <a:bodyPr/>
                    <a:lstStyle/>
                    <a:p>
                      <a:pPr marL="0" marR="0">
                        <a:lnSpc>
                          <a:spcPct val="115000"/>
                        </a:lnSpc>
                        <a:spcBef>
                          <a:spcPts val="0"/>
                        </a:spcBef>
                        <a:spcAft>
                          <a:spcPts val="0"/>
                        </a:spcAft>
                      </a:pPr>
                      <a:r>
                        <a:rPr lang="en-US" sz="1400" b="0">
                          <a:solidFill>
                            <a:schemeClr val="tx1"/>
                          </a:solidFill>
                          <a:effectLst/>
                          <a:latin typeface="Calibri" pitchFamily="34" charset="0"/>
                          <a:cs typeface="Calibri" pitchFamily="34" charset="0"/>
                        </a:rPr>
                        <a:t>5% to 35%</a:t>
                      </a:r>
                      <a:endParaRPr lang="en-US" sz="1400" b="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a:solidFill>
                            <a:schemeClr val="tx1"/>
                          </a:solidFill>
                          <a:effectLst/>
                          <a:latin typeface="Calibri" pitchFamily="34" charset="0"/>
                          <a:cs typeface="Calibri" pitchFamily="34" charset="0"/>
                        </a:rPr>
                        <a:t>14</a:t>
                      </a:r>
                      <a:endParaRPr lang="en-US" sz="1400" b="0">
                        <a:solidFill>
                          <a:schemeClr val="tx1"/>
                        </a:solidFill>
                        <a:effectLst/>
                        <a:latin typeface="Calibri" pitchFamily="34" charset="0"/>
                        <a:ea typeface="Calibri"/>
                        <a:cs typeface="Calibri"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dirty="0">
                          <a:solidFill>
                            <a:schemeClr val="tx1"/>
                          </a:solidFill>
                          <a:effectLst/>
                          <a:latin typeface="Calibri" pitchFamily="34" charset="0"/>
                          <a:cs typeface="Calibri" pitchFamily="34" charset="0"/>
                        </a:rPr>
                        <a:t>26.9</a:t>
                      </a:r>
                      <a:endParaRPr lang="en-US" sz="1400" b="0" dirty="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493">
                <a:tc vMerge="1">
                  <a:txBody>
                    <a:bodyPr/>
                    <a:lstStyle/>
                    <a:p>
                      <a:endParaRPr lang="en-US"/>
                    </a:p>
                  </a:txBody>
                  <a:tcPr/>
                </a:tc>
                <a:tc>
                  <a:txBody>
                    <a:bodyPr/>
                    <a:lstStyle/>
                    <a:p>
                      <a:pPr marL="0" marR="0">
                        <a:lnSpc>
                          <a:spcPct val="115000"/>
                        </a:lnSpc>
                        <a:spcBef>
                          <a:spcPts val="0"/>
                        </a:spcBef>
                        <a:spcAft>
                          <a:spcPts val="0"/>
                        </a:spcAft>
                      </a:pPr>
                      <a:r>
                        <a:rPr lang="en-US" sz="1400" b="0">
                          <a:solidFill>
                            <a:schemeClr val="tx1"/>
                          </a:solidFill>
                          <a:effectLst/>
                          <a:latin typeface="Calibri" pitchFamily="34" charset="0"/>
                          <a:cs typeface="Calibri" pitchFamily="34" charset="0"/>
                        </a:rPr>
                        <a:t>36% to 75%</a:t>
                      </a:r>
                      <a:endParaRPr lang="en-US" sz="1400" b="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a:solidFill>
                            <a:schemeClr val="tx1"/>
                          </a:solidFill>
                          <a:effectLst/>
                          <a:latin typeface="Calibri" pitchFamily="34" charset="0"/>
                          <a:cs typeface="Calibri" pitchFamily="34" charset="0"/>
                        </a:rPr>
                        <a:t>17</a:t>
                      </a:r>
                      <a:endParaRPr lang="en-US" sz="1400" b="0">
                        <a:solidFill>
                          <a:schemeClr val="tx1"/>
                        </a:solidFill>
                        <a:effectLst/>
                        <a:latin typeface="Calibri" pitchFamily="34" charset="0"/>
                        <a:ea typeface="Calibri"/>
                        <a:cs typeface="Calibri"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dirty="0">
                          <a:solidFill>
                            <a:schemeClr val="tx1"/>
                          </a:solidFill>
                          <a:effectLst/>
                          <a:latin typeface="Calibri" pitchFamily="34" charset="0"/>
                          <a:cs typeface="Calibri" pitchFamily="34" charset="0"/>
                        </a:rPr>
                        <a:t>32.7</a:t>
                      </a:r>
                      <a:endParaRPr lang="en-US" sz="1400" b="0" dirty="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493">
                <a:tc vMerge="1">
                  <a:txBody>
                    <a:bodyPr/>
                    <a:lstStyle/>
                    <a:p>
                      <a:endParaRPr lang="en-US"/>
                    </a:p>
                  </a:txBody>
                  <a:tcPr/>
                </a:tc>
                <a:tc>
                  <a:txBody>
                    <a:bodyPr/>
                    <a:lstStyle/>
                    <a:p>
                      <a:pPr marL="0" marR="0">
                        <a:lnSpc>
                          <a:spcPct val="115000"/>
                        </a:lnSpc>
                        <a:spcBef>
                          <a:spcPts val="0"/>
                        </a:spcBef>
                        <a:spcAft>
                          <a:spcPts val="0"/>
                        </a:spcAft>
                      </a:pPr>
                      <a:r>
                        <a:rPr lang="en-US" sz="1400" b="0">
                          <a:solidFill>
                            <a:schemeClr val="tx1"/>
                          </a:solidFill>
                          <a:effectLst/>
                          <a:latin typeface="Calibri" pitchFamily="34" charset="0"/>
                          <a:cs typeface="Calibri" pitchFamily="34" charset="0"/>
                        </a:rPr>
                        <a:t>More than 75%</a:t>
                      </a:r>
                      <a:endParaRPr lang="en-US" sz="1400" b="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a:solidFill>
                            <a:schemeClr val="tx1"/>
                          </a:solidFill>
                          <a:effectLst/>
                          <a:latin typeface="Calibri" pitchFamily="34" charset="0"/>
                          <a:cs typeface="Calibri" pitchFamily="34" charset="0"/>
                        </a:rPr>
                        <a:t>11</a:t>
                      </a:r>
                      <a:endParaRPr lang="en-US" sz="1400" b="0">
                        <a:solidFill>
                          <a:schemeClr val="tx1"/>
                        </a:solidFill>
                        <a:effectLst/>
                        <a:latin typeface="Calibri" pitchFamily="34" charset="0"/>
                        <a:ea typeface="Calibri"/>
                        <a:cs typeface="Calibri"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dirty="0">
                          <a:solidFill>
                            <a:schemeClr val="tx1"/>
                          </a:solidFill>
                          <a:effectLst/>
                          <a:latin typeface="Calibri" pitchFamily="34" charset="0"/>
                          <a:cs typeface="Calibri" pitchFamily="34" charset="0"/>
                        </a:rPr>
                        <a:t>21.2</a:t>
                      </a:r>
                      <a:endParaRPr lang="en-US" sz="1400" b="0" dirty="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493">
                <a:tc vMerge="1">
                  <a:txBody>
                    <a:bodyPr/>
                    <a:lstStyle/>
                    <a:p>
                      <a:endParaRPr lang="en-US"/>
                    </a:p>
                  </a:txBody>
                  <a:tcPr/>
                </a:tc>
                <a:tc>
                  <a:txBody>
                    <a:bodyPr/>
                    <a:lstStyle/>
                    <a:p>
                      <a:pPr marL="0" marR="0">
                        <a:lnSpc>
                          <a:spcPct val="115000"/>
                        </a:lnSpc>
                        <a:spcBef>
                          <a:spcPts val="0"/>
                        </a:spcBef>
                        <a:spcAft>
                          <a:spcPts val="0"/>
                        </a:spcAft>
                      </a:pPr>
                      <a:r>
                        <a:rPr lang="en-US" sz="1400" b="0">
                          <a:solidFill>
                            <a:schemeClr val="tx1"/>
                          </a:solidFill>
                          <a:effectLst/>
                          <a:latin typeface="Calibri" pitchFamily="34" charset="0"/>
                          <a:cs typeface="Calibri" pitchFamily="34" charset="0"/>
                        </a:rPr>
                        <a:t>Total </a:t>
                      </a:r>
                      <a:endParaRPr lang="en-US" sz="1400" b="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a:solidFill>
                            <a:schemeClr val="tx1"/>
                          </a:solidFill>
                          <a:effectLst/>
                          <a:latin typeface="Calibri" pitchFamily="34" charset="0"/>
                          <a:cs typeface="Calibri" pitchFamily="34" charset="0"/>
                        </a:rPr>
                        <a:t>52</a:t>
                      </a:r>
                      <a:endParaRPr lang="en-US" sz="1400" b="0">
                        <a:solidFill>
                          <a:schemeClr val="tx1"/>
                        </a:solidFill>
                        <a:effectLst/>
                        <a:latin typeface="Calibri" pitchFamily="34" charset="0"/>
                        <a:ea typeface="Calibri"/>
                        <a:cs typeface="Calibri"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0" dirty="0">
                          <a:solidFill>
                            <a:schemeClr val="tx1"/>
                          </a:solidFill>
                          <a:effectLst/>
                          <a:latin typeface="Calibri" pitchFamily="34" charset="0"/>
                          <a:cs typeface="Calibri" pitchFamily="34" charset="0"/>
                        </a:rPr>
                        <a:t>100.0</a:t>
                      </a:r>
                      <a:endParaRPr lang="en-US" sz="1400" b="0" dirty="0">
                        <a:solidFill>
                          <a:schemeClr val="tx1"/>
                        </a:solidFill>
                        <a:effectLst/>
                        <a:latin typeface="Calibri" pitchFamily="34" charset="0"/>
                        <a:ea typeface="Calibri"/>
                        <a:cs typeface="Calibri"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Rectangle 5"/>
          <p:cNvSpPr>
            <a:spLocks noChangeArrowheads="1"/>
          </p:cNvSpPr>
          <p:nvPr/>
        </p:nvSpPr>
        <p:spPr bwMode="auto">
          <a:xfrm>
            <a:off x="609600" y="870499"/>
            <a:ext cx="770434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cs typeface="Calibri" pitchFamily="34" charset="0"/>
              </a:rPr>
              <a:t>Total budget and proportion of budget organizations spend on youth ages 10 to 18 in a typical year</a:t>
            </a:r>
            <a:endParaRPr kumimoji="0" lang="en-US" b="0" i="0" u="none" strike="noStrike" cap="none" normalizeH="0" baseline="0" dirty="0" smtClean="0">
              <a:ln>
                <a:noFill/>
              </a:ln>
              <a:solidFill>
                <a:schemeClr val="tx1"/>
              </a:solidFill>
              <a:effectLst/>
              <a:latin typeface="Arial" pitchFamily="34" charset="0"/>
            </a:endParaRPr>
          </a:p>
        </p:txBody>
      </p:sp>
      <p:sp>
        <p:nvSpPr>
          <p:cNvPr id="6" name="Title 1"/>
          <p:cNvSpPr txBox="1">
            <a:spLocks/>
          </p:cNvSpPr>
          <p:nvPr/>
        </p:nvSpPr>
        <p:spPr>
          <a:xfrm>
            <a:off x="457200" y="289628"/>
            <a:ext cx="7856748" cy="543951"/>
          </a:xfrm>
          <a:prstGeom prst="rect">
            <a:avLst/>
          </a:prstGeom>
        </p:spPr>
        <p:txBody>
          <a:bodyPr>
            <a:normAutofit lnSpcReduction="10000"/>
          </a:bodyPr>
          <a:lstStyle/>
          <a:p>
            <a:pPr eaLnBrk="0" fontAlgn="base" hangingPunct="0">
              <a:spcBef>
                <a:spcPct val="0"/>
              </a:spcBef>
              <a:spcAft>
                <a:spcPct val="0"/>
              </a:spcAft>
              <a:defRPr/>
            </a:pPr>
            <a:r>
              <a:rPr lang="en-US" sz="3200" kern="0" dirty="0" smtClean="0">
                <a:solidFill>
                  <a:srgbClr val="464646"/>
                </a:solidFill>
              </a:rPr>
              <a:t>Organizational Budgets</a:t>
            </a:r>
            <a:endParaRPr lang="en-US" sz="3200" kern="0" dirty="0">
              <a:solidFill>
                <a:srgbClr val="464646"/>
              </a:solidFill>
            </a:endParaRPr>
          </a:p>
        </p:txBody>
      </p:sp>
    </p:spTree>
    <p:extLst>
      <p:ext uri="{BB962C8B-B14F-4D97-AF65-F5344CB8AC3E}">
        <p14:creationId xmlns:p14="http://schemas.microsoft.com/office/powerpoint/2010/main" val="2536047228"/>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1066800" y="457200"/>
            <a:ext cx="7162800" cy="1143000"/>
          </a:xfrm>
        </p:spPr>
        <p:txBody>
          <a:bodyPr/>
          <a:lstStyle/>
          <a:p>
            <a:pPr eaLnBrk="1" hangingPunct="1">
              <a:defRPr/>
            </a:pPr>
            <a:r>
              <a:rPr lang="en-US" dirty="0" smtClean="0">
                <a:solidFill>
                  <a:schemeClr val="accent5">
                    <a:lumMod val="50000"/>
                  </a:schemeClr>
                </a:solidFill>
              </a:rPr>
              <a:t>Presentation Objective:</a:t>
            </a:r>
          </a:p>
        </p:txBody>
      </p:sp>
      <p:sp>
        <p:nvSpPr>
          <p:cNvPr id="11267" name="Text Box 3"/>
          <p:cNvSpPr txBox="1">
            <a:spLocks noChangeArrowheads="1"/>
          </p:cNvSpPr>
          <p:nvPr/>
        </p:nvSpPr>
        <p:spPr bwMode="auto">
          <a:xfrm>
            <a:off x="762000" y="2819400"/>
            <a:ext cx="7696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dirty="0">
                <a:solidFill>
                  <a:schemeClr val="tx1">
                    <a:lumMod val="50000"/>
                    <a:lumOff val="50000"/>
                  </a:schemeClr>
                </a:solidFill>
                <a:latin typeface="Times New Roman" pitchFamily="18" charset="0"/>
              </a:rPr>
              <a:t>2</a:t>
            </a:r>
            <a:r>
              <a:rPr lang="en-US" sz="3200" dirty="0" smtClean="0">
                <a:solidFill>
                  <a:schemeClr val="tx1">
                    <a:lumMod val="50000"/>
                    <a:lumOff val="50000"/>
                  </a:schemeClr>
                </a:solidFill>
                <a:latin typeface="Times New Roman" pitchFamily="18" charset="0"/>
              </a:rPr>
              <a:t>. </a:t>
            </a:r>
            <a:r>
              <a:rPr lang="en-US" sz="3200" dirty="0">
                <a:solidFill>
                  <a:schemeClr val="tx1">
                    <a:lumMod val="50000"/>
                    <a:lumOff val="50000"/>
                  </a:schemeClr>
                </a:solidFill>
                <a:latin typeface="Times New Roman" pitchFamily="18" charset="0"/>
              </a:rPr>
              <a:t>To </a:t>
            </a:r>
            <a:r>
              <a:rPr lang="en-US" sz="3200" dirty="0" smtClean="0">
                <a:solidFill>
                  <a:schemeClr val="tx1">
                    <a:lumMod val="50000"/>
                    <a:lumOff val="50000"/>
                  </a:schemeClr>
                </a:solidFill>
                <a:latin typeface="Times New Roman" pitchFamily="18" charset="0"/>
              </a:rPr>
              <a:t>discuss findings from the youth development environmental scan.</a:t>
            </a:r>
            <a:endParaRPr lang="en-US" sz="3200" dirty="0">
              <a:solidFill>
                <a:schemeClr val="tx1">
                  <a:lumMod val="50000"/>
                  <a:lumOff val="50000"/>
                </a:schemeClr>
              </a:solidFill>
              <a:latin typeface="Times New Roman" pitchFamily="18" charset="0"/>
            </a:endParaRPr>
          </a:p>
        </p:txBody>
      </p:sp>
      <p:sp>
        <p:nvSpPr>
          <p:cNvPr id="11268" name="Text Box 4"/>
          <p:cNvSpPr txBox="1">
            <a:spLocks noChangeArrowheads="1"/>
          </p:cNvSpPr>
          <p:nvPr/>
        </p:nvSpPr>
        <p:spPr bwMode="auto">
          <a:xfrm>
            <a:off x="762000" y="4029161"/>
            <a:ext cx="8229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b="1" dirty="0">
                <a:latin typeface="Times New Roman" pitchFamily="18" charset="0"/>
              </a:rPr>
              <a:t>3</a:t>
            </a:r>
            <a:r>
              <a:rPr lang="en-US" sz="3200" b="1" dirty="0" smtClean="0">
                <a:latin typeface="Times New Roman" pitchFamily="18" charset="0"/>
              </a:rPr>
              <a:t>. </a:t>
            </a:r>
            <a:r>
              <a:rPr lang="en-US" sz="3200" b="1" dirty="0">
                <a:latin typeface="Times New Roman" pitchFamily="18" charset="0"/>
              </a:rPr>
              <a:t>To </a:t>
            </a:r>
            <a:r>
              <a:rPr lang="en-US" sz="3200" b="1" dirty="0" smtClean="0">
                <a:latin typeface="Times New Roman" pitchFamily="18" charset="0"/>
              </a:rPr>
              <a:t>briefly discuss characteristics of youth served. </a:t>
            </a:r>
            <a:endParaRPr lang="en-US" sz="3200" b="1" dirty="0"/>
          </a:p>
        </p:txBody>
      </p:sp>
      <p:sp>
        <p:nvSpPr>
          <p:cNvPr id="1127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55CB92F-4F46-47D8-A5EA-09DF78953BB4}" type="slidenum">
              <a:rPr lang="en-US" smtClean="0"/>
              <a:pPr eaLnBrk="1" hangingPunct="1"/>
              <a:t>20</a:t>
            </a:fld>
            <a:endParaRPr lang="en-US" smtClean="0"/>
          </a:p>
        </p:txBody>
      </p:sp>
      <p:sp>
        <p:nvSpPr>
          <p:cNvPr id="11271" name="Footer Placeholder 1"/>
          <p:cNvSpPr>
            <a:spLocks noGrp="1"/>
          </p:cNvSpPr>
          <p:nvPr>
            <p:ph type="ftr" sz="quarter" idx="11"/>
          </p:nvPr>
        </p:nvSpPr>
        <p:spPr bwMode="auto">
          <a:xfrm>
            <a:off x="4379913" y="6408738"/>
            <a:ext cx="364648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NDSDC at NDSU in Fargo, ND -  Phone:  (701) 231-8621 : http://www.ndsu.edu/sdc </a:t>
            </a:r>
          </a:p>
        </p:txBody>
      </p:sp>
      <p:sp>
        <p:nvSpPr>
          <p:cNvPr id="9" name="Text Box 3"/>
          <p:cNvSpPr txBox="1">
            <a:spLocks noChangeArrowheads="1"/>
          </p:cNvSpPr>
          <p:nvPr/>
        </p:nvSpPr>
        <p:spPr bwMode="auto">
          <a:xfrm>
            <a:off x="762000" y="1591358"/>
            <a:ext cx="7696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dirty="0">
                <a:solidFill>
                  <a:schemeClr val="tx1">
                    <a:lumMod val="50000"/>
                    <a:lumOff val="50000"/>
                  </a:schemeClr>
                </a:solidFill>
                <a:latin typeface="Times New Roman" pitchFamily="18" charset="0"/>
              </a:rPr>
              <a:t>1</a:t>
            </a:r>
            <a:r>
              <a:rPr lang="en-US" sz="3200" dirty="0" smtClean="0">
                <a:solidFill>
                  <a:schemeClr val="tx1">
                    <a:lumMod val="50000"/>
                    <a:lumOff val="50000"/>
                  </a:schemeClr>
                </a:solidFill>
                <a:latin typeface="Times New Roman" pitchFamily="18" charset="0"/>
              </a:rPr>
              <a:t>. </a:t>
            </a:r>
            <a:r>
              <a:rPr lang="en-US" sz="3200" dirty="0">
                <a:solidFill>
                  <a:schemeClr val="tx1">
                    <a:lumMod val="50000"/>
                    <a:lumOff val="50000"/>
                  </a:schemeClr>
                </a:solidFill>
                <a:latin typeface="Times New Roman" pitchFamily="18" charset="0"/>
              </a:rPr>
              <a:t>To </a:t>
            </a:r>
            <a:r>
              <a:rPr lang="en-US" sz="3200" dirty="0" smtClean="0">
                <a:solidFill>
                  <a:schemeClr val="tx1">
                    <a:lumMod val="50000"/>
                    <a:lumOff val="50000"/>
                  </a:schemeClr>
                </a:solidFill>
                <a:latin typeface="Times New Roman" pitchFamily="18" charset="0"/>
              </a:rPr>
              <a:t>present an overview of youth asset development in the F/M area.</a:t>
            </a:r>
            <a:endParaRPr lang="en-US" sz="3200" dirty="0">
              <a:solidFill>
                <a:schemeClr val="tx1">
                  <a:lumMod val="50000"/>
                  <a:lumOff val="50000"/>
                </a:schemeClr>
              </a:solidFill>
              <a:latin typeface="Times New Roman" pitchFamily="18" charset="0"/>
            </a:endParaRPr>
          </a:p>
        </p:txBody>
      </p:sp>
    </p:spTree>
    <p:extLst>
      <p:ext uri="{BB962C8B-B14F-4D97-AF65-F5344CB8AC3E}">
        <p14:creationId xmlns:p14="http://schemas.microsoft.com/office/powerpoint/2010/main" val="340776185"/>
      </p:ext>
    </p:extLst>
  </p:cSld>
  <p:clrMapOvr>
    <a:masterClrMapping/>
  </p:clrMapOvr>
  <p:transition advClick="0">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3" name="Slide Number Placeholder 2"/>
          <p:cNvSpPr>
            <a:spLocks noGrp="1"/>
          </p:cNvSpPr>
          <p:nvPr>
            <p:ph type="sldNum" sz="quarter" idx="12"/>
          </p:nvPr>
        </p:nvSpPr>
        <p:spPr/>
        <p:txBody>
          <a:bodyPr/>
          <a:lstStyle/>
          <a:p>
            <a:pPr>
              <a:defRPr/>
            </a:pPr>
            <a:fld id="{04D43D8A-29C5-4113-8067-2B0680D198DD}" type="slidenum">
              <a:rPr lang="en-US" smtClean="0">
                <a:solidFill>
                  <a:prstClr val="black"/>
                </a:solidFill>
              </a:rPr>
              <a:pPr>
                <a:defRPr/>
              </a:pPr>
              <a:t>21</a:t>
            </a:fld>
            <a:endParaRPr lang="en-US">
              <a:solidFill>
                <a:prstClr val="black"/>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9220503" cy="522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457200" y="152400"/>
            <a:ext cx="7856748" cy="543951"/>
          </a:xfrm>
          <a:prstGeom prst="rect">
            <a:avLst/>
          </a:prstGeom>
        </p:spPr>
        <p:txBody>
          <a:bodyPr>
            <a:normAutofit fontScale="92500" lnSpcReduction="10000"/>
          </a:bodyPr>
          <a:lstStyle/>
          <a:p>
            <a:pPr eaLnBrk="0" fontAlgn="base" hangingPunct="0">
              <a:spcBef>
                <a:spcPct val="0"/>
              </a:spcBef>
              <a:spcAft>
                <a:spcPct val="0"/>
              </a:spcAft>
              <a:defRPr/>
            </a:pPr>
            <a:r>
              <a:rPr lang="en-US" sz="3200" kern="0" dirty="0" smtClean="0">
                <a:solidFill>
                  <a:srgbClr val="464646"/>
                </a:solidFill>
              </a:rPr>
              <a:t>Youth Development Capacity</a:t>
            </a:r>
            <a:endParaRPr lang="en-US" sz="3200" kern="0" dirty="0">
              <a:solidFill>
                <a:srgbClr val="464646"/>
              </a:solidFill>
            </a:endParaRPr>
          </a:p>
        </p:txBody>
      </p:sp>
    </p:spTree>
    <p:extLst>
      <p:ext uri="{BB962C8B-B14F-4D97-AF65-F5344CB8AC3E}">
        <p14:creationId xmlns:p14="http://schemas.microsoft.com/office/powerpoint/2010/main" val="1834268018"/>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3" name="Slide Number Placeholder 2"/>
          <p:cNvSpPr>
            <a:spLocks noGrp="1"/>
          </p:cNvSpPr>
          <p:nvPr>
            <p:ph type="sldNum" sz="quarter" idx="12"/>
          </p:nvPr>
        </p:nvSpPr>
        <p:spPr/>
        <p:txBody>
          <a:bodyPr/>
          <a:lstStyle/>
          <a:p>
            <a:pPr>
              <a:defRPr/>
            </a:pPr>
            <a:fld id="{04D43D8A-29C5-4113-8067-2B0680D198DD}" type="slidenum">
              <a:rPr lang="en-US" smtClean="0">
                <a:solidFill>
                  <a:prstClr val="black"/>
                </a:solidFill>
              </a:rPr>
              <a:pPr>
                <a:defRPr/>
              </a:pPr>
              <a:t>22</a:t>
            </a:fld>
            <a:endParaRPr lang="en-US">
              <a:solidFill>
                <a:prstClr val="black"/>
              </a:solidFill>
            </a:endParaRPr>
          </a:p>
        </p:txBody>
      </p:sp>
      <p:sp>
        <p:nvSpPr>
          <p:cNvPr id="4" name="Title 1"/>
          <p:cNvSpPr txBox="1">
            <a:spLocks/>
          </p:cNvSpPr>
          <p:nvPr/>
        </p:nvSpPr>
        <p:spPr>
          <a:xfrm>
            <a:off x="457200" y="52202"/>
            <a:ext cx="7856748" cy="543951"/>
          </a:xfrm>
          <a:prstGeom prst="rect">
            <a:avLst/>
          </a:prstGeom>
        </p:spPr>
        <p:txBody>
          <a:bodyPr>
            <a:normAutofit fontScale="92500" lnSpcReduction="10000"/>
          </a:bodyPr>
          <a:lstStyle/>
          <a:p>
            <a:pPr eaLnBrk="0" fontAlgn="base" hangingPunct="0">
              <a:spcBef>
                <a:spcPct val="0"/>
              </a:spcBef>
              <a:spcAft>
                <a:spcPct val="0"/>
              </a:spcAft>
              <a:defRPr/>
            </a:pPr>
            <a:r>
              <a:rPr lang="en-US" sz="3200" kern="0" dirty="0" smtClean="0">
                <a:solidFill>
                  <a:srgbClr val="464646"/>
                </a:solidFill>
              </a:rPr>
              <a:t>Characteristics of Youth Served</a:t>
            </a:r>
            <a:endParaRPr lang="en-US" sz="3200" kern="0" dirty="0">
              <a:solidFill>
                <a:srgbClr val="464646"/>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9" y="596153"/>
            <a:ext cx="9114642" cy="5354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5227998"/>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solidFill>
                  <a:prstClr val="black"/>
                </a:solidFill>
              </a:rPr>
              <a:t>North Dakota State University, IACC  Room 424, P.O. Box 6050, Dept. 8000 ,Fargo, ND 58108-6050  -  Phone:  (701) 231-8621  : http://www.ndsu.edu/sdc </a:t>
            </a:r>
            <a:endParaRPr lang="en-US" dirty="0">
              <a:solidFill>
                <a:prstClr val="black"/>
              </a:solidFill>
            </a:endParaRPr>
          </a:p>
        </p:txBody>
      </p:sp>
      <p:sp>
        <p:nvSpPr>
          <p:cNvPr id="3" name="Slide Number Placeholder 2"/>
          <p:cNvSpPr>
            <a:spLocks noGrp="1"/>
          </p:cNvSpPr>
          <p:nvPr>
            <p:ph type="sldNum" sz="quarter" idx="12"/>
          </p:nvPr>
        </p:nvSpPr>
        <p:spPr/>
        <p:txBody>
          <a:bodyPr/>
          <a:lstStyle/>
          <a:p>
            <a:pPr>
              <a:defRPr/>
            </a:pPr>
            <a:fld id="{04D43D8A-29C5-4113-8067-2B0680D198DD}" type="slidenum">
              <a:rPr lang="en-US" smtClean="0">
                <a:solidFill>
                  <a:prstClr val="black"/>
                </a:solidFill>
              </a:rPr>
              <a:pPr>
                <a:defRPr/>
              </a:pPr>
              <a:t>23</a:t>
            </a:fld>
            <a:endParaRPr lang="en-US">
              <a:solidFill>
                <a:prstClr val="black"/>
              </a:solidFill>
            </a:endParaRPr>
          </a:p>
        </p:txBody>
      </p:sp>
      <p:sp>
        <p:nvSpPr>
          <p:cNvPr id="4" name="Title 1"/>
          <p:cNvSpPr txBox="1">
            <a:spLocks/>
          </p:cNvSpPr>
          <p:nvPr/>
        </p:nvSpPr>
        <p:spPr>
          <a:xfrm>
            <a:off x="304800" y="152400"/>
            <a:ext cx="7856748" cy="543951"/>
          </a:xfrm>
          <a:prstGeom prst="rect">
            <a:avLst/>
          </a:prstGeom>
        </p:spPr>
        <p:txBody>
          <a:bodyPr>
            <a:normAutofit fontScale="92500" lnSpcReduction="10000"/>
          </a:bodyPr>
          <a:lstStyle/>
          <a:p>
            <a:pPr eaLnBrk="0" fontAlgn="base" hangingPunct="0">
              <a:spcBef>
                <a:spcPct val="0"/>
              </a:spcBef>
              <a:spcAft>
                <a:spcPct val="0"/>
              </a:spcAft>
              <a:defRPr/>
            </a:pPr>
            <a:r>
              <a:rPr lang="en-US" sz="3200" kern="0" dirty="0" smtClean="0">
                <a:solidFill>
                  <a:srgbClr val="464646"/>
                </a:solidFill>
              </a:rPr>
              <a:t>Location of Youth Served</a:t>
            </a:r>
            <a:endParaRPr lang="en-US" sz="3200" kern="0" dirty="0">
              <a:solidFill>
                <a:srgbClr val="464646"/>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609600"/>
            <a:ext cx="8500567" cy="559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8071485"/>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5"/>
          <p:cNvSpPr>
            <a:spLocks noGrp="1" noChangeArrowheads="1"/>
          </p:cNvSpPr>
          <p:nvPr>
            <p:ph idx="1"/>
          </p:nvPr>
        </p:nvSpPr>
        <p:spPr/>
        <p:txBody>
          <a:bodyPr/>
          <a:lstStyle/>
          <a:p>
            <a:pPr eaLnBrk="1" hangingPunct="1"/>
            <a:r>
              <a:rPr lang="en-US" dirty="0" smtClean="0"/>
              <a:t>Dr. Richard Rathge, Director</a:t>
            </a:r>
          </a:p>
          <a:p>
            <a:pPr lvl="1" eaLnBrk="1" hangingPunct="1"/>
            <a:r>
              <a:rPr lang="en-US" dirty="0" smtClean="0"/>
              <a:t>North Dakota State Data Center, Fargo, ND NDSU, IACC 424, Fargo, ND 58108-6050</a:t>
            </a:r>
          </a:p>
          <a:p>
            <a:pPr lvl="1" eaLnBrk="1" hangingPunct="1"/>
            <a:r>
              <a:rPr lang="en-US" dirty="0" smtClean="0">
                <a:solidFill>
                  <a:srgbClr val="00B0F0"/>
                </a:solidFill>
              </a:rPr>
              <a:t>Richard.Rathge@ndsu.edu</a:t>
            </a:r>
          </a:p>
          <a:p>
            <a:pPr lvl="1" eaLnBrk="1" hangingPunct="1"/>
            <a:r>
              <a:rPr lang="en-US" dirty="0" smtClean="0"/>
              <a:t>Phone: (701) 231-8621  Fax: (701) 231-9730</a:t>
            </a:r>
          </a:p>
          <a:p>
            <a:pPr lvl="1" eaLnBrk="1" hangingPunct="1"/>
            <a:r>
              <a:rPr lang="en-US" dirty="0" smtClean="0"/>
              <a:t>URL: www.ndsu.edu/sdc</a:t>
            </a:r>
          </a:p>
        </p:txBody>
      </p:sp>
      <p:sp>
        <p:nvSpPr>
          <p:cNvPr id="5529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720D630-32AF-4679-8B9D-8002DD0E2509}" type="slidenum">
              <a:rPr lang="en-US" smtClean="0"/>
              <a:pPr eaLnBrk="1" hangingPunct="1"/>
              <a:t>24</a:t>
            </a:fld>
            <a:endParaRPr lang="en-US" smtClean="0"/>
          </a:p>
        </p:txBody>
      </p:sp>
      <p:sp>
        <p:nvSpPr>
          <p:cNvPr id="44036" name="Rectangle 33"/>
          <p:cNvSpPr>
            <a:spLocks noGrp="1" noChangeArrowheads="1"/>
          </p:cNvSpPr>
          <p:nvPr>
            <p:ph type="title"/>
          </p:nvPr>
        </p:nvSpPr>
        <p:spPr/>
        <p:txBody>
          <a:bodyPr/>
          <a:lstStyle/>
          <a:p>
            <a:pPr eaLnBrk="1" fontAlgn="auto" hangingPunct="1">
              <a:spcAft>
                <a:spcPts val="0"/>
              </a:spcAft>
              <a:defRPr/>
            </a:pPr>
            <a:r>
              <a:rPr lang="en-US" dirty="0" smtClean="0"/>
              <a:t>FM Youth Development</a:t>
            </a:r>
          </a:p>
        </p:txBody>
      </p:sp>
      <p:sp>
        <p:nvSpPr>
          <p:cNvPr id="55301" name="Footer Placeholder 5"/>
          <p:cNvSpPr>
            <a:spLocks noGrp="1"/>
          </p:cNvSpPr>
          <p:nvPr>
            <p:ph type="ftr" sz="quarter" idx="11"/>
          </p:nvPr>
        </p:nvSpPr>
        <p:spPr bwMode="auto">
          <a:xfrm>
            <a:off x="4379913" y="6408738"/>
            <a:ext cx="392588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NDSDC at NDSU in Fargo, ND -  Phone:  (701) 231-8621 : http://www.ndsu.edu/sdc </a:t>
            </a:r>
          </a:p>
        </p:txBody>
      </p:sp>
    </p:spTree>
    <p:extLst>
      <p:ext uri="{BB962C8B-B14F-4D97-AF65-F5344CB8AC3E}">
        <p14:creationId xmlns:p14="http://schemas.microsoft.com/office/powerpoint/2010/main" val="4237459832"/>
      </p:ext>
    </p:extLst>
  </p:cSld>
  <p:clrMapOvr>
    <a:masterClrMapping/>
  </p:clrMapOvr>
  <p:transition>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TotalTime>
  <Words>1242</Words>
  <Application>Microsoft Office PowerPoint</Application>
  <PresentationFormat>On-screen Show (4:3)</PresentationFormat>
  <Paragraphs>195</Paragraphs>
  <Slides>24</Slides>
  <Notes>11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24</vt:i4>
      </vt:variant>
    </vt:vector>
  </HeadingPairs>
  <TitlesOfParts>
    <vt:vector size="27" baseType="lpstr">
      <vt:lpstr>Concourse</vt:lpstr>
      <vt:lpstr>Custom Design</vt:lpstr>
      <vt:lpstr>Microsoft Excel Chart</vt:lpstr>
      <vt:lpstr>Environmental Scan of Youth Asset Development in the F/M Area  </vt:lpstr>
      <vt:lpstr>Presentation Objective:</vt:lpstr>
      <vt:lpstr>Availability of data on assets</vt:lpstr>
      <vt:lpstr>Search Institute’s Developmental Asset Framework</vt:lpstr>
      <vt:lpstr>Examples of EXTERNAL assets</vt:lpstr>
      <vt:lpstr>Examples of INTERNAL assets</vt:lpstr>
      <vt:lpstr>Search Institute’s Types of Risky Behavior</vt:lpstr>
      <vt:lpstr>Figure 1. Average Number of Risk-Taking Behaviors (out of 24) by Asset Level for Students in Grades 6-12 in Fargo, Moorhead, and West Fargo Schools: May 2007</vt:lpstr>
      <vt:lpstr>Search Institute’s Types of Thriving Behavior</vt:lpstr>
      <vt:lpstr>Figure 2. Average Number of Thriving Indicators (out of 8) by Asset Level for Students in Grades 6-12 in Fargo, Moorhead, and West Fargo Schools: May 2007</vt:lpstr>
      <vt:lpstr>External: Support Figure 4. Percent of Students in Grades 4-12 Who Report Having Each External Asset, by Grade, in Fargo, Moorhead, and West Fargo Schools: May 2007</vt:lpstr>
      <vt:lpstr>Internal: Social competencies Figure 9. Percent of Students in Grades 4-12 Who Report Having Each Internal Asset, by Grade, in Fargo, Moorhead, and West Fargo Schools: May 2007</vt:lpstr>
      <vt:lpstr>Presentation Objective:</vt:lpstr>
      <vt:lpstr>Methodology</vt:lpstr>
      <vt:lpstr>PowerPoint Presentation</vt:lpstr>
      <vt:lpstr>PowerPoint Presentation</vt:lpstr>
      <vt:lpstr>PowerPoint Presentation</vt:lpstr>
      <vt:lpstr>PowerPoint Presentation</vt:lpstr>
      <vt:lpstr>PowerPoint Presentation</vt:lpstr>
      <vt:lpstr>Presentation Objective:</vt:lpstr>
      <vt:lpstr>PowerPoint Presentation</vt:lpstr>
      <vt:lpstr>PowerPoint Presentation</vt:lpstr>
      <vt:lpstr>PowerPoint Presentation</vt:lpstr>
      <vt:lpstr>FM Youth Development</vt:lpstr>
    </vt:vector>
  </TitlesOfParts>
  <Company>North Dakota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School Of</dc:creator>
  <cp:lastModifiedBy>The School Of</cp:lastModifiedBy>
  <cp:revision>95</cp:revision>
  <cp:lastPrinted>2011-07-13T17:58:01Z</cp:lastPrinted>
  <dcterms:created xsi:type="dcterms:W3CDTF">2011-04-29T18:24:29Z</dcterms:created>
  <dcterms:modified xsi:type="dcterms:W3CDTF">2011-12-06T23:14:15Z</dcterms:modified>
</cp:coreProperties>
</file>