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sldIdLst>
    <p:sldId id="258" r:id="rId2"/>
    <p:sldId id="259" r:id="rId3"/>
    <p:sldId id="260" r:id="rId4"/>
    <p:sldId id="262" r:id="rId5"/>
    <p:sldId id="261" r:id="rId6"/>
    <p:sldId id="264" r:id="rId7"/>
    <p:sldId id="269" r:id="rId8"/>
    <p:sldId id="263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409"/>
    <a:srgbClr val="FAA523"/>
    <a:srgbClr val="FFC830"/>
    <a:srgbClr val="FFCF01"/>
    <a:srgbClr val="0056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6"/>
    <p:restoredTop sz="94628"/>
  </p:normalViewPr>
  <p:slideViewPr>
    <p:cSldViewPr snapToGrid="0" snapToObjects="1">
      <p:cViewPr varScale="1">
        <p:scale>
          <a:sx n="108" d="100"/>
          <a:sy n="108" d="100"/>
        </p:scale>
        <p:origin x="15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pening slide">
    <p:bg>
      <p:bgPr>
        <a:solidFill>
          <a:schemeClr val="bg1">
            <a:alpha val="313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2943225"/>
            <a:ext cx="7366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5953125"/>
            <a:ext cx="752633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387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F44DE-E4E8-EB4C-9A7B-2DEDF0C3876C}" type="datetime1">
              <a:rPr lang="en-US"/>
              <a:pPr>
                <a:defRPr/>
              </a:pPr>
              <a:t>12/17/2020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8C7B5-F1FF-E143-A0DC-61D325F7B0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127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6BFB7-B1C7-FD42-828B-1527DA969057}" type="datetime1">
              <a:rPr lang="en-US"/>
              <a:pPr>
                <a:defRPr/>
              </a:pPr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E50D3-8D5C-A244-B5A4-734784BF4C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597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9C2E1-6517-5943-8EE4-F782B0475CF8}" type="datetime1">
              <a:rPr lang="en-US"/>
              <a:pPr>
                <a:defRPr/>
              </a:pPr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42139-67EB-B54E-8603-EB361F1149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39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green.template_graphics3.wmf"/>
          <p:cNvPicPr>
            <a:picLocks noChangeAspect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5883275"/>
            <a:ext cx="73660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98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2878138"/>
            <a:ext cx="72929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65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5B480-7E3A-8344-902F-9A774CDA0672}" type="datetime1">
              <a:rPr lang="en-US"/>
              <a:pPr>
                <a:defRPr/>
              </a:pPr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46DD9-DC17-0448-B794-808967D1DD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121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878A1-5FCB-F945-A4B8-7BA165818EC5}" type="datetime1">
              <a:rPr lang="en-US"/>
              <a:pPr>
                <a:defRPr/>
              </a:pPr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86067-DFE5-4A47-A9D8-911D0FCD8E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807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86E34-D192-FA49-A48D-FCF57DE3F0DD}" type="datetime1">
              <a:rPr lang="en-US"/>
              <a:pPr>
                <a:defRPr/>
              </a:pPr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21E64-6BB2-6941-8F54-968B20972D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697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9C1B2-220A-1742-99A8-E57A6FD835E8}" type="datetime1">
              <a:rPr lang="en-US"/>
              <a:pPr>
                <a:defRPr/>
              </a:pPr>
              <a:t>12/17/2020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196FA-443F-8444-9A4C-34B2159A44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2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B1491-E44F-2147-ADAC-890FBA765EC3}" type="datetime1">
              <a:rPr lang="en-US"/>
              <a:pPr>
                <a:defRPr/>
              </a:pPr>
              <a:t>12/17/2020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2BE36-469A-C448-AA38-D905EB713C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633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68A5D-B759-3441-8850-DE0446C3E2EF}" type="datetime1">
              <a:rPr lang="en-US"/>
              <a:pPr>
                <a:defRPr/>
              </a:pPr>
              <a:t>12/17/2020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A87D0-C267-1E45-B5B9-E76F769DD4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565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53C69-616B-1247-ACE7-F791040F1CB3}" type="datetime1">
              <a:rPr lang="en-US"/>
              <a:pPr>
                <a:defRPr/>
              </a:pPr>
              <a:t>12/17/2020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1A00F-8514-3543-A9DD-CD38EA4B7B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094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B1D67-62CC-D640-A4BD-B148109E1A2D}" type="datetime1">
              <a:rPr lang="en-US"/>
              <a:pPr>
                <a:defRPr/>
              </a:pPr>
              <a:t>12/17/2020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BDFD5-E7DB-AF44-8483-6EA0F694CA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13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0AB1ECB-AEA2-0946-B050-41792B5689D2}" type="datetime1">
              <a:rPr lang="en-US"/>
              <a:pPr>
                <a:defRPr/>
              </a:pPr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AAD8630-A56E-2948-81E5-CE78C1CAB2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6" descr="white.slide.wm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6135688"/>
            <a:ext cx="25146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7" r:id="rId1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005643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5643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5643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5643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5643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Neely.Benton@ndsu.edu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ndsu.grad.school@ndsu.edu" TargetMode="External"/><Relationship Id="rId5" Type="http://schemas.openxmlformats.org/officeDocument/2006/relationships/image" Target="../media/image24.jpg"/><Relationship Id="rId4" Type="http://schemas.openxmlformats.org/officeDocument/2006/relationships/hyperlink" Target="mailto:Melissa.J.Ostby@ndsu.edu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bulletin.ndsu.edu/graduate/admission-information/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dsu.edu/gradschool/apply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54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Eras Demi ITC" panose="020B0805030504020804" pitchFamily="34" charset="0"/>
              </a:rPr>
              <a:t>Application Review Process</a:t>
            </a:r>
            <a:endParaRPr lang="en-US" dirty="0">
              <a:latin typeface="Eras Demi ITC" panose="020B08050305040208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Our program’s application deadlines are </a:t>
            </a:r>
            <a:r>
              <a:rPr lang="en-US" sz="2400" dirty="0" smtClean="0">
                <a:solidFill>
                  <a:srgbClr val="FF0000"/>
                </a:solidFill>
              </a:rPr>
              <a:t>XXX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for fall and </a:t>
            </a:r>
            <a:r>
              <a:rPr lang="en-US" sz="2400" dirty="0" smtClean="0">
                <a:solidFill>
                  <a:srgbClr val="FF0000"/>
                </a:solidFill>
              </a:rPr>
              <a:t>XXX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for spring.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Applications are considered only after all required official materials have been received by the Graduate School.</a:t>
            </a:r>
            <a:b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Once we receive an application file, we review all information and make a recommendation to the Graduate School.</a:t>
            </a:r>
            <a:b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Graduate School will process your final admission decision and notify you via email.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13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Eras Demi ITC" panose="020B0805030504020804" pitchFamily="34" charset="0"/>
              </a:rPr>
              <a:t>Graduate School Admission Staff</a:t>
            </a:r>
            <a:endParaRPr lang="en-US" sz="4000" dirty="0">
              <a:latin typeface="Eras Demi ITC" panose="020B0805030504020804" pitchFamily="34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2" b="9821"/>
          <a:stretch/>
        </p:blipFill>
        <p:spPr>
          <a:xfrm>
            <a:off x="4863952" y="2120888"/>
            <a:ext cx="1179576" cy="1427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18"/>
          <p:cNvSpPr txBox="1"/>
          <p:nvPr/>
        </p:nvSpPr>
        <p:spPr>
          <a:xfrm>
            <a:off x="1958408" y="2282314"/>
            <a:ext cx="2837986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Neely Benton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Student Recruitment Coordinator</a:t>
            </a:r>
          </a:p>
          <a:p>
            <a:r>
              <a:rPr lang="en-US" dirty="0" smtClean="0">
                <a:solidFill>
                  <a:srgbClr val="00B0F0"/>
                </a:solidFill>
                <a:hlinkClick r:id="rId3"/>
              </a:rPr>
              <a:t>Neely.Benton@ndsu.edu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0046" y="2282314"/>
            <a:ext cx="3027356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Melissa Ostby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Graduate Admissions    Coordinator</a:t>
            </a:r>
          </a:p>
          <a:p>
            <a:r>
              <a:rPr lang="en-US" dirty="0" smtClean="0">
                <a:solidFill>
                  <a:srgbClr val="00B0F0"/>
                </a:solidFill>
                <a:hlinkClick r:id="rId4"/>
              </a:rPr>
              <a:t>Melissa.J.Ostby@ndsu.edu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40" y="2141714"/>
            <a:ext cx="1004537" cy="1406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540275" y="4302140"/>
            <a:ext cx="6063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Direct general questions to </a:t>
            </a:r>
            <a:r>
              <a:rPr lang="en-US" i="1" dirty="0" smtClean="0">
                <a:hlinkClick r:id="rId6"/>
              </a:rPr>
              <a:t>ndsu.grad.school@ndsu.edu</a:t>
            </a:r>
            <a:r>
              <a:rPr lang="en-US" i="1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5343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61"/>
          <a:stretch/>
        </p:blipFill>
        <p:spPr>
          <a:xfrm>
            <a:off x="0" y="619218"/>
            <a:ext cx="9144000" cy="3979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696287"/>
            <a:ext cx="7772400" cy="1168185"/>
          </a:xfrm>
        </p:spPr>
        <p:txBody>
          <a:bodyPr/>
          <a:lstStyle/>
          <a:p>
            <a:r>
              <a:rPr lang="en-US" dirty="0" smtClean="0">
                <a:latin typeface="Eras Demi ITC" panose="020B0805030504020804" pitchFamily="34" charset="0"/>
              </a:rPr>
              <a:t>Questions?</a:t>
            </a:r>
            <a:endParaRPr lang="en-US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04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Eras Demi ITC" panose="020B0805030504020804" pitchFamily="34" charset="0"/>
              </a:rPr>
              <a:t>Graduate Program Name</a:t>
            </a:r>
            <a:endParaRPr lang="en-US" dirty="0">
              <a:latin typeface="Eras Demi ITC" panose="020B08050305040208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Graduate Program Contact Info &amp; Social Media Platforms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80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Eras Demi ITC" panose="020B0805030504020804" pitchFamily="34" charset="0"/>
              </a:rPr>
              <a:t>NDSU Profile</a:t>
            </a:r>
            <a:endParaRPr lang="en-US" dirty="0">
              <a:latin typeface="Eras Demi ITC" panose="020B08050305040208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Located in Fargo, ND</a:t>
            </a:r>
          </a:p>
          <a:p>
            <a:pPr>
              <a:lnSpc>
                <a:spcPct val="14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NSF Top 100 Research University </a:t>
            </a:r>
          </a:p>
          <a:p>
            <a:pPr>
              <a:lnSpc>
                <a:spcPct val="14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Enrollment: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approx. 14,000 (approx. 2,000 graduate students)</a:t>
            </a:r>
          </a:p>
          <a:p>
            <a:pPr>
              <a:lnSpc>
                <a:spcPct val="14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75+ graduate programs</a:t>
            </a:r>
          </a:p>
          <a:p>
            <a:pPr>
              <a:lnSpc>
                <a:spcPct val="14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700 graduate faculty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60" y="3449745"/>
            <a:ext cx="3143640" cy="21945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90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1579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Eras Demi ITC" panose="020B0805030504020804" pitchFamily="34" charset="0"/>
              </a:rPr>
              <a:t>Fargo-Moorhead Community</a:t>
            </a:r>
            <a:endParaRPr lang="en-US" dirty="0">
              <a:latin typeface="Eras Demi ITC" panose="020B08050305040208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202" y="1397911"/>
            <a:ext cx="1188720" cy="11887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414" y="1405116"/>
            <a:ext cx="1188720" cy="11887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26" y="1391765"/>
            <a:ext cx="1188720" cy="11887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202" y="3709904"/>
            <a:ext cx="1188720" cy="11887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09904"/>
            <a:ext cx="1188720" cy="11887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26" y="3709904"/>
            <a:ext cx="1188720" cy="11887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87" y="3709904"/>
            <a:ext cx="1188720" cy="11887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3" y="3709904"/>
            <a:ext cx="1188720" cy="11887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87" y="1397911"/>
            <a:ext cx="1188720" cy="11887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8" r="16018"/>
          <a:stretch/>
        </p:blipFill>
        <p:spPr>
          <a:xfrm>
            <a:off x="457200" y="1397911"/>
            <a:ext cx="1188720" cy="1188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8" r="27503"/>
          <a:stretch/>
        </p:blipFill>
        <p:spPr>
          <a:xfrm>
            <a:off x="3048774" y="1397911"/>
            <a:ext cx="1188721" cy="11887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565501" y="2771014"/>
            <a:ext cx="356369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Family Friendly Environment</a:t>
            </a:r>
          </a:p>
          <a:p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Excellent Schools </a:t>
            </a:r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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Safe Neighborhoods </a:t>
            </a:r>
            <a:r>
              <a:rPr lang="en-US" sz="800" dirty="0" smtClean="0">
                <a:solidFill>
                  <a:prstClr val="black">
                    <a:lumMod val="65000"/>
                    <a:lumOff val="35000"/>
                  </a:prstClr>
                </a:solidFill>
                <a:sym typeface="Wingdings" panose="05000000000000000000" pitchFamily="2" charset="2"/>
              </a:rPr>
              <a:t>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Low Crime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52997" y="5149055"/>
            <a:ext cx="3547871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Variety of Outdoor Activities</a:t>
            </a:r>
          </a:p>
          <a:p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Many Parks &amp; Trails </a:t>
            </a:r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</a:t>
            </a:r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Close to Lakes</a:t>
            </a:r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800" dirty="0" smtClean="0">
                <a:solidFill>
                  <a:prstClr val="black">
                    <a:lumMod val="65000"/>
                    <a:lumOff val="35000"/>
                  </a:prstClr>
                </a:solidFill>
                <a:sym typeface="Wingdings" panose="05000000000000000000" pitchFamily="2" charset="2"/>
              </a:rPr>
              <a:t></a:t>
            </a:r>
            <a:r>
              <a:rPr lang="en-US" sz="1050" dirty="0" smtClean="0">
                <a:solidFill>
                  <a:prstClr val="black">
                    <a:lumMod val="65000"/>
                    <a:lumOff val="35000"/>
                  </a:prstClr>
                </a:solidFill>
                <a:sym typeface="Wingdings" panose="05000000000000000000" pitchFamily="2" charset="2"/>
              </a:rPr>
              <a:t> </a:t>
            </a:r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Outdoor Sports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1350" y="5149055"/>
            <a:ext cx="367199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Lively Downtown District</a:t>
            </a:r>
          </a:p>
          <a:p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Unique Shops </a:t>
            </a:r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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Local Restaurants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800" dirty="0" smtClean="0">
                <a:solidFill>
                  <a:prstClr val="black">
                    <a:lumMod val="65000"/>
                    <a:lumOff val="35000"/>
                  </a:prstClr>
                </a:solidFill>
                <a:sym typeface="Wingdings" panose="05000000000000000000" pitchFamily="2" charset="2"/>
              </a:rPr>
              <a:t>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Urban/Residential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52997" y="2771014"/>
            <a:ext cx="3547871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Active Arts &amp; Cultural Scene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Symphony </a:t>
            </a:r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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Civic Opera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800" dirty="0" smtClean="0">
                <a:solidFill>
                  <a:prstClr val="black">
                    <a:lumMod val="65000"/>
                    <a:lumOff val="35000"/>
                  </a:prstClr>
                </a:solidFill>
                <a:sym typeface="Wingdings" panose="05000000000000000000" pitchFamily="2" charset="2"/>
              </a:rPr>
              <a:t>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Art Museums </a:t>
            </a:r>
            <a:r>
              <a:rPr lang="en-US" sz="800" dirty="0" smtClean="0">
                <a:solidFill>
                  <a:prstClr val="black">
                    <a:lumMod val="65000"/>
                    <a:lumOff val="35000"/>
                  </a:prstClr>
                </a:solidFill>
                <a:sym typeface="Wingdings" panose="05000000000000000000" pitchFamily="2" charset="2"/>
              </a:rPr>
              <a:t>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Theatre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048"/>
          <a:stretch/>
        </p:blipFill>
        <p:spPr>
          <a:xfrm>
            <a:off x="3048774" y="3709904"/>
            <a:ext cx="1191103" cy="11887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712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Eras Demi ITC" panose="020B0805030504020804" pitchFamily="34" charset="0"/>
              </a:rPr>
              <a:t>Graduate Program Profile</a:t>
            </a:r>
            <a:endParaRPr lang="en-US" dirty="0">
              <a:latin typeface="Eras Demi ITC" panose="020B08050305040208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4525963"/>
          </a:xfrm>
        </p:spPr>
        <p:txBody>
          <a:bodyPr/>
          <a:lstStyle/>
          <a:p>
            <a:pPr>
              <a:lnSpc>
                <a:spcPct val="140000"/>
              </a:lnSpc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80000"/>
              </a:lnSpc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Graduate Program Enrollment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80000"/>
              </a:lnSpc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Degrees/Program Options</a:t>
            </a:r>
          </a:p>
          <a:p>
            <a:pPr>
              <a:lnSpc>
                <a:spcPct val="180000"/>
              </a:lnSpc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National Rankings (or the like)</a:t>
            </a:r>
          </a:p>
          <a:p>
            <a:pPr>
              <a:lnSpc>
                <a:spcPct val="180000"/>
              </a:lnSpc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Faculty</a:t>
            </a:r>
          </a:p>
          <a:p>
            <a:pPr>
              <a:lnSpc>
                <a:spcPct val="180000"/>
              </a:lnSpc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Current Research</a:t>
            </a:r>
          </a:p>
          <a:p>
            <a:pPr>
              <a:lnSpc>
                <a:spcPct val="180000"/>
              </a:lnSpc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Funding Opportunities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417638"/>
            <a:ext cx="4038600" cy="4525963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Insert Program Photo Here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411298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Eras Demi ITC" panose="020B0805030504020804" pitchFamily="34" charset="0"/>
              </a:rPr>
              <a:t>Graduate Program Profile</a:t>
            </a:r>
            <a:endParaRPr lang="en-US" dirty="0">
              <a:latin typeface="Eras Demi ITC" panose="020B08050305040208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417636"/>
            <a:ext cx="4038600" cy="4525963"/>
          </a:xfrm>
          <a:noFill/>
        </p:spPr>
        <p:txBody>
          <a:bodyPr/>
          <a:lstStyle/>
          <a:p>
            <a:pPr>
              <a:lnSpc>
                <a:spcPct val="140000"/>
              </a:lnSpc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80000"/>
              </a:lnSpc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Notable Alumni</a:t>
            </a:r>
          </a:p>
          <a:p>
            <a:pPr>
              <a:lnSpc>
                <a:spcPct val="180000"/>
              </a:lnSpc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Career Outlooks</a:t>
            </a:r>
          </a:p>
          <a:p>
            <a:pPr>
              <a:lnSpc>
                <a:spcPct val="180000"/>
              </a:lnSpc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Program Expectations</a:t>
            </a:r>
          </a:p>
          <a:p>
            <a:pPr>
              <a:lnSpc>
                <a:spcPct val="180000"/>
              </a:lnSpc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Professional Development</a:t>
            </a:r>
          </a:p>
          <a:p>
            <a:pPr>
              <a:lnSpc>
                <a:spcPct val="180000"/>
              </a:lnSpc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Average Time to Degree</a:t>
            </a:r>
          </a:p>
          <a:p>
            <a:pPr>
              <a:lnSpc>
                <a:spcPct val="180000"/>
              </a:lnSpc>
            </a:pPr>
            <a:r>
              <a:rPr lang="en-US" sz="19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Notable Program Achievements</a:t>
            </a:r>
          </a:p>
          <a:p>
            <a:pPr>
              <a:lnSpc>
                <a:spcPct val="140000"/>
              </a:lnSpc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17638"/>
            <a:ext cx="4038600" cy="4525963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Insert Program Photo Here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290" y="1417638"/>
            <a:ext cx="4156510" cy="465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7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Eras Demi ITC" panose="020B0805030504020804" pitchFamily="34" charset="0"/>
              </a:rPr>
              <a:t>Graduate Program Profile</a:t>
            </a:r>
            <a:endParaRPr lang="en-US" dirty="0">
              <a:latin typeface="Eras Demi ITC" panose="020B08050305040208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4525963"/>
          </a:xfrm>
        </p:spPr>
        <p:txBody>
          <a:bodyPr/>
          <a:lstStyle/>
          <a:p>
            <a:pPr>
              <a:lnSpc>
                <a:spcPct val="140000"/>
              </a:lnSpc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80000"/>
              </a:lnSpc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What can our program do for you?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80000"/>
              </a:lnSpc>
            </a:pPr>
            <a:r>
              <a:rPr lang="en-US" sz="16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Why choose NDSU for this program?</a:t>
            </a:r>
          </a:p>
          <a:p>
            <a:pPr>
              <a:lnSpc>
                <a:spcPct val="180000"/>
              </a:lnSpc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Unique program facts</a:t>
            </a:r>
          </a:p>
          <a:p>
            <a:pPr>
              <a:lnSpc>
                <a:spcPct val="180000"/>
              </a:lnSpc>
            </a:pP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“Typical” admitted student profile</a:t>
            </a:r>
          </a:p>
          <a:p>
            <a:pPr>
              <a:lnSpc>
                <a:spcPct val="180000"/>
              </a:lnSpc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Program accreditation</a:t>
            </a:r>
          </a:p>
          <a:p>
            <a:pPr>
              <a:lnSpc>
                <a:spcPct val="180000"/>
              </a:lnSpc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Program history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417638"/>
            <a:ext cx="4038600" cy="4525963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Insert Program Photo Here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357" b="5744"/>
          <a:stretch/>
        </p:blipFill>
        <p:spPr>
          <a:xfrm>
            <a:off x="457201" y="1439223"/>
            <a:ext cx="4038599" cy="448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3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Eras Demi ITC" panose="020B0805030504020804" pitchFamily="34" charset="0"/>
              </a:rPr>
              <a:t>General Admission Requirements</a:t>
            </a:r>
            <a:endParaRPr lang="en-US" sz="4000" dirty="0">
              <a:latin typeface="Eras Demi ITC" panose="020B08050305040208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7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CGPA – minimum 3.0 on a 4.0 scale</a:t>
            </a:r>
            <a:br>
              <a:rPr lang="en-US" sz="27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75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7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Baccalaureate degree from recognized university</a:t>
            </a:r>
            <a:br>
              <a:rPr lang="en-US" sz="27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75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7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Adequate preparation in the chosen field</a:t>
            </a:r>
            <a:br>
              <a:rPr lang="en-US" sz="27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75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7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English proficiency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IELTS 6.0 or TOEFL 71 or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Duolingo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100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OR -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Raised in or earned recognized degree from approved country</a:t>
            </a:r>
          </a:p>
          <a:p>
            <a:pPr marL="457200" lvl="1" indent="0" algn="ctr">
              <a:buNone/>
            </a:pPr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hlinkClick r:id="rId2"/>
            </a:endParaRPr>
          </a:p>
          <a:p>
            <a:pPr marL="457200" lvl="1" indent="0" algn="ctr">
              <a:buNone/>
            </a:pP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https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://bulletin.ndsu.edu/graduate/admission-information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/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/>
            <a:endParaRPr lang="en-US" sz="18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4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Eras Demi ITC" panose="020B0805030504020804" pitchFamily="34" charset="0"/>
              </a:rPr>
              <a:t>Application Instructions</a:t>
            </a:r>
            <a:endParaRPr lang="en-US" dirty="0">
              <a:latin typeface="Eras Demi ITC" panose="020B08050305040208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Application and $35 fee</a:t>
            </a:r>
            <a:b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Statement of Purpose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Resume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 Recommendations</a:t>
            </a:r>
            <a:b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All official transcript(s)</a:t>
            </a:r>
            <a:b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 or GMAT (if required by program)</a:t>
            </a:r>
            <a:b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English-language proficiency test (if applicable)</a:t>
            </a:r>
          </a:p>
          <a:p>
            <a:pPr marL="0" indent="0">
              <a:buNone/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https://</a:t>
            </a:r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www.ndsu.edu/gradschool/apply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endParaRPr lang="en-US" sz="16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35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ndsu-templat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dsu-template2" id="{8AA3A42C-28C8-7041-ABC6-6393A3C12FF3}" vid="{DD26F8E0-7F35-004A-83CC-A919B7D3F2E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ndsu-template2</Template>
  <TotalTime>359</TotalTime>
  <Words>376</Words>
  <Application>Microsoft Office PowerPoint</Application>
  <PresentationFormat>On-screen Show (4:3)</PresentationFormat>
  <Paragraphs>93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ＭＳ Ｐゴシック</vt:lpstr>
      <vt:lpstr>Arial</vt:lpstr>
      <vt:lpstr>Calibri</vt:lpstr>
      <vt:lpstr>Eras Demi ITC</vt:lpstr>
      <vt:lpstr>Wingdings</vt:lpstr>
      <vt:lpstr>ndsu-template1</vt:lpstr>
      <vt:lpstr>PowerPoint Presentation</vt:lpstr>
      <vt:lpstr>Graduate Program Name</vt:lpstr>
      <vt:lpstr>NDSU Profile</vt:lpstr>
      <vt:lpstr>Fargo-Moorhead Community</vt:lpstr>
      <vt:lpstr>Graduate Program Profile</vt:lpstr>
      <vt:lpstr>Graduate Program Profile</vt:lpstr>
      <vt:lpstr>Graduate Program Profile</vt:lpstr>
      <vt:lpstr>General Admission Requirements</vt:lpstr>
      <vt:lpstr>Application Instructions</vt:lpstr>
      <vt:lpstr>Application Review Process</vt:lpstr>
      <vt:lpstr>Graduate School Admission Staff</vt:lpstr>
      <vt:lpstr>Questions?</vt:lpstr>
    </vt:vector>
  </TitlesOfParts>
  <Company>North Dakota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Worth</dc:creator>
  <cp:lastModifiedBy>Benton, Neely</cp:lastModifiedBy>
  <cp:revision>31</cp:revision>
  <dcterms:created xsi:type="dcterms:W3CDTF">2017-12-20T21:21:58Z</dcterms:created>
  <dcterms:modified xsi:type="dcterms:W3CDTF">2020-12-17T19:52:28Z</dcterms:modified>
</cp:coreProperties>
</file>