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comment1.xml" ContentType="application/vnd.openxmlformats-officedocument.presentationml.comment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drawings/drawing1.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96" r:id="rId4"/>
    <p:sldId id="297" r:id="rId5"/>
    <p:sldId id="257" r:id="rId6"/>
    <p:sldId id="262" r:id="rId7"/>
    <p:sldId id="258" r:id="rId8"/>
    <p:sldId id="259" r:id="rId9"/>
    <p:sldId id="278" r:id="rId10"/>
    <p:sldId id="281" r:id="rId11"/>
    <p:sldId id="269" r:id="rId12"/>
    <p:sldId id="279" r:id="rId13"/>
    <p:sldId id="270" r:id="rId14"/>
    <p:sldId id="271" r:id="rId15"/>
    <p:sldId id="282" r:id="rId16"/>
    <p:sldId id="283" r:id="rId17"/>
    <p:sldId id="284" r:id="rId18"/>
    <p:sldId id="285" r:id="rId19"/>
    <p:sldId id="287" r:id="rId20"/>
    <p:sldId id="286" r:id="rId21"/>
    <p:sldId id="288" r:id="rId22"/>
    <p:sldId id="289" r:id="rId23"/>
    <p:sldId id="291" r:id="rId24"/>
    <p:sldId id="290" r:id="rId25"/>
    <p:sldId id="292" r:id="rId26"/>
    <p:sldId id="280" r:id="rId27"/>
    <p:sldId id="272" r:id="rId28"/>
    <p:sldId id="273" r:id="rId29"/>
    <p:sldId id="274" r:id="rId30"/>
    <p:sldId id="275" r:id="rId31"/>
    <p:sldId id="295" r:id="rId32"/>
    <p:sldId id="293" r:id="rId33"/>
    <p:sldId id="294" r:id="rId34"/>
    <p:sldId id="27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g, Emily" initials="BE" lastIdx="1" clrIdx="0">
    <p:extLst>
      <p:ext uri="{19B8F6BF-5375-455C-9EA6-DF929625EA0E}">
        <p15:presenceInfo xmlns:p15="http://schemas.microsoft.com/office/powerpoint/2012/main" userId="Berg, Emil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5" d="100"/>
          <a:sy n="85" d="100"/>
        </p:scale>
        <p:origin x="45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mily.a.berg\AppData\Local\Microsoft\Windows\INetCache\Content.Outlook\G3EO2QL1\ACHA%20NCHA%20NDSU%20National%20comparison.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chartUserShapes" Target="../drawings/drawing1.xml"/></Relationships>
</file>

<file path=ppt/charts/_rels/chart16.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mily.a.berg\AppData\Local\Microsoft\Windows\INetCache\Content.Outlook\G3EO2QL1\ACHA%20NCHA%20NDSU%20National%20comparison.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mily.a.berg\AppData\Local\Microsoft\Windows\INetCache\Content.Outlook\G3EO2QL1\ACHA%20NCHA%20NDSU%20National%20comparison.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emily.a.berg\AppData\Local\Microsoft\Windows\INetCache\Content.Outlook\G3EO2QL1\ACHA%20NCHA%20NDSU%20National%20comparison.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AD.NDSU.EDU\SHARED\Health%20Center\PCCW\Work%20Group%20Documents\Data%20Exploration\ACHA-NCHA\Analyses\ACHA%20NCHA%20NDSU%20National%20comparison.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I feel that I belong at my college/university (2A)</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'Campus Culture and Climate'!$D$2</c:f>
              <c:strCache>
                <c:ptCount val="1"/>
                <c:pt idx="0">
                  <c:v>Total</c:v>
                </c:pt>
              </c:strCache>
            </c:strRef>
          </c:tx>
          <c:spPr>
            <a:solidFill>
              <a:schemeClr val="accent1"/>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Climate'!$E$2:$H$2</c:f>
              <c:numCache>
                <c:formatCode>0.00%</c:formatCode>
                <c:ptCount val="4"/>
                <c:pt idx="0">
                  <c:v>0.73899999999999999</c:v>
                </c:pt>
                <c:pt idx="1">
                  <c:v>0.65900000000000003</c:v>
                </c:pt>
                <c:pt idx="2">
                  <c:v>0.79500000000000004</c:v>
                </c:pt>
                <c:pt idx="3">
                  <c:v>0.65700000000000003</c:v>
                </c:pt>
              </c:numCache>
            </c:numRef>
          </c:val>
          <c:extLst>
            <c:ext xmlns:c16="http://schemas.microsoft.com/office/drawing/2014/chart" uri="{C3380CC4-5D6E-409C-BE32-E72D297353CC}">
              <c16:uniqueId val="{00000000-46A1-4236-B0CC-1B46DC955AFE}"/>
            </c:ext>
          </c:extLst>
        </c:ser>
        <c:ser>
          <c:idx val="1"/>
          <c:order val="1"/>
          <c:tx>
            <c:strRef>
              <c:f>'Campus Culture and Climate'!$D$3</c:f>
              <c:strCache>
                <c:ptCount val="1"/>
                <c:pt idx="0">
                  <c:v>Men</c:v>
                </c:pt>
              </c:strCache>
            </c:strRef>
          </c:tx>
          <c:spPr>
            <a:solidFill>
              <a:schemeClr val="accent2"/>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Climate'!$E$3:$H$3</c:f>
              <c:numCache>
                <c:formatCode>0%</c:formatCode>
                <c:ptCount val="4"/>
                <c:pt idx="0" formatCode="0.00%">
                  <c:v>0.78300000000000003</c:v>
                </c:pt>
                <c:pt idx="1">
                  <c:v>0.67</c:v>
                </c:pt>
                <c:pt idx="2">
                  <c:v>0.75</c:v>
                </c:pt>
                <c:pt idx="3">
                  <c:v>0.69</c:v>
                </c:pt>
              </c:numCache>
            </c:numRef>
          </c:val>
          <c:extLst>
            <c:ext xmlns:c16="http://schemas.microsoft.com/office/drawing/2014/chart" uri="{C3380CC4-5D6E-409C-BE32-E72D297353CC}">
              <c16:uniqueId val="{00000001-46A1-4236-B0CC-1B46DC955AFE}"/>
            </c:ext>
          </c:extLst>
        </c:ser>
        <c:ser>
          <c:idx val="2"/>
          <c:order val="2"/>
          <c:tx>
            <c:strRef>
              <c:f>'Campus Culture and Climate'!$D$4</c:f>
              <c:strCache>
                <c:ptCount val="1"/>
                <c:pt idx="0">
                  <c:v>Women</c:v>
                </c:pt>
              </c:strCache>
            </c:strRef>
          </c:tx>
          <c:spPr>
            <a:solidFill>
              <a:schemeClr val="accent3"/>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Climate'!$E$4:$H$4</c:f>
              <c:numCache>
                <c:formatCode>0%</c:formatCode>
                <c:ptCount val="4"/>
                <c:pt idx="0" formatCode="0.00%">
                  <c:v>0.72</c:v>
                </c:pt>
                <c:pt idx="1">
                  <c:v>0.67</c:v>
                </c:pt>
                <c:pt idx="2" formatCode="0.00%">
                  <c:v>0.83599999999999997</c:v>
                </c:pt>
                <c:pt idx="3">
                  <c:v>0.66</c:v>
                </c:pt>
              </c:numCache>
            </c:numRef>
          </c:val>
          <c:extLst>
            <c:ext xmlns:c16="http://schemas.microsoft.com/office/drawing/2014/chart" uri="{C3380CC4-5D6E-409C-BE32-E72D297353CC}">
              <c16:uniqueId val="{00000002-46A1-4236-B0CC-1B46DC955AFE}"/>
            </c:ext>
          </c:extLst>
        </c:ser>
        <c:ser>
          <c:idx val="3"/>
          <c:order val="3"/>
          <c:tx>
            <c:strRef>
              <c:f>'Campus Culture and Climate'!$D$5</c:f>
              <c:strCache>
                <c:ptCount val="1"/>
                <c:pt idx="0">
                  <c:v>T/GNC</c:v>
                </c:pt>
              </c:strCache>
            </c:strRef>
          </c:tx>
          <c:spPr>
            <a:solidFill>
              <a:schemeClr val="accent4"/>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Climate'!$E$5:$H$5</c:f>
              <c:numCache>
                <c:formatCode>0%</c:formatCode>
                <c:ptCount val="4"/>
                <c:pt idx="0">
                  <c:v>0.5</c:v>
                </c:pt>
                <c:pt idx="1">
                  <c:v>0.54</c:v>
                </c:pt>
                <c:pt idx="2" formatCode="0.00%">
                  <c:v>0.66700000000000004</c:v>
                </c:pt>
                <c:pt idx="3">
                  <c:v>0.53</c:v>
                </c:pt>
              </c:numCache>
            </c:numRef>
          </c:val>
          <c:extLst>
            <c:ext xmlns:c16="http://schemas.microsoft.com/office/drawing/2014/chart" uri="{C3380CC4-5D6E-409C-BE32-E72D297353CC}">
              <c16:uniqueId val="{00000003-46A1-4236-B0CC-1B46DC955AFE}"/>
            </c:ext>
          </c:extLst>
        </c:ser>
        <c:dLbls>
          <c:showLegendKey val="0"/>
          <c:showVal val="0"/>
          <c:showCatName val="0"/>
          <c:showSerName val="0"/>
          <c:showPercent val="0"/>
          <c:showBubbleSize val="0"/>
        </c:dLbls>
        <c:gapWidth val="219"/>
        <c:overlap val="-27"/>
        <c:axId val="1867565696"/>
        <c:axId val="1867840480"/>
      </c:barChart>
      <c:catAx>
        <c:axId val="18675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840480"/>
        <c:crosses val="autoZero"/>
        <c:auto val="1"/>
        <c:lblAlgn val="ctr"/>
        <c:lblOffset val="100"/>
        <c:noMultiLvlLbl val="0"/>
      </c:catAx>
      <c:valAx>
        <c:axId val="18678404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565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HAPA Guideline for Highly Active Adults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'Physical Activity'!$A$25</c:f>
              <c:strCache>
                <c:ptCount val="1"/>
                <c:pt idx="0">
                  <c:v>Does not meet guideline</c:v>
                </c:pt>
              </c:strCache>
            </c:strRef>
          </c:tx>
          <c:spPr>
            <a:solidFill>
              <a:srgbClr val="FFFF0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Activity'!$B$25:$E$25</c:f>
              <c:numCache>
                <c:formatCode>General</c:formatCode>
                <c:ptCount val="4"/>
                <c:pt idx="0">
                  <c:v>65</c:v>
                </c:pt>
                <c:pt idx="1">
                  <c:v>67.3</c:v>
                </c:pt>
                <c:pt idx="2">
                  <c:v>65.599999999999994</c:v>
                </c:pt>
                <c:pt idx="3">
                  <c:v>67.3</c:v>
                </c:pt>
              </c:numCache>
            </c:numRef>
          </c:val>
          <c:extLst>
            <c:ext xmlns:c16="http://schemas.microsoft.com/office/drawing/2014/chart" uri="{C3380CC4-5D6E-409C-BE32-E72D297353CC}">
              <c16:uniqueId val="{00000000-C444-43D4-9010-918C67317B13}"/>
            </c:ext>
          </c:extLst>
        </c:ser>
        <c:ser>
          <c:idx val="1"/>
          <c:order val="1"/>
          <c:tx>
            <c:strRef>
              <c:f>'Physical Activity'!$A$26</c:f>
              <c:strCache>
                <c:ptCount val="1"/>
                <c:pt idx="0">
                  <c:v>Meets guideline</c:v>
                </c:pt>
              </c:strCache>
            </c:strRef>
          </c:tx>
          <c:spPr>
            <a:solidFill>
              <a:srgbClr val="00B05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Activity'!$B$26:$E$26</c:f>
              <c:numCache>
                <c:formatCode>General</c:formatCode>
                <c:ptCount val="4"/>
                <c:pt idx="0">
                  <c:v>35</c:v>
                </c:pt>
                <c:pt idx="1">
                  <c:v>32.700000000000003</c:v>
                </c:pt>
                <c:pt idx="2">
                  <c:v>34.4</c:v>
                </c:pt>
                <c:pt idx="3">
                  <c:v>32.700000000000003</c:v>
                </c:pt>
              </c:numCache>
            </c:numRef>
          </c:val>
          <c:extLst>
            <c:ext xmlns:c16="http://schemas.microsoft.com/office/drawing/2014/chart" uri="{C3380CC4-5D6E-409C-BE32-E72D297353CC}">
              <c16:uniqueId val="{00000001-C444-43D4-9010-918C67317B13}"/>
            </c:ext>
          </c:extLst>
        </c:ser>
        <c:dLbls>
          <c:showLegendKey val="0"/>
          <c:showVal val="0"/>
          <c:showCatName val="0"/>
          <c:showSerName val="0"/>
          <c:showPercent val="0"/>
          <c:showBubbleSize val="0"/>
        </c:dLbls>
        <c:gapWidth val="150"/>
        <c:overlap val="100"/>
        <c:axId val="1356568320"/>
        <c:axId val="1328167520"/>
      </c:barChart>
      <c:catAx>
        <c:axId val="1356568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28167520"/>
        <c:crosses val="autoZero"/>
        <c:auto val="1"/>
        <c:lblAlgn val="ctr"/>
        <c:lblOffset val="100"/>
        <c:noMultiLvlLbl val="0"/>
      </c:catAx>
      <c:valAx>
        <c:axId val="1328167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568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Average hours of sleep on a weeknight</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Sleep!$A$15</c:f>
              <c:strCache>
                <c:ptCount val="1"/>
                <c:pt idx="0">
                  <c:v>5 hours or less</c:v>
                </c:pt>
              </c:strCache>
            </c:strRef>
          </c:tx>
          <c:spPr>
            <a:solidFill>
              <a:srgbClr val="FFC000"/>
            </a:solidFill>
            <a:ln>
              <a:solidFill>
                <a:sysClr val="windowText" lastClr="000000"/>
              </a:solidFill>
            </a:ln>
            <a:effectLst/>
          </c:spPr>
          <c:invertIfNegative val="0"/>
          <c:cat>
            <c:strRef>
              <c:f>Sleep!$B$14:$E$14</c:f>
              <c:strCache>
                <c:ptCount val="4"/>
                <c:pt idx="0">
                  <c:v>NDSU Overall (% of 671)</c:v>
                </c:pt>
                <c:pt idx="1">
                  <c:v>Ref Group (All)</c:v>
                </c:pt>
                <c:pt idx="2">
                  <c:v>Grad Student (% of 133)</c:v>
                </c:pt>
                <c:pt idx="3">
                  <c:v>Ref Group (Grad)</c:v>
                </c:pt>
              </c:strCache>
            </c:strRef>
          </c:cat>
          <c:val>
            <c:numRef>
              <c:f>Sleep!$B$15:$E$15</c:f>
              <c:numCache>
                <c:formatCode>General</c:formatCode>
                <c:ptCount val="4"/>
                <c:pt idx="0">
                  <c:v>10.199999999999999</c:v>
                </c:pt>
                <c:pt idx="1">
                  <c:v>14.799999999999999</c:v>
                </c:pt>
                <c:pt idx="2">
                  <c:v>11.3</c:v>
                </c:pt>
                <c:pt idx="3">
                  <c:v>12</c:v>
                </c:pt>
              </c:numCache>
            </c:numRef>
          </c:val>
          <c:extLst>
            <c:ext xmlns:c16="http://schemas.microsoft.com/office/drawing/2014/chart" uri="{C3380CC4-5D6E-409C-BE32-E72D297353CC}">
              <c16:uniqueId val="{00000000-9D54-4AE3-8FDE-830EF7316B84}"/>
            </c:ext>
          </c:extLst>
        </c:ser>
        <c:ser>
          <c:idx val="1"/>
          <c:order val="1"/>
          <c:tx>
            <c:strRef>
              <c:f>Sleep!$A$16</c:f>
              <c:strCache>
                <c:ptCount val="1"/>
                <c:pt idx="0">
                  <c:v>6 hours</c:v>
                </c:pt>
              </c:strCache>
            </c:strRef>
          </c:tx>
          <c:spPr>
            <a:solidFill>
              <a:srgbClr val="FFFF00"/>
            </a:solidFill>
            <a:ln>
              <a:solidFill>
                <a:sysClr val="windowText" lastClr="000000"/>
              </a:solidFill>
            </a:ln>
            <a:effectLst/>
          </c:spPr>
          <c:invertIfNegative val="0"/>
          <c:cat>
            <c:strRef>
              <c:f>Sleep!$B$14:$E$14</c:f>
              <c:strCache>
                <c:ptCount val="4"/>
                <c:pt idx="0">
                  <c:v>NDSU Overall (% of 671)</c:v>
                </c:pt>
                <c:pt idx="1">
                  <c:v>Ref Group (All)</c:v>
                </c:pt>
                <c:pt idx="2">
                  <c:v>Grad Student (% of 133)</c:v>
                </c:pt>
                <c:pt idx="3">
                  <c:v>Ref Group (Grad)</c:v>
                </c:pt>
              </c:strCache>
            </c:strRef>
          </c:cat>
          <c:val>
            <c:numRef>
              <c:f>Sleep!$B$16:$E$16</c:f>
              <c:numCache>
                <c:formatCode>General</c:formatCode>
                <c:ptCount val="4"/>
                <c:pt idx="0">
                  <c:v>25.4</c:v>
                </c:pt>
                <c:pt idx="1">
                  <c:v>24.7</c:v>
                </c:pt>
                <c:pt idx="2">
                  <c:v>22.7</c:v>
                </c:pt>
                <c:pt idx="3">
                  <c:v>25.1</c:v>
                </c:pt>
              </c:numCache>
            </c:numRef>
          </c:val>
          <c:extLst>
            <c:ext xmlns:c16="http://schemas.microsoft.com/office/drawing/2014/chart" uri="{C3380CC4-5D6E-409C-BE32-E72D297353CC}">
              <c16:uniqueId val="{00000001-9D54-4AE3-8FDE-830EF7316B84}"/>
            </c:ext>
          </c:extLst>
        </c:ser>
        <c:ser>
          <c:idx val="2"/>
          <c:order val="2"/>
          <c:tx>
            <c:strRef>
              <c:f>Sleep!$A$17</c:f>
              <c:strCache>
                <c:ptCount val="1"/>
                <c:pt idx="0">
                  <c:v>7 hours</c:v>
                </c:pt>
              </c:strCache>
            </c:strRef>
          </c:tx>
          <c:spPr>
            <a:solidFill>
              <a:srgbClr val="92D050"/>
            </a:solidFill>
            <a:ln>
              <a:solidFill>
                <a:sysClr val="windowText" lastClr="000000"/>
              </a:solidFill>
            </a:ln>
            <a:effectLst/>
          </c:spPr>
          <c:invertIfNegative val="0"/>
          <c:cat>
            <c:strRef>
              <c:f>Sleep!$B$14:$E$14</c:f>
              <c:strCache>
                <c:ptCount val="4"/>
                <c:pt idx="0">
                  <c:v>NDSU Overall (% of 671)</c:v>
                </c:pt>
                <c:pt idx="1">
                  <c:v>Ref Group (All)</c:v>
                </c:pt>
                <c:pt idx="2">
                  <c:v>Grad Student (% of 133)</c:v>
                </c:pt>
                <c:pt idx="3">
                  <c:v>Ref Group (Grad)</c:v>
                </c:pt>
              </c:strCache>
            </c:strRef>
          </c:cat>
          <c:val>
            <c:numRef>
              <c:f>Sleep!$B$17:$E$17</c:f>
              <c:numCache>
                <c:formatCode>General</c:formatCode>
                <c:ptCount val="4"/>
                <c:pt idx="0">
                  <c:v>35.4</c:v>
                </c:pt>
                <c:pt idx="1">
                  <c:v>32.9</c:v>
                </c:pt>
                <c:pt idx="2">
                  <c:v>41.7</c:v>
                </c:pt>
                <c:pt idx="3">
                  <c:v>36.5</c:v>
                </c:pt>
              </c:numCache>
            </c:numRef>
          </c:val>
          <c:extLst>
            <c:ext xmlns:c16="http://schemas.microsoft.com/office/drawing/2014/chart" uri="{C3380CC4-5D6E-409C-BE32-E72D297353CC}">
              <c16:uniqueId val="{00000002-9D54-4AE3-8FDE-830EF7316B84}"/>
            </c:ext>
          </c:extLst>
        </c:ser>
        <c:ser>
          <c:idx val="3"/>
          <c:order val="3"/>
          <c:tx>
            <c:strRef>
              <c:f>Sleep!$A$18</c:f>
              <c:strCache>
                <c:ptCount val="1"/>
                <c:pt idx="0">
                  <c:v>8 hours</c:v>
                </c:pt>
              </c:strCache>
            </c:strRef>
          </c:tx>
          <c:spPr>
            <a:solidFill>
              <a:srgbClr val="00B050"/>
            </a:solidFill>
            <a:ln>
              <a:solidFill>
                <a:sysClr val="windowText" lastClr="000000"/>
              </a:solidFill>
            </a:ln>
            <a:effectLst/>
          </c:spPr>
          <c:invertIfNegative val="0"/>
          <c:cat>
            <c:strRef>
              <c:f>Sleep!$B$14:$E$14</c:f>
              <c:strCache>
                <c:ptCount val="4"/>
                <c:pt idx="0">
                  <c:v>NDSU Overall (% of 671)</c:v>
                </c:pt>
                <c:pt idx="1">
                  <c:v>Ref Group (All)</c:v>
                </c:pt>
                <c:pt idx="2">
                  <c:v>Grad Student (% of 133)</c:v>
                </c:pt>
                <c:pt idx="3">
                  <c:v>Ref Group (Grad)</c:v>
                </c:pt>
              </c:strCache>
            </c:strRef>
          </c:cat>
          <c:val>
            <c:numRef>
              <c:f>Sleep!$B$18:$E$18</c:f>
              <c:numCache>
                <c:formatCode>General</c:formatCode>
                <c:ptCount val="4"/>
                <c:pt idx="0">
                  <c:v>21.2</c:v>
                </c:pt>
                <c:pt idx="1">
                  <c:v>20.6</c:v>
                </c:pt>
                <c:pt idx="2">
                  <c:v>18.899999999999999</c:v>
                </c:pt>
                <c:pt idx="3">
                  <c:v>21.2</c:v>
                </c:pt>
              </c:numCache>
            </c:numRef>
          </c:val>
          <c:extLst>
            <c:ext xmlns:c16="http://schemas.microsoft.com/office/drawing/2014/chart" uri="{C3380CC4-5D6E-409C-BE32-E72D297353CC}">
              <c16:uniqueId val="{00000003-9D54-4AE3-8FDE-830EF7316B84}"/>
            </c:ext>
          </c:extLst>
        </c:ser>
        <c:ser>
          <c:idx val="4"/>
          <c:order val="4"/>
          <c:tx>
            <c:strRef>
              <c:f>Sleep!$A$19</c:f>
              <c:strCache>
                <c:ptCount val="1"/>
                <c:pt idx="0">
                  <c:v>9 or more hours</c:v>
                </c:pt>
              </c:strCache>
            </c:strRef>
          </c:tx>
          <c:spPr>
            <a:solidFill>
              <a:srgbClr val="008A3E"/>
            </a:solidFill>
            <a:ln>
              <a:solidFill>
                <a:sysClr val="windowText" lastClr="000000"/>
              </a:solidFill>
            </a:ln>
            <a:effectLst/>
          </c:spPr>
          <c:invertIfNegative val="0"/>
          <c:cat>
            <c:strRef>
              <c:f>Sleep!$B$14:$E$14</c:f>
              <c:strCache>
                <c:ptCount val="4"/>
                <c:pt idx="0">
                  <c:v>NDSU Overall (% of 671)</c:v>
                </c:pt>
                <c:pt idx="1">
                  <c:v>Ref Group (All)</c:v>
                </c:pt>
                <c:pt idx="2">
                  <c:v>Grad Student (% of 133)</c:v>
                </c:pt>
                <c:pt idx="3">
                  <c:v>Ref Group (Grad)</c:v>
                </c:pt>
              </c:strCache>
            </c:strRef>
          </c:cat>
          <c:val>
            <c:numRef>
              <c:f>Sleep!$B$19:$E$19</c:f>
              <c:numCache>
                <c:formatCode>General</c:formatCode>
                <c:ptCount val="4"/>
                <c:pt idx="0">
                  <c:v>7.6000000000000005</c:v>
                </c:pt>
                <c:pt idx="1">
                  <c:v>7</c:v>
                </c:pt>
                <c:pt idx="2">
                  <c:v>5.3</c:v>
                </c:pt>
                <c:pt idx="3">
                  <c:v>5.1000000000000005</c:v>
                </c:pt>
              </c:numCache>
            </c:numRef>
          </c:val>
          <c:extLst>
            <c:ext xmlns:c16="http://schemas.microsoft.com/office/drawing/2014/chart" uri="{C3380CC4-5D6E-409C-BE32-E72D297353CC}">
              <c16:uniqueId val="{00000004-9D54-4AE3-8FDE-830EF7316B84}"/>
            </c:ext>
          </c:extLst>
        </c:ser>
        <c:dLbls>
          <c:showLegendKey val="0"/>
          <c:showVal val="0"/>
          <c:showCatName val="0"/>
          <c:showSerName val="0"/>
          <c:showPercent val="0"/>
          <c:showBubbleSize val="0"/>
        </c:dLbls>
        <c:gapWidth val="150"/>
        <c:overlap val="100"/>
        <c:axId val="1326232064"/>
        <c:axId val="1356103760"/>
      </c:barChart>
      <c:catAx>
        <c:axId val="1326232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103760"/>
        <c:crosses val="autoZero"/>
        <c:auto val="1"/>
        <c:lblAlgn val="ctr"/>
        <c:lblOffset val="100"/>
        <c:noMultiLvlLbl val="0"/>
      </c:catAx>
      <c:valAx>
        <c:axId val="1356103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26232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Risk: Tobacco or nicotine delivery products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'Substance Abuse'!$A$4</c:f>
              <c:strCache>
                <c:ptCount val="1"/>
                <c:pt idx="0">
                  <c:v>3 – High Risk</c:v>
                </c:pt>
              </c:strCache>
            </c:strRef>
          </c:tx>
          <c:spPr>
            <a:solidFill>
              <a:srgbClr val="FF0000"/>
            </a:solidFill>
            <a:ln>
              <a:solidFill>
                <a:sysClr val="windowText" lastClr="000000"/>
              </a:solidFill>
            </a:ln>
            <a:effectLst/>
          </c:spPr>
          <c:invertIfNegative val="0"/>
          <c:cat>
            <c:strRef>
              <c:f>'Substance Abuse'!$B$3:$E$3</c:f>
              <c:strCache>
                <c:ptCount val="4"/>
                <c:pt idx="0">
                  <c:v>NDSU Total (% of 273)</c:v>
                </c:pt>
                <c:pt idx="1">
                  <c:v>Ref Group (All)</c:v>
                </c:pt>
                <c:pt idx="2">
                  <c:v>NDSU Grad Students (% of 46)</c:v>
                </c:pt>
                <c:pt idx="3">
                  <c:v>Ref Group (Grad)</c:v>
                </c:pt>
              </c:strCache>
            </c:strRef>
          </c:cat>
          <c:val>
            <c:numRef>
              <c:f>'Substance Abuse'!$B$4:$E$4</c:f>
              <c:numCache>
                <c:formatCode>General</c:formatCode>
                <c:ptCount val="4"/>
                <c:pt idx="0">
                  <c:v>2.9</c:v>
                </c:pt>
                <c:pt idx="1">
                  <c:v>2.5</c:v>
                </c:pt>
                <c:pt idx="2">
                  <c:v>0</c:v>
                </c:pt>
                <c:pt idx="3">
                  <c:v>1.2</c:v>
                </c:pt>
              </c:numCache>
            </c:numRef>
          </c:val>
          <c:extLst>
            <c:ext xmlns:c16="http://schemas.microsoft.com/office/drawing/2014/chart" uri="{C3380CC4-5D6E-409C-BE32-E72D297353CC}">
              <c16:uniqueId val="{00000000-BD9E-45D1-97D6-43956ACA7522}"/>
            </c:ext>
          </c:extLst>
        </c:ser>
        <c:ser>
          <c:idx val="1"/>
          <c:order val="1"/>
          <c:tx>
            <c:strRef>
              <c:f>'Substance Abuse'!$A$5</c:f>
              <c:strCache>
                <c:ptCount val="1"/>
                <c:pt idx="0">
                  <c:v>2 – Moderate Risk</c:v>
                </c:pt>
              </c:strCache>
            </c:strRef>
          </c:tx>
          <c:spPr>
            <a:solidFill>
              <a:srgbClr val="FFFF00"/>
            </a:solidFill>
            <a:ln>
              <a:solidFill>
                <a:sysClr val="windowText" lastClr="000000"/>
              </a:solidFill>
            </a:ln>
            <a:effectLst/>
          </c:spPr>
          <c:invertIfNegative val="0"/>
          <c:cat>
            <c:strRef>
              <c:f>'Substance Abuse'!$B$3:$E$3</c:f>
              <c:strCache>
                <c:ptCount val="4"/>
                <c:pt idx="0">
                  <c:v>NDSU Total (% of 273)</c:v>
                </c:pt>
                <c:pt idx="1">
                  <c:v>Ref Group (All)</c:v>
                </c:pt>
                <c:pt idx="2">
                  <c:v>NDSU Grad Students (% of 46)</c:v>
                </c:pt>
                <c:pt idx="3">
                  <c:v>Ref Group (Grad)</c:v>
                </c:pt>
              </c:strCache>
            </c:strRef>
          </c:cat>
          <c:val>
            <c:numRef>
              <c:f>'Substance Abuse'!$B$5:$E$5</c:f>
              <c:numCache>
                <c:formatCode>General</c:formatCode>
                <c:ptCount val="4"/>
                <c:pt idx="0">
                  <c:v>46.2</c:v>
                </c:pt>
                <c:pt idx="1">
                  <c:v>38.200000000000003</c:v>
                </c:pt>
                <c:pt idx="2">
                  <c:v>13</c:v>
                </c:pt>
                <c:pt idx="3">
                  <c:v>27.8</c:v>
                </c:pt>
              </c:numCache>
            </c:numRef>
          </c:val>
          <c:extLst>
            <c:ext xmlns:c16="http://schemas.microsoft.com/office/drawing/2014/chart" uri="{C3380CC4-5D6E-409C-BE32-E72D297353CC}">
              <c16:uniqueId val="{00000001-BD9E-45D1-97D6-43956ACA7522}"/>
            </c:ext>
          </c:extLst>
        </c:ser>
        <c:ser>
          <c:idx val="2"/>
          <c:order val="2"/>
          <c:tx>
            <c:strRef>
              <c:f>'Substance Abuse'!$A$6</c:f>
              <c:strCache>
                <c:ptCount val="1"/>
                <c:pt idx="0">
                  <c:v>1 – Low Risk</c:v>
                </c:pt>
              </c:strCache>
            </c:strRef>
          </c:tx>
          <c:spPr>
            <a:solidFill>
              <a:srgbClr val="00B050"/>
            </a:solidFill>
            <a:ln>
              <a:solidFill>
                <a:sysClr val="windowText" lastClr="000000"/>
              </a:solidFill>
            </a:ln>
            <a:effectLst/>
          </c:spPr>
          <c:invertIfNegative val="0"/>
          <c:cat>
            <c:strRef>
              <c:f>'Substance Abuse'!$B$3:$E$3</c:f>
              <c:strCache>
                <c:ptCount val="4"/>
                <c:pt idx="0">
                  <c:v>NDSU Total (% of 273)</c:v>
                </c:pt>
                <c:pt idx="1">
                  <c:v>Ref Group (All)</c:v>
                </c:pt>
                <c:pt idx="2">
                  <c:v>NDSU Grad Students (% of 46)</c:v>
                </c:pt>
                <c:pt idx="3">
                  <c:v>Ref Group (Grad)</c:v>
                </c:pt>
              </c:strCache>
            </c:strRef>
          </c:cat>
          <c:val>
            <c:numRef>
              <c:f>'Substance Abuse'!$B$6:$E$6</c:f>
              <c:numCache>
                <c:formatCode>General</c:formatCode>
                <c:ptCount val="4"/>
                <c:pt idx="0">
                  <c:v>50.9</c:v>
                </c:pt>
                <c:pt idx="1">
                  <c:v>59.3</c:v>
                </c:pt>
                <c:pt idx="2">
                  <c:v>87</c:v>
                </c:pt>
                <c:pt idx="3">
                  <c:v>71</c:v>
                </c:pt>
              </c:numCache>
            </c:numRef>
          </c:val>
          <c:extLst>
            <c:ext xmlns:c16="http://schemas.microsoft.com/office/drawing/2014/chart" uri="{C3380CC4-5D6E-409C-BE32-E72D297353CC}">
              <c16:uniqueId val="{00000002-BD9E-45D1-97D6-43956ACA7522}"/>
            </c:ext>
          </c:extLst>
        </c:ser>
        <c:dLbls>
          <c:showLegendKey val="0"/>
          <c:showVal val="0"/>
          <c:showCatName val="0"/>
          <c:showSerName val="0"/>
          <c:showPercent val="0"/>
          <c:showBubbleSize val="0"/>
        </c:dLbls>
        <c:gapWidth val="150"/>
        <c:overlap val="100"/>
        <c:axId val="1308880064"/>
        <c:axId val="1356083792"/>
      </c:barChart>
      <c:catAx>
        <c:axId val="1308880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083792"/>
        <c:crosses val="autoZero"/>
        <c:auto val="1"/>
        <c:lblAlgn val="ctr"/>
        <c:lblOffset val="100"/>
        <c:noMultiLvlLbl val="0"/>
      </c:catAx>
      <c:valAx>
        <c:axId val="1356083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08880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Risk: Alcohol</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'Substance Abuse'!$A$11</c:f>
              <c:strCache>
                <c:ptCount val="1"/>
                <c:pt idx="0">
                  <c:v>3 – High Risk</c:v>
                </c:pt>
              </c:strCache>
            </c:strRef>
          </c:tx>
          <c:spPr>
            <a:solidFill>
              <a:srgbClr val="FF0000"/>
            </a:solidFill>
            <a:ln>
              <a:solidFill>
                <a:sysClr val="windowText" lastClr="000000"/>
              </a:solidFill>
            </a:ln>
            <a:effectLst/>
          </c:spPr>
          <c:invertIfNegative val="0"/>
          <c:cat>
            <c:strRef>
              <c:f>'Substance Abuse'!$B$10:$E$10</c:f>
              <c:strCache>
                <c:ptCount val="4"/>
                <c:pt idx="0">
                  <c:v>NDSU Total (% of 486)</c:v>
                </c:pt>
                <c:pt idx="1">
                  <c:v>Ref Group (All)</c:v>
                </c:pt>
                <c:pt idx="2">
                  <c:v>NDSU Grad Students (% of 106)</c:v>
                </c:pt>
                <c:pt idx="3">
                  <c:v>Ref Group (Grad)</c:v>
                </c:pt>
              </c:strCache>
            </c:strRef>
          </c:cat>
          <c:val>
            <c:numRef>
              <c:f>'Substance Abuse'!$B$11:$E$11</c:f>
              <c:numCache>
                <c:formatCode>General</c:formatCode>
                <c:ptCount val="4"/>
                <c:pt idx="0">
                  <c:v>0.8</c:v>
                </c:pt>
                <c:pt idx="1">
                  <c:v>1.3</c:v>
                </c:pt>
                <c:pt idx="2">
                  <c:v>0</c:v>
                </c:pt>
                <c:pt idx="3">
                  <c:v>1.3</c:v>
                </c:pt>
              </c:numCache>
            </c:numRef>
          </c:val>
          <c:extLst>
            <c:ext xmlns:c16="http://schemas.microsoft.com/office/drawing/2014/chart" uri="{C3380CC4-5D6E-409C-BE32-E72D297353CC}">
              <c16:uniqueId val="{00000000-3E9D-4DEB-BB13-6C0A36AB715F}"/>
            </c:ext>
          </c:extLst>
        </c:ser>
        <c:ser>
          <c:idx val="1"/>
          <c:order val="1"/>
          <c:tx>
            <c:strRef>
              <c:f>'Substance Abuse'!$A$12</c:f>
              <c:strCache>
                <c:ptCount val="1"/>
                <c:pt idx="0">
                  <c:v>2 – Moderate Risk</c:v>
                </c:pt>
              </c:strCache>
            </c:strRef>
          </c:tx>
          <c:spPr>
            <a:solidFill>
              <a:srgbClr val="FFFF00"/>
            </a:solidFill>
            <a:ln>
              <a:solidFill>
                <a:sysClr val="windowText" lastClr="000000"/>
              </a:solidFill>
            </a:ln>
            <a:effectLst/>
          </c:spPr>
          <c:invertIfNegative val="0"/>
          <c:cat>
            <c:strRef>
              <c:f>'Substance Abuse'!$B$10:$E$10</c:f>
              <c:strCache>
                <c:ptCount val="4"/>
                <c:pt idx="0">
                  <c:v>NDSU Total (% of 486)</c:v>
                </c:pt>
                <c:pt idx="1">
                  <c:v>Ref Group (All)</c:v>
                </c:pt>
                <c:pt idx="2">
                  <c:v>NDSU Grad Students (% of 106)</c:v>
                </c:pt>
                <c:pt idx="3">
                  <c:v>Ref Group (Grad)</c:v>
                </c:pt>
              </c:strCache>
            </c:strRef>
          </c:cat>
          <c:val>
            <c:numRef>
              <c:f>'Substance Abuse'!$B$12:$E$12</c:f>
              <c:numCache>
                <c:formatCode>General</c:formatCode>
                <c:ptCount val="4"/>
                <c:pt idx="0">
                  <c:v>16.5</c:v>
                </c:pt>
                <c:pt idx="1">
                  <c:v>15.6</c:v>
                </c:pt>
                <c:pt idx="2">
                  <c:v>17</c:v>
                </c:pt>
                <c:pt idx="3">
                  <c:v>17</c:v>
                </c:pt>
              </c:numCache>
            </c:numRef>
          </c:val>
          <c:extLst>
            <c:ext xmlns:c16="http://schemas.microsoft.com/office/drawing/2014/chart" uri="{C3380CC4-5D6E-409C-BE32-E72D297353CC}">
              <c16:uniqueId val="{00000001-3E9D-4DEB-BB13-6C0A36AB715F}"/>
            </c:ext>
          </c:extLst>
        </c:ser>
        <c:ser>
          <c:idx val="2"/>
          <c:order val="2"/>
          <c:tx>
            <c:strRef>
              <c:f>'Substance Abuse'!$A$13</c:f>
              <c:strCache>
                <c:ptCount val="1"/>
                <c:pt idx="0">
                  <c:v>1 – Low Risk</c:v>
                </c:pt>
              </c:strCache>
            </c:strRef>
          </c:tx>
          <c:spPr>
            <a:solidFill>
              <a:srgbClr val="00B050"/>
            </a:solidFill>
            <a:ln>
              <a:solidFill>
                <a:sysClr val="windowText" lastClr="000000"/>
              </a:solidFill>
            </a:ln>
            <a:effectLst/>
          </c:spPr>
          <c:invertIfNegative val="0"/>
          <c:cat>
            <c:strRef>
              <c:f>'Substance Abuse'!$B$10:$E$10</c:f>
              <c:strCache>
                <c:ptCount val="4"/>
                <c:pt idx="0">
                  <c:v>NDSU Total (% of 486)</c:v>
                </c:pt>
                <c:pt idx="1">
                  <c:v>Ref Group (All)</c:v>
                </c:pt>
                <c:pt idx="2">
                  <c:v>NDSU Grad Students (% of 106)</c:v>
                </c:pt>
                <c:pt idx="3">
                  <c:v>Ref Group (Grad)</c:v>
                </c:pt>
              </c:strCache>
            </c:strRef>
          </c:cat>
          <c:val>
            <c:numRef>
              <c:f>'Substance Abuse'!$B$13:$E$13</c:f>
              <c:numCache>
                <c:formatCode>General</c:formatCode>
                <c:ptCount val="4"/>
                <c:pt idx="0">
                  <c:v>82.7</c:v>
                </c:pt>
                <c:pt idx="1">
                  <c:v>83</c:v>
                </c:pt>
                <c:pt idx="2">
                  <c:v>83</c:v>
                </c:pt>
                <c:pt idx="3">
                  <c:v>81.7</c:v>
                </c:pt>
              </c:numCache>
            </c:numRef>
          </c:val>
          <c:extLst>
            <c:ext xmlns:c16="http://schemas.microsoft.com/office/drawing/2014/chart" uri="{C3380CC4-5D6E-409C-BE32-E72D297353CC}">
              <c16:uniqueId val="{00000002-3E9D-4DEB-BB13-6C0A36AB715F}"/>
            </c:ext>
          </c:extLst>
        </c:ser>
        <c:dLbls>
          <c:showLegendKey val="0"/>
          <c:showVal val="0"/>
          <c:showCatName val="0"/>
          <c:showSerName val="0"/>
          <c:showPercent val="0"/>
          <c:showBubbleSize val="0"/>
        </c:dLbls>
        <c:gapWidth val="150"/>
        <c:overlap val="100"/>
        <c:axId val="1308880064"/>
        <c:axId val="1356083792"/>
      </c:barChart>
      <c:catAx>
        <c:axId val="1308880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083792"/>
        <c:crosses val="autoZero"/>
        <c:auto val="1"/>
        <c:lblAlgn val="ctr"/>
        <c:lblOffset val="100"/>
        <c:noMultiLvlLbl val="0"/>
      </c:catAx>
      <c:valAx>
        <c:axId val="1356083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08880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Risk: Cannabis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'Substance Abuse'!$A$18</c:f>
              <c:strCache>
                <c:ptCount val="1"/>
                <c:pt idx="0">
                  <c:v>3 – High Risk</c:v>
                </c:pt>
              </c:strCache>
            </c:strRef>
          </c:tx>
          <c:spPr>
            <a:solidFill>
              <a:srgbClr val="FF0000"/>
            </a:solidFill>
            <a:ln>
              <a:solidFill>
                <a:sysClr val="windowText" lastClr="000000"/>
              </a:solidFill>
            </a:ln>
            <a:effectLst/>
          </c:spPr>
          <c:invertIfNegative val="0"/>
          <c:cat>
            <c:strRef>
              <c:f>'Substance Abuse'!$B$17:$E$17</c:f>
              <c:strCache>
                <c:ptCount val="4"/>
                <c:pt idx="0">
                  <c:v>NDSU Total (% of 243)</c:v>
                </c:pt>
                <c:pt idx="1">
                  <c:v>Ref Group (All)</c:v>
                </c:pt>
                <c:pt idx="2">
                  <c:v>NDSU Grad Students (% of 46)</c:v>
                </c:pt>
                <c:pt idx="3">
                  <c:v>Ref Group (Grad)</c:v>
                </c:pt>
              </c:strCache>
            </c:strRef>
          </c:cat>
          <c:val>
            <c:numRef>
              <c:f>'Substance Abuse'!$B$18:$E$18</c:f>
              <c:numCache>
                <c:formatCode>General</c:formatCode>
                <c:ptCount val="4"/>
                <c:pt idx="0">
                  <c:v>1.2</c:v>
                </c:pt>
                <c:pt idx="1">
                  <c:v>2.2000000000000002</c:v>
                </c:pt>
                <c:pt idx="2">
                  <c:v>0</c:v>
                </c:pt>
                <c:pt idx="3">
                  <c:v>1.2</c:v>
                </c:pt>
              </c:numCache>
            </c:numRef>
          </c:val>
          <c:extLst>
            <c:ext xmlns:c16="http://schemas.microsoft.com/office/drawing/2014/chart" uri="{C3380CC4-5D6E-409C-BE32-E72D297353CC}">
              <c16:uniqueId val="{00000000-32A5-4DBD-932D-4E9BC348D8A8}"/>
            </c:ext>
          </c:extLst>
        </c:ser>
        <c:ser>
          <c:idx val="1"/>
          <c:order val="1"/>
          <c:tx>
            <c:strRef>
              <c:f>'Substance Abuse'!$A$19</c:f>
              <c:strCache>
                <c:ptCount val="1"/>
                <c:pt idx="0">
                  <c:v>2 – Moderate Risk</c:v>
                </c:pt>
              </c:strCache>
            </c:strRef>
          </c:tx>
          <c:spPr>
            <a:solidFill>
              <a:srgbClr val="FFFF00"/>
            </a:solidFill>
            <a:ln>
              <a:solidFill>
                <a:sysClr val="windowText" lastClr="000000"/>
              </a:solidFill>
            </a:ln>
            <a:effectLst/>
          </c:spPr>
          <c:invertIfNegative val="0"/>
          <c:cat>
            <c:strRef>
              <c:f>'Substance Abuse'!$B$17:$E$17</c:f>
              <c:strCache>
                <c:ptCount val="4"/>
                <c:pt idx="0">
                  <c:v>NDSU Total (% of 243)</c:v>
                </c:pt>
                <c:pt idx="1">
                  <c:v>Ref Group (All)</c:v>
                </c:pt>
                <c:pt idx="2">
                  <c:v>NDSU Grad Students (% of 46)</c:v>
                </c:pt>
                <c:pt idx="3">
                  <c:v>Ref Group (Grad)</c:v>
                </c:pt>
              </c:strCache>
            </c:strRef>
          </c:cat>
          <c:val>
            <c:numRef>
              <c:f>'Substance Abuse'!$B$19:$E$19</c:f>
              <c:numCache>
                <c:formatCode>General</c:formatCode>
                <c:ptCount val="4"/>
                <c:pt idx="0">
                  <c:v>35.4</c:v>
                </c:pt>
                <c:pt idx="1">
                  <c:v>42.3</c:v>
                </c:pt>
                <c:pt idx="2">
                  <c:v>17.399999999999999</c:v>
                </c:pt>
                <c:pt idx="3">
                  <c:v>34</c:v>
                </c:pt>
              </c:numCache>
            </c:numRef>
          </c:val>
          <c:extLst>
            <c:ext xmlns:c16="http://schemas.microsoft.com/office/drawing/2014/chart" uri="{C3380CC4-5D6E-409C-BE32-E72D297353CC}">
              <c16:uniqueId val="{00000001-32A5-4DBD-932D-4E9BC348D8A8}"/>
            </c:ext>
          </c:extLst>
        </c:ser>
        <c:ser>
          <c:idx val="2"/>
          <c:order val="2"/>
          <c:tx>
            <c:strRef>
              <c:f>'Substance Abuse'!$A$20</c:f>
              <c:strCache>
                <c:ptCount val="1"/>
                <c:pt idx="0">
                  <c:v>1 – Low Risk</c:v>
                </c:pt>
              </c:strCache>
            </c:strRef>
          </c:tx>
          <c:spPr>
            <a:solidFill>
              <a:srgbClr val="00B050"/>
            </a:solidFill>
            <a:ln>
              <a:solidFill>
                <a:sysClr val="windowText" lastClr="000000"/>
              </a:solidFill>
            </a:ln>
            <a:effectLst/>
          </c:spPr>
          <c:invertIfNegative val="0"/>
          <c:cat>
            <c:strRef>
              <c:f>'Substance Abuse'!$B$17:$E$17</c:f>
              <c:strCache>
                <c:ptCount val="4"/>
                <c:pt idx="0">
                  <c:v>NDSU Total (% of 243)</c:v>
                </c:pt>
                <c:pt idx="1">
                  <c:v>Ref Group (All)</c:v>
                </c:pt>
                <c:pt idx="2">
                  <c:v>NDSU Grad Students (% of 46)</c:v>
                </c:pt>
                <c:pt idx="3">
                  <c:v>Ref Group (Grad)</c:v>
                </c:pt>
              </c:strCache>
            </c:strRef>
          </c:cat>
          <c:val>
            <c:numRef>
              <c:f>'Substance Abuse'!$B$20:$E$20</c:f>
              <c:numCache>
                <c:formatCode>General</c:formatCode>
                <c:ptCount val="4"/>
                <c:pt idx="0">
                  <c:v>63.4</c:v>
                </c:pt>
                <c:pt idx="1">
                  <c:v>55.5</c:v>
                </c:pt>
                <c:pt idx="2">
                  <c:v>82.6</c:v>
                </c:pt>
                <c:pt idx="3">
                  <c:v>64.8</c:v>
                </c:pt>
              </c:numCache>
            </c:numRef>
          </c:val>
          <c:extLst>
            <c:ext xmlns:c16="http://schemas.microsoft.com/office/drawing/2014/chart" uri="{C3380CC4-5D6E-409C-BE32-E72D297353CC}">
              <c16:uniqueId val="{00000002-32A5-4DBD-932D-4E9BC348D8A8}"/>
            </c:ext>
          </c:extLst>
        </c:ser>
        <c:dLbls>
          <c:showLegendKey val="0"/>
          <c:showVal val="0"/>
          <c:showCatName val="0"/>
          <c:showSerName val="0"/>
          <c:showPercent val="0"/>
          <c:showBubbleSize val="0"/>
        </c:dLbls>
        <c:gapWidth val="150"/>
        <c:overlap val="100"/>
        <c:axId val="1308880064"/>
        <c:axId val="1356083792"/>
      </c:barChart>
      <c:catAx>
        <c:axId val="1308880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083792"/>
        <c:crosses val="autoZero"/>
        <c:auto val="1"/>
        <c:lblAlgn val="ctr"/>
        <c:lblOffset val="100"/>
        <c:noMultiLvlLbl val="0"/>
      </c:catAx>
      <c:valAx>
        <c:axId val="13560837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08880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Feelings of Safety: On Campus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7461956326286624E-2"/>
          <c:y val="0.16222708790109994"/>
          <c:w val="0.93004036294624637"/>
          <c:h val="0.59112251586019937"/>
        </c:manualLayout>
      </c:layout>
      <c:barChart>
        <c:barDir val="col"/>
        <c:grouping val="stacked"/>
        <c:varyColors val="0"/>
        <c:ser>
          <c:idx val="0"/>
          <c:order val="0"/>
          <c:tx>
            <c:strRef>
              <c:f>Safety!$H$12</c:f>
              <c:strCache>
                <c:ptCount val="1"/>
                <c:pt idx="0">
                  <c:v>1 – Not safe at all</c:v>
                </c:pt>
              </c:strCache>
            </c:strRef>
          </c:tx>
          <c:spPr>
            <a:solidFill>
              <a:srgbClr val="FF000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Safety!$I$12:$Q$12</c:f>
              <c:numCache>
                <c:formatCode>General</c:formatCode>
                <c:ptCount val="9"/>
                <c:pt idx="0">
                  <c:v>0.3</c:v>
                </c:pt>
                <c:pt idx="1">
                  <c:v>0.5</c:v>
                </c:pt>
                <c:pt idx="2">
                  <c:v>0</c:v>
                </c:pt>
                <c:pt idx="3">
                  <c:v>0.4</c:v>
                </c:pt>
                <c:pt idx="5">
                  <c:v>4.2</c:v>
                </c:pt>
                <c:pt idx="6">
                  <c:v>5.4</c:v>
                </c:pt>
                <c:pt idx="7">
                  <c:v>0</c:v>
                </c:pt>
                <c:pt idx="8">
                  <c:v>3.8</c:v>
                </c:pt>
              </c:numCache>
            </c:numRef>
          </c:val>
          <c:extLst>
            <c:ext xmlns:c16="http://schemas.microsoft.com/office/drawing/2014/chart" uri="{C3380CC4-5D6E-409C-BE32-E72D297353CC}">
              <c16:uniqueId val="{00000000-96F6-45AA-A186-2B73EEAB0F64}"/>
            </c:ext>
          </c:extLst>
        </c:ser>
        <c:ser>
          <c:idx val="1"/>
          <c:order val="1"/>
          <c:tx>
            <c:strRef>
              <c:f>Safety!$H$13</c:f>
              <c:strCache>
                <c:ptCount val="1"/>
                <c:pt idx="0">
                  <c:v>2 – Somewhat unsafe</c:v>
                </c:pt>
              </c:strCache>
            </c:strRef>
          </c:tx>
          <c:spPr>
            <a:solidFill>
              <a:srgbClr val="FFFF0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Safety!$I$13:$Q$13</c:f>
              <c:numCache>
                <c:formatCode>General</c:formatCode>
                <c:ptCount val="9"/>
                <c:pt idx="0">
                  <c:v>1.8</c:v>
                </c:pt>
                <c:pt idx="1">
                  <c:v>1.8</c:v>
                </c:pt>
                <c:pt idx="2">
                  <c:v>2.2999999999999998</c:v>
                </c:pt>
                <c:pt idx="3">
                  <c:v>1.6</c:v>
                </c:pt>
                <c:pt idx="5">
                  <c:v>19.600000000000001</c:v>
                </c:pt>
                <c:pt idx="6">
                  <c:v>23.4</c:v>
                </c:pt>
                <c:pt idx="7">
                  <c:v>15</c:v>
                </c:pt>
                <c:pt idx="8">
                  <c:v>19.100000000000001</c:v>
                </c:pt>
              </c:numCache>
            </c:numRef>
          </c:val>
          <c:extLst>
            <c:ext xmlns:c16="http://schemas.microsoft.com/office/drawing/2014/chart" uri="{C3380CC4-5D6E-409C-BE32-E72D297353CC}">
              <c16:uniqueId val="{00000001-96F6-45AA-A186-2B73EEAB0F64}"/>
            </c:ext>
          </c:extLst>
        </c:ser>
        <c:ser>
          <c:idx val="2"/>
          <c:order val="2"/>
          <c:tx>
            <c:strRef>
              <c:f>Safety!$H$14</c:f>
              <c:strCache>
                <c:ptCount val="1"/>
                <c:pt idx="0">
                  <c:v>3 – Somewhat safe</c:v>
                </c:pt>
              </c:strCache>
            </c:strRef>
          </c:tx>
          <c:spPr>
            <a:solidFill>
              <a:srgbClr val="92D05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Safety!$I$14:$Q$14</c:f>
              <c:numCache>
                <c:formatCode>General</c:formatCode>
                <c:ptCount val="9"/>
                <c:pt idx="0">
                  <c:v>17.399999999999999</c:v>
                </c:pt>
                <c:pt idx="1">
                  <c:v>26</c:v>
                </c:pt>
                <c:pt idx="2">
                  <c:v>11.3</c:v>
                </c:pt>
                <c:pt idx="3">
                  <c:v>23.1</c:v>
                </c:pt>
                <c:pt idx="5">
                  <c:v>49</c:v>
                </c:pt>
                <c:pt idx="6">
                  <c:v>46.4</c:v>
                </c:pt>
                <c:pt idx="7">
                  <c:v>46.6</c:v>
                </c:pt>
                <c:pt idx="8">
                  <c:v>47.7</c:v>
                </c:pt>
              </c:numCache>
            </c:numRef>
          </c:val>
          <c:extLst>
            <c:ext xmlns:c16="http://schemas.microsoft.com/office/drawing/2014/chart" uri="{C3380CC4-5D6E-409C-BE32-E72D297353CC}">
              <c16:uniqueId val="{00000002-96F6-45AA-A186-2B73EEAB0F64}"/>
            </c:ext>
          </c:extLst>
        </c:ser>
        <c:ser>
          <c:idx val="3"/>
          <c:order val="3"/>
          <c:tx>
            <c:strRef>
              <c:f>Safety!$H$15</c:f>
              <c:strCache>
                <c:ptCount val="1"/>
                <c:pt idx="0">
                  <c:v>4 – Very safe</c:v>
                </c:pt>
              </c:strCache>
            </c:strRef>
          </c:tx>
          <c:spPr>
            <a:solidFill>
              <a:srgbClr val="00B05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Safety!$I$15:$Q$15</c:f>
              <c:numCache>
                <c:formatCode>General</c:formatCode>
                <c:ptCount val="9"/>
                <c:pt idx="0">
                  <c:v>80.5</c:v>
                </c:pt>
                <c:pt idx="1">
                  <c:v>71.7</c:v>
                </c:pt>
                <c:pt idx="2">
                  <c:v>86.5</c:v>
                </c:pt>
                <c:pt idx="3">
                  <c:v>75</c:v>
                </c:pt>
                <c:pt idx="5">
                  <c:v>27.2</c:v>
                </c:pt>
                <c:pt idx="6">
                  <c:v>24.9</c:v>
                </c:pt>
                <c:pt idx="7">
                  <c:v>38.299999999999997</c:v>
                </c:pt>
                <c:pt idx="8">
                  <c:v>29.4</c:v>
                </c:pt>
              </c:numCache>
            </c:numRef>
          </c:val>
          <c:extLst>
            <c:ext xmlns:c16="http://schemas.microsoft.com/office/drawing/2014/chart" uri="{C3380CC4-5D6E-409C-BE32-E72D297353CC}">
              <c16:uniqueId val="{00000003-96F6-45AA-A186-2B73EEAB0F64}"/>
            </c:ext>
          </c:extLst>
        </c:ser>
        <c:dLbls>
          <c:showLegendKey val="0"/>
          <c:showVal val="0"/>
          <c:showCatName val="0"/>
          <c:showSerName val="0"/>
          <c:showPercent val="0"/>
          <c:showBubbleSize val="0"/>
        </c:dLbls>
        <c:gapWidth val="150"/>
        <c:overlap val="100"/>
        <c:axId val="1356609920"/>
        <c:axId val="1356148272"/>
      </c:barChart>
      <c:catAx>
        <c:axId val="135660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148272"/>
        <c:crosses val="autoZero"/>
        <c:auto val="1"/>
        <c:lblAlgn val="ctr"/>
        <c:lblOffset val="100"/>
        <c:noMultiLvlLbl val="0"/>
      </c:catAx>
      <c:valAx>
        <c:axId val="135614827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609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Feelings of Safety: In the Community</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97012188544925E-2"/>
          <c:y val="0.1685876838234685"/>
          <c:w val="0.90975083594002804"/>
          <c:h val="0.56844251012025038"/>
        </c:manualLayout>
      </c:layout>
      <c:barChart>
        <c:barDir val="col"/>
        <c:grouping val="stacked"/>
        <c:varyColors val="0"/>
        <c:ser>
          <c:idx val="0"/>
          <c:order val="0"/>
          <c:tx>
            <c:strRef>
              <c:f>Safety!$H$21</c:f>
              <c:strCache>
                <c:ptCount val="1"/>
                <c:pt idx="0">
                  <c:v>1 – Not safe at all</c:v>
                </c:pt>
              </c:strCache>
            </c:strRef>
          </c:tx>
          <c:spPr>
            <a:solidFill>
              <a:srgbClr val="FF0000"/>
            </a:solidFill>
            <a:ln>
              <a:solidFill>
                <a:schemeClr val="tx1"/>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Safety!$I$21:$Q$21</c:f>
              <c:numCache>
                <c:formatCode>General</c:formatCode>
                <c:ptCount val="9"/>
                <c:pt idx="0">
                  <c:v>0.9</c:v>
                </c:pt>
                <c:pt idx="1">
                  <c:v>1.3</c:v>
                </c:pt>
                <c:pt idx="2">
                  <c:v>1.5</c:v>
                </c:pt>
                <c:pt idx="3">
                  <c:v>1.2</c:v>
                </c:pt>
                <c:pt idx="5">
                  <c:v>11.8</c:v>
                </c:pt>
                <c:pt idx="6">
                  <c:v>13.5</c:v>
                </c:pt>
                <c:pt idx="7">
                  <c:v>7.5</c:v>
                </c:pt>
                <c:pt idx="8">
                  <c:v>10.3</c:v>
                </c:pt>
              </c:numCache>
            </c:numRef>
          </c:val>
          <c:extLst>
            <c:ext xmlns:c16="http://schemas.microsoft.com/office/drawing/2014/chart" uri="{C3380CC4-5D6E-409C-BE32-E72D297353CC}">
              <c16:uniqueId val="{00000000-7AF9-49E6-A6FE-226C39CBAE59}"/>
            </c:ext>
          </c:extLst>
        </c:ser>
        <c:ser>
          <c:idx val="1"/>
          <c:order val="1"/>
          <c:tx>
            <c:strRef>
              <c:f>Safety!$H$22</c:f>
              <c:strCache>
                <c:ptCount val="1"/>
                <c:pt idx="0">
                  <c:v>2 – Somewhat unsafe</c:v>
                </c:pt>
              </c:strCache>
            </c:strRef>
          </c:tx>
          <c:spPr>
            <a:solidFill>
              <a:srgbClr val="FFFF0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Safety!$I$22:$Q$22</c:f>
              <c:numCache>
                <c:formatCode>General</c:formatCode>
                <c:ptCount val="9"/>
                <c:pt idx="0">
                  <c:v>5.7</c:v>
                </c:pt>
                <c:pt idx="1">
                  <c:v>8.1</c:v>
                </c:pt>
                <c:pt idx="2">
                  <c:v>6.8</c:v>
                </c:pt>
                <c:pt idx="3">
                  <c:v>7.1</c:v>
                </c:pt>
                <c:pt idx="5">
                  <c:v>34.1</c:v>
                </c:pt>
                <c:pt idx="6">
                  <c:v>34.4</c:v>
                </c:pt>
                <c:pt idx="7">
                  <c:v>22.6</c:v>
                </c:pt>
                <c:pt idx="8">
                  <c:v>31.1</c:v>
                </c:pt>
              </c:numCache>
            </c:numRef>
          </c:val>
          <c:extLst>
            <c:ext xmlns:c16="http://schemas.microsoft.com/office/drawing/2014/chart" uri="{C3380CC4-5D6E-409C-BE32-E72D297353CC}">
              <c16:uniqueId val="{00000001-7AF9-49E6-A6FE-226C39CBAE59}"/>
            </c:ext>
          </c:extLst>
        </c:ser>
        <c:ser>
          <c:idx val="2"/>
          <c:order val="2"/>
          <c:tx>
            <c:strRef>
              <c:f>Safety!$H$23</c:f>
              <c:strCache>
                <c:ptCount val="1"/>
                <c:pt idx="0">
                  <c:v>3 – Somewhat safe</c:v>
                </c:pt>
              </c:strCache>
            </c:strRef>
          </c:tx>
          <c:spPr>
            <a:solidFill>
              <a:srgbClr val="92D05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Safety!$I$23:$Q$23</c:f>
              <c:numCache>
                <c:formatCode>General</c:formatCode>
                <c:ptCount val="9"/>
                <c:pt idx="0">
                  <c:v>48.6</c:v>
                </c:pt>
                <c:pt idx="1">
                  <c:v>47.6</c:v>
                </c:pt>
                <c:pt idx="2">
                  <c:v>40.6</c:v>
                </c:pt>
                <c:pt idx="3">
                  <c:v>42.6</c:v>
                </c:pt>
                <c:pt idx="5">
                  <c:v>40.5</c:v>
                </c:pt>
                <c:pt idx="6">
                  <c:v>37.700000000000003</c:v>
                </c:pt>
                <c:pt idx="7">
                  <c:v>50.4</c:v>
                </c:pt>
                <c:pt idx="8">
                  <c:v>41</c:v>
                </c:pt>
              </c:numCache>
            </c:numRef>
          </c:val>
          <c:extLst>
            <c:ext xmlns:c16="http://schemas.microsoft.com/office/drawing/2014/chart" uri="{C3380CC4-5D6E-409C-BE32-E72D297353CC}">
              <c16:uniqueId val="{00000002-7AF9-49E6-A6FE-226C39CBAE59}"/>
            </c:ext>
          </c:extLst>
        </c:ser>
        <c:ser>
          <c:idx val="3"/>
          <c:order val="3"/>
          <c:tx>
            <c:strRef>
              <c:f>Safety!$H$24</c:f>
              <c:strCache>
                <c:ptCount val="1"/>
                <c:pt idx="0">
                  <c:v>4 – Very safe</c:v>
                </c:pt>
              </c:strCache>
            </c:strRef>
          </c:tx>
          <c:spPr>
            <a:solidFill>
              <a:srgbClr val="00B050"/>
            </a:solidFill>
            <a:ln>
              <a:solidFill>
                <a:sysClr val="windowText" lastClr="000000"/>
              </a:solidFill>
            </a:ln>
            <a:effectLst/>
          </c:spPr>
          <c:invertIfNegative val="0"/>
          <c:cat>
            <c:strRef>
              <c:f>Safety!$I$10:$Q$11</c:f>
              <c:strCache>
                <c:ptCount val="9"/>
                <c:pt idx="0">
                  <c:v>NDSU Overall (% of 671)</c:v>
                </c:pt>
                <c:pt idx="1">
                  <c:v>Ref Group (All)</c:v>
                </c:pt>
                <c:pt idx="2">
                  <c:v>Grad Student (% of 133)</c:v>
                </c:pt>
                <c:pt idx="3">
                  <c:v>Ref Group (Grad)</c:v>
                </c:pt>
                <c:pt idx="5">
                  <c:v>NDSU Overall (% of 671)</c:v>
                </c:pt>
                <c:pt idx="6">
                  <c:v>Ref Group (All)</c:v>
                </c:pt>
                <c:pt idx="7">
                  <c:v>Grad Student (% of 133)</c:v>
                </c:pt>
                <c:pt idx="8">
                  <c:v>Ref Group (Grad)</c:v>
                </c:pt>
              </c:strCache>
              <c:extLst/>
            </c:strRef>
          </c:cat>
          <c:val>
            <c:numRef>
              <c:f>Safety!$I$24:$Q$24</c:f>
              <c:numCache>
                <c:formatCode>General</c:formatCode>
                <c:ptCount val="9"/>
                <c:pt idx="0">
                  <c:v>44.8</c:v>
                </c:pt>
                <c:pt idx="1">
                  <c:v>43</c:v>
                </c:pt>
                <c:pt idx="2">
                  <c:v>51.1</c:v>
                </c:pt>
                <c:pt idx="3">
                  <c:v>49</c:v>
                </c:pt>
                <c:pt idx="5">
                  <c:v>13.6</c:v>
                </c:pt>
                <c:pt idx="6">
                  <c:v>14.4</c:v>
                </c:pt>
                <c:pt idx="7">
                  <c:v>19.5</c:v>
                </c:pt>
                <c:pt idx="8">
                  <c:v>17.600000000000001</c:v>
                </c:pt>
              </c:numCache>
            </c:numRef>
          </c:val>
          <c:extLst>
            <c:ext xmlns:c16="http://schemas.microsoft.com/office/drawing/2014/chart" uri="{C3380CC4-5D6E-409C-BE32-E72D297353CC}">
              <c16:uniqueId val="{00000003-7AF9-49E6-A6FE-226C39CBAE59}"/>
            </c:ext>
          </c:extLst>
        </c:ser>
        <c:dLbls>
          <c:showLegendKey val="0"/>
          <c:showVal val="0"/>
          <c:showCatName val="0"/>
          <c:showSerName val="0"/>
          <c:showPercent val="0"/>
          <c:showBubbleSize val="0"/>
        </c:dLbls>
        <c:gapWidth val="150"/>
        <c:overlap val="100"/>
        <c:axId val="1356609920"/>
        <c:axId val="1356148272"/>
      </c:barChart>
      <c:catAx>
        <c:axId val="135660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148272"/>
        <c:crosses val="autoZero"/>
        <c:auto val="1"/>
        <c:lblAlgn val="ctr"/>
        <c:lblOffset val="100"/>
        <c:noMultiLvlLbl val="0"/>
      </c:catAx>
      <c:valAx>
        <c:axId val="135614827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609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Psychological Distress</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9247594050743664E-2"/>
          <c:y val="0.17171296296296296"/>
          <c:w val="0.66097025371828511"/>
          <c:h val="0.67003098571011954"/>
        </c:manualLayout>
      </c:layout>
      <c:barChart>
        <c:barDir val="col"/>
        <c:grouping val="stacked"/>
        <c:varyColors val="0"/>
        <c:ser>
          <c:idx val="3"/>
          <c:order val="0"/>
          <c:tx>
            <c:strRef>
              <c:f>'Mental Health'!$A$5</c:f>
              <c:strCache>
                <c:ptCount val="1"/>
                <c:pt idx="0">
                  <c:v>Serious psychological distress</c:v>
                </c:pt>
              </c:strCache>
            </c:strRef>
          </c:tx>
          <c:spPr>
            <a:solidFill>
              <a:srgbClr val="FF0000"/>
            </a:solidFill>
            <a:ln>
              <a:solidFill>
                <a:sysClr val="windowText" lastClr="000000"/>
              </a:solidFill>
            </a:ln>
            <a:effectLst/>
          </c:spPr>
          <c:invertIfNegative val="0"/>
          <c:cat>
            <c:strRef>
              <c:f>'Mental Health'!$B$2:$E$2</c:f>
              <c:strCache>
                <c:ptCount val="4"/>
                <c:pt idx="0">
                  <c:v>NDSU Overall (% of 671)</c:v>
                </c:pt>
                <c:pt idx="1">
                  <c:v>Ref Group (All)</c:v>
                </c:pt>
                <c:pt idx="2">
                  <c:v>Grad Student (% of 133)</c:v>
                </c:pt>
                <c:pt idx="3">
                  <c:v>Ref Group (Grad)</c:v>
                </c:pt>
              </c:strCache>
            </c:strRef>
          </c:cat>
          <c:val>
            <c:numRef>
              <c:f>'Mental Health'!$B$5:$E$5</c:f>
              <c:numCache>
                <c:formatCode>0%</c:formatCode>
                <c:ptCount val="4"/>
                <c:pt idx="0" formatCode="0.00%">
                  <c:v>0.186</c:v>
                </c:pt>
                <c:pt idx="1">
                  <c:v>0.24</c:v>
                </c:pt>
                <c:pt idx="2" formatCode="0.00%">
                  <c:v>0.17699999999999999</c:v>
                </c:pt>
                <c:pt idx="3" formatCode="0.00%">
                  <c:v>0.17399999999999999</c:v>
                </c:pt>
              </c:numCache>
            </c:numRef>
          </c:val>
          <c:extLst>
            <c:ext xmlns:c16="http://schemas.microsoft.com/office/drawing/2014/chart" uri="{C3380CC4-5D6E-409C-BE32-E72D297353CC}">
              <c16:uniqueId val="{00000000-756A-4E46-B41E-C2231E7C6754}"/>
            </c:ext>
          </c:extLst>
        </c:ser>
        <c:ser>
          <c:idx val="1"/>
          <c:order val="1"/>
          <c:tx>
            <c:strRef>
              <c:f>'Mental Health'!$A$4</c:f>
              <c:strCache>
                <c:ptCount val="1"/>
                <c:pt idx="0">
                  <c:v>Moderate psychological distress</c:v>
                </c:pt>
              </c:strCache>
            </c:strRef>
          </c:tx>
          <c:spPr>
            <a:solidFill>
              <a:srgbClr val="FFFF00"/>
            </a:solidFill>
            <a:ln>
              <a:solidFill>
                <a:sysClr val="windowText" lastClr="000000"/>
              </a:solidFill>
            </a:ln>
            <a:effectLst/>
          </c:spPr>
          <c:invertIfNegative val="0"/>
          <c:cat>
            <c:strRef>
              <c:f>'Mental Health'!$B$2:$E$2</c:f>
              <c:strCache>
                <c:ptCount val="4"/>
                <c:pt idx="0">
                  <c:v>NDSU Overall (% of 671)</c:v>
                </c:pt>
                <c:pt idx="1">
                  <c:v>Ref Group (All)</c:v>
                </c:pt>
                <c:pt idx="2">
                  <c:v>Grad Student (% of 133)</c:v>
                </c:pt>
                <c:pt idx="3">
                  <c:v>Ref Group (Grad)</c:v>
                </c:pt>
              </c:strCache>
            </c:strRef>
          </c:cat>
          <c:val>
            <c:numRef>
              <c:f>'Mental Health'!$B$4:$E$4</c:f>
              <c:numCache>
                <c:formatCode>0.00%</c:formatCode>
                <c:ptCount val="4"/>
                <c:pt idx="0">
                  <c:v>0.19900000000000001</c:v>
                </c:pt>
                <c:pt idx="1">
                  <c:v>0.51200000000000001</c:v>
                </c:pt>
                <c:pt idx="2">
                  <c:v>0.192</c:v>
                </c:pt>
                <c:pt idx="3">
                  <c:v>0.52900000000000003</c:v>
                </c:pt>
              </c:numCache>
            </c:numRef>
          </c:val>
          <c:extLst>
            <c:ext xmlns:c16="http://schemas.microsoft.com/office/drawing/2014/chart" uri="{C3380CC4-5D6E-409C-BE32-E72D297353CC}">
              <c16:uniqueId val="{00000001-756A-4E46-B41E-C2231E7C6754}"/>
            </c:ext>
          </c:extLst>
        </c:ser>
        <c:ser>
          <c:idx val="0"/>
          <c:order val="2"/>
          <c:tx>
            <c:strRef>
              <c:f>'Mental Health'!$A$3</c:f>
              <c:strCache>
                <c:ptCount val="1"/>
                <c:pt idx="0">
                  <c:v>No or low psychological distress</c:v>
                </c:pt>
              </c:strCache>
            </c:strRef>
          </c:tx>
          <c:spPr>
            <a:solidFill>
              <a:srgbClr val="00B050"/>
            </a:solidFill>
            <a:ln>
              <a:solidFill>
                <a:sysClr val="windowText" lastClr="000000"/>
              </a:solidFill>
            </a:ln>
            <a:effectLst/>
          </c:spPr>
          <c:invertIfNegative val="0"/>
          <c:cat>
            <c:strRef>
              <c:f>'Mental Health'!$B$2:$E$2</c:f>
              <c:strCache>
                <c:ptCount val="4"/>
                <c:pt idx="0">
                  <c:v>NDSU Overall (% of 671)</c:v>
                </c:pt>
                <c:pt idx="1">
                  <c:v>Ref Group (All)</c:v>
                </c:pt>
                <c:pt idx="2">
                  <c:v>Grad Student (% of 133)</c:v>
                </c:pt>
                <c:pt idx="3">
                  <c:v>Ref Group (Grad)</c:v>
                </c:pt>
              </c:strCache>
            </c:strRef>
          </c:cat>
          <c:val>
            <c:numRef>
              <c:f>'Mental Health'!$B$3:$E$3</c:f>
              <c:numCache>
                <c:formatCode>0.00%</c:formatCode>
                <c:ptCount val="4"/>
                <c:pt idx="0">
                  <c:v>0.61499999999999999</c:v>
                </c:pt>
                <c:pt idx="1">
                  <c:v>0.248</c:v>
                </c:pt>
                <c:pt idx="2">
                  <c:v>0.63100000000000001</c:v>
                </c:pt>
                <c:pt idx="3">
                  <c:v>0.29699999999999999</c:v>
                </c:pt>
              </c:numCache>
            </c:numRef>
          </c:val>
          <c:extLst>
            <c:ext xmlns:c16="http://schemas.microsoft.com/office/drawing/2014/chart" uri="{C3380CC4-5D6E-409C-BE32-E72D297353CC}">
              <c16:uniqueId val="{00000002-756A-4E46-B41E-C2231E7C6754}"/>
            </c:ext>
          </c:extLst>
        </c:ser>
        <c:dLbls>
          <c:showLegendKey val="0"/>
          <c:showVal val="0"/>
          <c:showCatName val="0"/>
          <c:showSerName val="0"/>
          <c:showPercent val="0"/>
          <c:showBubbleSize val="0"/>
        </c:dLbls>
        <c:gapWidth val="55"/>
        <c:overlap val="100"/>
        <c:axId val="1875657888"/>
        <c:axId val="1865792976"/>
      </c:barChart>
      <c:catAx>
        <c:axId val="1875657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5792976"/>
        <c:crosses val="autoZero"/>
        <c:auto val="1"/>
        <c:lblAlgn val="ctr"/>
        <c:lblOffset val="100"/>
        <c:noMultiLvlLbl val="0"/>
      </c:catAx>
      <c:valAx>
        <c:axId val="186579297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75657888"/>
        <c:crosses val="autoZero"/>
        <c:crossBetween val="between"/>
      </c:valAx>
      <c:spPr>
        <a:noFill/>
        <a:ln>
          <a:noFill/>
        </a:ln>
        <a:effectLst/>
      </c:spPr>
    </c:plotArea>
    <c:legend>
      <c:legendPos val="r"/>
      <c:layout>
        <c:manualLayout>
          <c:xMode val="edge"/>
          <c:yMode val="edge"/>
          <c:x val="0.74855118110236207"/>
          <c:y val="0.24731299212598426"/>
          <c:w val="0.23478215223097113"/>
          <c:h val="0.5381977252843395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Connor-Davidson Resilience Scale </a:t>
            </a:r>
          </a:p>
          <a:p>
            <a:pPr>
              <a:defRPr b="1"/>
            </a:pPr>
            <a:r>
              <a:rPr lang="en-US" b="1"/>
              <a:t>Max score=8</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'Mental Health'!$A$19</c:f>
              <c:strCache>
                <c:ptCount val="1"/>
                <c:pt idx="0">
                  <c:v>Q42 Mean</c:v>
                </c:pt>
              </c:strCache>
            </c:strRef>
          </c:tx>
          <c:spPr>
            <a:solidFill>
              <a:schemeClr val="accent1"/>
            </a:solidFill>
            <a:ln>
              <a:solidFill>
                <a:sysClr val="windowText" lastClr="000000"/>
              </a:solid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'Mental Health'!$B$18:$E$18</c:f>
              <c:strCache>
                <c:ptCount val="4"/>
                <c:pt idx="0">
                  <c:v>NDSU Overall</c:v>
                </c:pt>
                <c:pt idx="1">
                  <c:v>Ref Group (All)</c:v>
                </c:pt>
                <c:pt idx="2">
                  <c:v>Grad Student</c:v>
                </c:pt>
                <c:pt idx="3">
                  <c:v>Ref Group (Grad)</c:v>
                </c:pt>
              </c:strCache>
            </c:strRef>
          </c:cat>
          <c:val>
            <c:numRef>
              <c:f>'Mental Health'!$B$19:$E$19</c:f>
              <c:numCache>
                <c:formatCode>General</c:formatCode>
                <c:ptCount val="4"/>
                <c:pt idx="0">
                  <c:v>6.11</c:v>
                </c:pt>
                <c:pt idx="1">
                  <c:v>6.02</c:v>
                </c:pt>
                <c:pt idx="2">
                  <c:v>6.18</c:v>
                </c:pt>
                <c:pt idx="3">
                  <c:v>6.21</c:v>
                </c:pt>
              </c:numCache>
            </c:numRef>
          </c:val>
          <c:extLst>
            <c:ext xmlns:c16="http://schemas.microsoft.com/office/drawing/2014/chart" uri="{C3380CC4-5D6E-409C-BE32-E72D297353CC}">
              <c16:uniqueId val="{00000000-B97E-4182-BA56-9F8950B1F23F}"/>
            </c:ext>
          </c:extLst>
        </c:ser>
        <c:dLbls>
          <c:showLegendKey val="0"/>
          <c:showVal val="0"/>
          <c:showCatName val="0"/>
          <c:showSerName val="0"/>
          <c:showPercent val="0"/>
          <c:showBubbleSize val="0"/>
        </c:dLbls>
        <c:gapWidth val="219"/>
        <c:overlap val="-27"/>
        <c:axId val="1876701696"/>
        <c:axId val="1866446816"/>
      </c:barChart>
      <c:catAx>
        <c:axId val="187670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6446816"/>
        <c:crosses val="autoZero"/>
        <c:auto val="1"/>
        <c:lblAlgn val="ctr"/>
        <c:lblOffset val="100"/>
        <c:noMultiLvlLbl val="0"/>
      </c:catAx>
      <c:valAx>
        <c:axId val="1866446816"/>
        <c:scaling>
          <c:orientation val="minMax"/>
          <c:max val="8"/>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767016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Loneliness Scale (UCLA ULS3)</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1"/>
          <c:order val="0"/>
          <c:tx>
            <c:strRef>
              <c:f>'Mental Health'!$A$33</c:f>
              <c:strCache>
                <c:ptCount val="1"/>
                <c:pt idx="0">
                  <c:v>Positive for loneliness</c:v>
                </c:pt>
              </c:strCache>
            </c:strRef>
          </c:tx>
          <c:spPr>
            <a:solidFill>
              <a:srgbClr val="FFFF00"/>
            </a:solidFill>
            <a:ln>
              <a:solidFill>
                <a:sysClr val="windowText" lastClr="000000"/>
              </a:solidFill>
            </a:ln>
            <a:effectLst/>
          </c:spPr>
          <c:invertIfNegative val="0"/>
          <c:cat>
            <c:strRef>
              <c:f>'Mental Health'!$B$31:$E$31</c:f>
              <c:strCache>
                <c:ptCount val="4"/>
                <c:pt idx="0">
                  <c:v>NDSU Overall (% of 671)</c:v>
                </c:pt>
                <c:pt idx="1">
                  <c:v>Ref Group (All)</c:v>
                </c:pt>
                <c:pt idx="2">
                  <c:v>Grad Student (% of 133)</c:v>
                </c:pt>
                <c:pt idx="3">
                  <c:v>Ref Group (Grad)</c:v>
                </c:pt>
              </c:strCache>
            </c:strRef>
          </c:cat>
          <c:val>
            <c:numRef>
              <c:f>'Mental Health'!$B$33:$E$33</c:f>
              <c:numCache>
                <c:formatCode>0%</c:formatCode>
                <c:ptCount val="4"/>
                <c:pt idx="0" formatCode="0.00%">
                  <c:v>0.46600000000000003</c:v>
                </c:pt>
                <c:pt idx="1">
                  <c:v>0.53</c:v>
                </c:pt>
                <c:pt idx="2" formatCode="0.00%">
                  <c:v>0.41699999999999998</c:v>
                </c:pt>
                <c:pt idx="3" formatCode="0.00%">
                  <c:v>0.46500000000000002</c:v>
                </c:pt>
              </c:numCache>
            </c:numRef>
          </c:val>
          <c:extLst>
            <c:ext xmlns:c16="http://schemas.microsoft.com/office/drawing/2014/chart" uri="{C3380CC4-5D6E-409C-BE32-E72D297353CC}">
              <c16:uniqueId val="{00000000-93FE-47E9-8B3F-2B9D1451EF71}"/>
            </c:ext>
          </c:extLst>
        </c:ser>
        <c:ser>
          <c:idx val="0"/>
          <c:order val="1"/>
          <c:tx>
            <c:strRef>
              <c:f>'Mental Health'!$A$32</c:f>
              <c:strCache>
                <c:ptCount val="1"/>
                <c:pt idx="0">
                  <c:v>Negative for loneliness</c:v>
                </c:pt>
              </c:strCache>
            </c:strRef>
          </c:tx>
          <c:spPr>
            <a:solidFill>
              <a:srgbClr val="00B050"/>
            </a:solidFill>
            <a:ln>
              <a:solidFill>
                <a:sysClr val="windowText" lastClr="000000"/>
              </a:solidFill>
            </a:ln>
            <a:effectLst/>
          </c:spPr>
          <c:invertIfNegative val="0"/>
          <c:cat>
            <c:strRef>
              <c:f>'Mental Health'!$B$31:$E$31</c:f>
              <c:strCache>
                <c:ptCount val="4"/>
                <c:pt idx="0">
                  <c:v>NDSU Overall (% of 671)</c:v>
                </c:pt>
                <c:pt idx="1">
                  <c:v>Ref Group (All)</c:v>
                </c:pt>
                <c:pt idx="2">
                  <c:v>Grad Student (% of 133)</c:v>
                </c:pt>
                <c:pt idx="3">
                  <c:v>Ref Group (Grad)</c:v>
                </c:pt>
              </c:strCache>
            </c:strRef>
          </c:cat>
          <c:val>
            <c:numRef>
              <c:f>'Mental Health'!$B$32:$E$32</c:f>
              <c:numCache>
                <c:formatCode>0%</c:formatCode>
                <c:ptCount val="4"/>
                <c:pt idx="0" formatCode="0.00%">
                  <c:v>0.53400000000000003</c:v>
                </c:pt>
                <c:pt idx="1">
                  <c:v>0.47</c:v>
                </c:pt>
                <c:pt idx="2" formatCode="0.00%">
                  <c:v>0.58299999999999996</c:v>
                </c:pt>
                <c:pt idx="3" formatCode="0.00%">
                  <c:v>0.53500000000000003</c:v>
                </c:pt>
              </c:numCache>
            </c:numRef>
          </c:val>
          <c:extLst>
            <c:ext xmlns:c16="http://schemas.microsoft.com/office/drawing/2014/chart" uri="{C3380CC4-5D6E-409C-BE32-E72D297353CC}">
              <c16:uniqueId val="{00000001-93FE-47E9-8B3F-2B9D1451EF71}"/>
            </c:ext>
          </c:extLst>
        </c:ser>
        <c:dLbls>
          <c:showLegendKey val="0"/>
          <c:showVal val="0"/>
          <c:showCatName val="0"/>
          <c:showSerName val="0"/>
          <c:showPercent val="0"/>
          <c:showBubbleSize val="0"/>
        </c:dLbls>
        <c:gapWidth val="55"/>
        <c:overlap val="100"/>
        <c:axId val="1931793728"/>
        <c:axId val="1880943280"/>
      </c:barChart>
      <c:catAx>
        <c:axId val="1931793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80943280"/>
        <c:crosses val="autoZero"/>
        <c:auto val="1"/>
        <c:lblAlgn val="ctr"/>
        <c:lblOffset val="100"/>
        <c:noMultiLvlLbl val="0"/>
      </c:catAx>
      <c:valAx>
        <c:axId val="18809432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31793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dirty="0"/>
              <a:t>I feel that students’ health and well-being is a priority at my college/university (2B)</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'Campus Culture and Climate'!$D$6</c:f>
              <c:strCache>
                <c:ptCount val="1"/>
                <c:pt idx="0">
                  <c:v>Total</c:v>
                </c:pt>
              </c:strCache>
            </c:strRef>
          </c:tx>
          <c:spPr>
            <a:solidFill>
              <a:schemeClr val="accent1"/>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Climate'!$E$6:$H$6</c:f>
              <c:numCache>
                <c:formatCode>0%</c:formatCode>
                <c:ptCount val="4"/>
                <c:pt idx="0" formatCode="0.00%">
                  <c:v>0.57199999999999995</c:v>
                </c:pt>
                <c:pt idx="1">
                  <c:v>0.53</c:v>
                </c:pt>
                <c:pt idx="2" formatCode="0.00%">
                  <c:v>0.59099999999999997</c:v>
                </c:pt>
                <c:pt idx="3" formatCode="0.00%">
                  <c:v>0.55900000000000005</c:v>
                </c:pt>
              </c:numCache>
            </c:numRef>
          </c:val>
          <c:extLst>
            <c:ext xmlns:c16="http://schemas.microsoft.com/office/drawing/2014/chart" uri="{C3380CC4-5D6E-409C-BE32-E72D297353CC}">
              <c16:uniqueId val="{00000000-0630-49A9-9109-7957F0B66241}"/>
            </c:ext>
          </c:extLst>
        </c:ser>
        <c:ser>
          <c:idx val="1"/>
          <c:order val="1"/>
          <c:tx>
            <c:strRef>
              <c:f>'Campus Culture and Climate'!$D$7</c:f>
              <c:strCache>
                <c:ptCount val="1"/>
                <c:pt idx="0">
                  <c:v>Men</c:v>
                </c:pt>
              </c:strCache>
            </c:strRef>
          </c:tx>
          <c:spPr>
            <a:solidFill>
              <a:schemeClr val="accent2"/>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Climate'!$E$7:$H$7</c:f>
              <c:numCache>
                <c:formatCode>0%</c:formatCode>
                <c:ptCount val="4"/>
                <c:pt idx="0" formatCode="0.00%">
                  <c:v>0.60599999999999998</c:v>
                </c:pt>
                <c:pt idx="1">
                  <c:v>0.56000000000000005</c:v>
                </c:pt>
                <c:pt idx="2" formatCode="0.00%">
                  <c:v>0.60699999999999998</c:v>
                </c:pt>
                <c:pt idx="3" formatCode="0.00%">
                  <c:v>0.61</c:v>
                </c:pt>
              </c:numCache>
            </c:numRef>
          </c:val>
          <c:extLst>
            <c:ext xmlns:c16="http://schemas.microsoft.com/office/drawing/2014/chart" uri="{C3380CC4-5D6E-409C-BE32-E72D297353CC}">
              <c16:uniqueId val="{00000001-0630-49A9-9109-7957F0B66241}"/>
            </c:ext>
          </c:extLst>
        </c:ser>
        <c:ser>
          <c:idx val="2"/>
          <c:order val="2"/>
          <c:tx>
            <c:strRef>
              <c:f>'Campus Culture and Climate'!$D$8</c:f>
              <c:strCache>
                <c:ptCount val="1"/>
                <c:pt idx="0">
                  <c:v>Women</c:v>
                </c:pt>
              </c:strCache>
            </c:strRef>
          </c:tx>
          <c:spPr>
            <a:solidFill>
              <a:schemeClr val="accent3"/>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Climate'!$E$8:$H$8</c:f>
              <c:numCache>
                <c:formatCode>0%</c:formatCode>
                <c:ptCount val="4"/>
                <c:pt idx="0" formatCode="0.00%">
                  <c:v>0.55600000000000005</c:v>
                </c:pt>
                <c:pt idx="1">
                  <c:v>0.53</c:v>
                </c:pt>
                <c:pt idx="2" formatCode="0.00%">
                  <c:v>0.58899999999999997</c:v>
                </c:pt>
                <c:pt idx="3" formatCode="0.00%">
                  <c:v>0.55000000000000004</c:v>
                </c:pt>
              </c:numCache>
            </c:numRef>
          </c:val>
          <c:extLst>
            <c:ext xmlns:c16="http://schemas.microsoft.com/office/drawing/2014/chart" uri="{C3380CC4-5D6E-409C-BE32-E72D297353CC}">
              <c16:uniqueId val="{00000002-0630-49A9-9109-7957F0B66241}"/>
            </c:ext>
          </c:extLst>
        </c:ser>
        <c:ser>
          <c:idx val="3"/>
          <c:order val="3"/>
          <c:tx>
            <c:strRef>
              <c:f>'Campus Culture and Climate'!$D$9</c:f>
              <c:strCache>
                <c:ptCount val="1"/>
                <c:pt idx="0">
                  <c:v>T/GNC</c:v>
                </c:pt>
              </c:strCache>
            </c:strRef>
          </c:tx>
          <c:spPr>
            <a:solidFill>
              <a:schemeClr val="accent4"/>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Climate'!$E$9:$H$9</c:f>
              <c:numCache>
                <c:formatCode>0%</c:formatCode>
                <c:ptCount val="4"/>
                <c:pt idx="0">
                  <c:v>0.4</c:v>
                </c:pt>
                <c:pt idx="1">
                  <c:v>0.38</c:v>
                </c:pt>
                <c:pt idx="2" formatCode="0.00%">
                  <c:v>0.33300000000000002</c:v>
                </c:pt>
                <c:pt idx="3" formatCode="0.00%">
                  <c:v>0.4</c:v>
                </c:pt>
              </c:numCache>
            </c:numRef>
          </c:val>
          <c:extLst>
            <c:ext xmlns:c16="http://schemas.microsoft.com/office/drawing/2014/chart" uri="{C3380CC4-5D6E-409C-BE32-E72D297353CC}">
              <c16:uniqueId val="{00000003-0630-49A9-9109-7957F0B66241}"/>
            </c:ext>
          </c:extLst>
        </c:ser>
        <c:dLbls>
          <c:showLegendKey val="0"/>
          <c:showVal val="0"/>
          <c:showCatName val="0"/>
          <c:showSerName val="0"/>
          <c:showPercent val="0"/>
          <c:showBubbleSize val="0"/>
        </c:dLbls>
        <c:gapWidth val="219"/>
        <c:overlap val="-27"/>
        <c:axId val="1867565696"/>
        <c:axId val="1867840480"/>
      </c:barChart>
      <c:catAx>
        <c:axId val="18675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840480"/>
        <c:crosses val="autoZero"/>
        <c:auto val="1"/>
        <c:lblAlgn val="ctr"/>
        <c:lblOffset val="100"/>
        <c:noMultiLvlLbl val="0"/>
      </c:catAx>
      <c:valAx>
        <c:axId val="18678404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565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Suicide Behavior Questionnaire-Revised (SQBR)</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1"/>
          <c:order val="0"/>
          <c:tx>
            <c:strRef>
              <c:f>'Mental Health'!$A$48</c:f>
              <c:strCache>
                <c:ptCount val="1"/>
                <c:pt idx="0">
                  <c:v>Positive suicidal screening</c:v>
                </c:pt>
              </c:strCache>
            </c:strRef>
          </c:tx>
          <c:spPr>
            <a:solidFill>
              <a:srgbClr val="FFFF00"/>
            </a:solidFill>
            <a:ln>
              <a:solidFill>
                <a:sysClr val="windowText" lastClr="000000"/>
              </a:solidFill>
            </a:ln>
            <a:effectLst/>
          </c:spPr>
          <c:invertIfNegative val="0"/>
          <c:cat>
            <c:strRef>
              <c:f>'Mental Health'!$B$46:$E$46</c:f>
              <c:strCache>
                <c:ptCount val="4"/>
                <c:pt idx="0">
                  <c:v>NDSU Overall (% of 671)</c:v>
                </c:pt>
                <c:pt idx="1">
                  <c:v>Ref Group (All)</c:v>
                </c:pt>
                <c:pt idx="2">
                  <c:v>Grad total (% of 133)</c:v>
                </c:pt>
                <c:pt idx="3">
                  <c:v>Ref Group (Grad)</c:v>
                </c:pt>
              </c:strCache>
            </c:strRef>
          </c:cat>
          <c:val>
            <c:numRef>
              <c:f>'Mental Health'!$B$48:$E$48</c:f>
              <c:numCache>
                <c:formatCode>0.00%</c:formatCode>
                <c:ptCount val="4"/>
                <c:pt idx="0">
                  <c:v>0.107</c:v>
                </c:pt>
                <c:pt idx="1">
                  <c:v>0.26500000000000001</c:v>
                </c:pt>
                <c:pt idx="2">
                  <c:v>0.189</c:v>
                </c:pt>
                <c:pt idx="3">
                  <c:v>0.20699999999999999</c:v>
                </c:pt>
              </c:numCache>
            </c:numRef>
          </c:val>
          <c:extLst>
            <c:ext xmlns:c16="http://schemas.microsoft.com/office/drawing/2014/chart" uri="{C3380CC4-5D6E-409C-BE32-E72D297353CC}">
              <c16:uniqueId val="{00000000-28B4-4522-B626-91FE0D686079}"/>
            </c:ext>
          </c:extLst>
        </c:ser>
        <c:ser>
          <c:idx val="0"/>
          <c:order val="1"/>
          <c:tx>
            <c:strRef>
              <c:f>'Mental Health'!$A$47</c:f>
              <c:strCache>
                <c:ptCount val="1"/>
                <c:pt idx="0">
                  <c:v>Negative suicidal screening</c:v>
                </c:pt>
              </c:strCache>
            </c:strRef>
          </c:tx>
          <c:spPr>
            <a:solidFill>
              <a:srgbClr val="00B050"/>
            </a:solidFill>
            <a:ln>
              <a:solidFill>
                <a:sysClr val="windowText" lastClr="000000"/>
              </a:solidFill>
            </a:ln>
            <a:effectLst/>
          </c:spPr>
          <c:invertIfNegative val="0"/>
          <c:cat>
            <c:strRef>
              <c:f>'Mental Health'!$B$46:$E$46</c:f>
              <c:strCache>
                <c:ptCount val="4"/>
                <c:pt idx="0">
                  <c:v>NDSU Overall (% of 671)</c:v>
                </c:pt>
                <c:pt idx="1">
                  <c:v>Ref Group (All)</c:v>
                </c:pt>
                <c:pt idx="2">
                  <c:v>Grad total (% of 133)</c:v>
                </c:pt>
                <c:pt idx="3">
                  <c:v>Ref Group (Grad)</c:v>
                </c:pt>
              </c:strCache>
            </c:strRef>
          </c:cat>
          <c:val>
            <c:numRef>
              <c:f>'Mental Health'!$B$47:$E$47</c:f>
              <c:numCache>
                <c:formatCode>0.00%</c:formatCode>
                <c:ptCount val="4"/>
                <c:pt idx="0">
                  <c:v>0.89300000000000002</c:v>
                </c:pt>
                <c:pt idx="1">
                  <c:v>0.73499999999999999</c:v>
                </c:pt>
                <c:pt idx="2">
                  <c:v>0.81100000000000005</c:v>
                </c:pt>
                <c:pt idx="3">
                  <c:v>0.79300000000000004</c:v>
                </c:pt>
              </c:numCache>
            </c:numRef>
          </c:val>
          <c:extLst>
            <c:ext xmlns:c16="http://schemas.microsoft.com/office/drawing/2014/chart" uri="{C3380CC4-5D6E-409C-BE32-E72D297353CC}">
              <c16:uniqueId val="{00000001-28B4-4522-B626-91FE0D686079}"/>
            </c:ext>
          </c:extLst>
        </c:ser>
        <c:dLbls>
          <c:showLegendKey val="0"/>
          <c:showVal val="0"/>
          <c:showCatName val="0"/>
          <c:showSerName val="0"/>
          <c:showPercent val="0"/>
          <c:showBubbleSize val="0"/>
        </c:dLbls>
        <c:gapWidth val="55"/>
        <c:overlap val="100"/>
        <c:axId val="1929170640"/>
        <c:axId val="36430400"/>
      </c:barChart>
      <c:catAx>
        <c:axId val="192917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6430400"/>
        <c:crosses val="autoZero"/>
        <c:auto val="1"/>
        <c:lblAlgn val="ctr"/>
        <c:lblOffset val="100"/>
        <c:noMultiLvlLbl val="0"/>
      </c:catAx>
      <c:valAx>
        <c:axId val="3643040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29170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Within the last 12 months, have you attempted suicide?</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1"/>
          <c:order val="0"/>
          <c:tx>
            <c:strRef>
              <c:f>'Mental Health'!$A$61</c:f>
              <c:strCache>
                <c:ptCount val="1"/>
                <c:pt idx="0">
                  <c:v>2 - Yes</c:v>
                </c:pt>
              </c:strCache>
            </c:strRef>
          </c:tx>
          <c:spPr>
            <a:solidFill>
              <a:srgbClr val="FFFF00"/>
            </a:solidFill>
            <a:ln>
              <a:solidFill>
                <a:sysClr val="windowText" lastClr="000000"/>
              </a:solidFill>
            </a:ln>
            <a:effectLst/>
          </c:spPr>
          <c:invertIfNegative val="0"/>
          <c:cat>
            <c:strRef>
              <c:f>'Mental Health'!$B$59:$E$59</c:f>
              <c:strCache>
                <c:ptCount val="4"/>
                <c:pt idx="0">
                  <c:v>NDSU Overall (% of 671)</c:v>
                </c:pt>
                <c:pt idx="1">
                  <c:v>Ref Group (All)</c:v>
                </c:pt>
                <c:pt idx="2">
                  <c:v>Grad Student total (% of 133)</c:v>
                </c:pt>
                <c:pt idx="3">
                  <c:v>Ref Group (Grad)</c:v>
                </c:pt>
              </c:strCache>
            </c:strRef>
          </c:cat>
          <c:val>
            <c:numRef>
              <c:f>'Mental Health'!$B$61:$E$61</c:f>
              <c:numCache>
                <c:formatCode>0%</c:formatCode>
                <c:ptCount val="4"/>
                <c:pt idx="0" formatCode="0.00%">
                  <c:v>3.1E-2</c:v>
                </c:pt>
                <c:pt idx="1">
                  <c:v>0.02</c:v>
                </c:pt>
                <c:pt idx="2">
                  <c:v>0.03</c:v>
                </c:pt>
                <c:pt idx="3" formatCode="0.00%">
                  <c:v>1.0999999999999999E-2</c:v>
                </c:pt>
              </c:numCache>
            </c:numRef>
          </c:val>
          <c:extLst>
            <c:ext xmlns:c16="http://schemas.microsoft.com/office/drawing/2014/chart" uri="{C3380CC4-5D6E-409C-BE32-E72D297353CC}">
              <c16:uniqueId val="{00000000-57E2-4DBB-8B33-C57FF10439DE}"/>
            </c:ext>
          </c:extLst>
        </c:ser>
        <c:ser>
          <c:idx val="0"/>
          <c:order val="1"/>
          <c:tx>
            <c:strRef>
              <c:f>'Mental Health'!$A$60</c:f>
              <c:strCache>
                <c:ptCount val="1"/>
                <c:pt idx="0">
                  <c:v>1 - No</c:v>
                </c:pt>
              </c:strCache>
            </c:strRef>
          </c:tx>
          <c:spPr>
            <a:solidFill>
              <a:srgbClr val="00B050"/>
            </a:solidFill>
            <a:ln>
              <a:solidFill>
                <a:sysClr val="windowText" lastClr="000000"/>
              </a:solidFill>
            </a:ln>
            <a:effectLst/>
          </c:spPr>
          <c:invertIfNegative val="0"/>
          <c:cat>
            <c:strRef>
              <c:f>'Mental Health'!$B$59:$E$59</c:f>
              <c:strCache>
                <c:ptCount val="4"/>
                <c:pt idx="0">
                  <c:v>NDSU Overall (% of 671)</c:v>
                </c:pt>
                <c:pt idx="1">
                  <c:v>Ref Group (All)</c:v>
                </c:pt>
                <c:pt idx="2">
                  <c:v>Grad Student total (% of 133)</c:v>
                </c:pt>
                <c:pt idx="3">
                  <c:v>Ref Group (Grad)</c:v>
                </c:pt>
              </c:strCache>
            </c:strRef>
          </c:cat>
          <c:val>
            <c:numRef>
              <c:f>'Mental Health'!$B$60:$E$60</c:f>
              <c:numCache>
                <c:formatCode>0%</c:formatCode>
                <c:ptCount val="4"/>
                <c:pt idx="0" formatCode="0.00%">
                  <c:v>0.96899999999999997</c:v>
                </c:pt>
                <c:pt idx="1">
                  <c:v>0.98</c:v>
                </c:pt>
                <c:pt idx="2">
                  <c:v>0.97</c:v>
                </c:pt>
                <c:pt idx="3" formatCode="0.00%">
                  <c:v>0.98899999999999999</c:v>
                </c:pt>
              </c:numCache>
            </c:numRef>
          </c:val>
          <c:extLst>
            <c:ext xmlns:c16="http://schemas.microsoft.com/office/drawing/2014/chart" uri="{C3380CC4-5D6E-409C-BE32-E72D297353CC}">
              <c16:uniqueId val="{00000001-57E2-4DBB-8B33-C57FF10439DE}"/>
            </c:ext>
          </c:extLst>
        </c:ser>
        <c:dLbls>
          <c:showLegendKey val="0"/>
          <c:showVal val="0"/>
          <c:showCatName val="0"/>
          <c:showSerName val="0"/>
          <c:showPercent val="0"/>
          <c:showBubbleSize val="0"/>
        </c:dLbls>
        <c:gapWidth val="55"/>
        <c:overlap val="100"/>
        <c:axId val="1929170640"/>
        <c:axId val="36430400"/>
      </c:barChart>
      <c:catAx>
        <c:axId val="192917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6430400"/>
        <c:crosses val="autoZero"/>
        <c:auto val="1"/>
        <c:lblAlgn val="ctr"/>
        <c:lblOffset val="100"/>
        <c:noMultiLvlLbl val="0"/>
      </c:catAx>
      <c:valAx>
        <c:axId val="3643040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29170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Top 5 Challenges in Last 12 months (as of Spring 2021)</a:t>
            </a:r>
          </a:p>
          <a:p>
            <a:pPr>
              <a:defRPr b="1"/>
            </a:pPr>
            <a:r>
              <a:rPr lang="en-US" b="1"/>
              <a:t>(% students responding affirmatively)</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'Top 5s'!$B$2</c:f>
              <c:strCache>
                <c:ptCount val="1"/>
                <c:pt idx="0">
                  <c:v>NDSU Overall (% of 671)</c:v>
                </c:pt>
              </c:strCache>
            </c:strRef>
          </c:tx>
          <c:spPr>
            <a:solidFill>
              <a:schemeClr val="accent1"/>
            </a:solidFill>
            <a:ln>
              <a:solidFill>
                <a:sysClr val="windowText" lastClr="000000"/>
              </a:solidFill>
            </a:ln>
            <a:effectLst/>
          </c:spPr>
          <c:invertIfNegative val="0"/>
          <c:cat>
            <c:strRef>
              <c:f>'Top 5s'!$A$25:$A$29</c:f>
              <c:strCache>
                <c:ptCount val="5"/>
                <c:pt idx="0">
                  <c:v>Procrastination</c:v>
                </c:pt>
                <c:pt idx="1">
                  <c:v>Personal appearance</c:v>
                </c:pt>
                <c:pt idx="2">
                  <c:v>Finances</c:v>
                </c:pt>
                <c:pt idx="3">
                  <c:v>Academics</c:v>
                </c:pt>
                <c:pt idx="4">
                  <c:v>Health of someone close to me</c:v>
                </c:pt>
              </c:strCache>
            </c:strRef>
          </c:cat>
          <c:val>
            <c:numRef>
              <c:f>'Top 5s'!$B$25:$B$29</c:f>
              <c:numCache>
                <c:formatCode>General</c:formatCode>
                <c:ptCount val="5"/>
                <c:pt idx="0">
                  <c:v>73.900000000000006</c:v>
                </c:pt>
                <c:pt idx="1">
                  <c:v>47.7</c:v>
                </c:pt>
                <c:pt idx="2">
                  <c:v>44</c:v>
                </c:pt>
                <c:pt idx="3">
                  <c:v>42.7</c:v>
                </c:pt>
                <c:pt idx="4">
                  <c:v>40.299999999999997</c:v>
                </c:pt>
              </c:numCache>
            </c:numRef>
          </c:val>
          <c:extLst>
            <c:ext xmlns:c16="http://schemas.microsoft.com/office/drawing/2014/chart" uri="{C3380CC4-5D6E-409C-BE32-E72D297353CC}">
              <c16:uniqueId val="{00000000-60BD-4BD0-B764-978262AA25C9}"/>
            </c:ext>
          </c:extLst>
        </c:ser>
        <c:ser>
          <c:idx val="1"/>
          <c:order val="1"/>
          <c:tx>
            <c:strRef>
              <c:f>'Top 5s'!$C$2</c:f>
              <c:strCache>
                <c:ptCount val="1"/>
                <c:pt idx="0">
                  <c:v>Ref Group (All)</c:v>
                </c:pt>
              </c:strCache>
            </c:strRef>
          </c:tx>
          <c:spPr>
            <a:solidFill>
              <a:schemeClr val="accent2"/>
            </a:solidFill>
            <a:ln>
              <a:solidFill>
                <a:sysClr val="windowText" lastClr="000000"/>
              </a:solidFill>
            </a:ln>
            <a:effectLst/>
          </c:spPr>
          <c:invertIfNegative val="0"/>
          <c:cat>
            <c:strRef>
              <c:f>'Top 5s'!$A$25:$A$29</c:f>
              <c:strCache>
                <c:ptCount val="5"/>
                <c:pt idx="0">
                  <c:v>Procrastination</c:v>
                </c:pt>
                <c:pt idx="1">
                  <c:v>Personal appearance</c:v>
                </c:pt>
                <c:pt idx="2">
                  <c:v>Finances</c:v>
                </c:pt>
                <c:pt idx="3">
                  <c:v>Academics</c:v>
                </c:pt>
                <c:pt idx="4">
                  <c:v>Health of someone close to me</c:v>
                </c:pt>
              </c:strCache>
            </c:strRef>
          </c:cat>
          <c:val>
            <c:numRef>
              <c:f>'Top 5s'!$C$25:$C$29</c:f>
              <c:numCache>
                <c:formatCode>General</c:formatCode>
                <c:ptCount val="5"/>
                <c:pt idx="0">
                  <c:v>76.099999999999994</c:v>
                </c:pt>
                <c:pt idx="1">
                  <c:v>53</c:v>
                </c:pt>
                <c:pt idx="2">
                  <c:v>44.2</c:v>
                </c:pt>
                <c:pt idx="3">
                  <c:v>52</c:v>
                </c:pt>
                <c:pt idx="4">
                  <c:v>42.7</c:v>
                </c:pt>
              </c:numCache>
            </c:numRef>
          </c:val>
          <c:extLst>
            <c:ext xmlns:c16="http://schemas.microsoft.com/office/drawing/2014/chart" uri="{C3380CC4-5D6E-409C-BE32-E72D297353CC}">
              <c16:uniqueId val="{00000001-60BD-4BD0-B764-978262AA25C9}"/>
            </c:ext>
          </c:extLst>
        </c:ser>
        <c:ser>
          <c:idx val="2"/>
          <c:order val="2"/>
          <c:tx>
            <c:strRef>
              <c:f>'Top 5s'!$D$2</c:f>
              <c:strCache>
                <c:ptCount val="1"/>
                <c:pt idx="0">
                  <c:v>Grad total (% of 133)</c:v>
                </c:pt>
              </c:strCache>
            </c:strRef>
          </c:tx>
          <c:spPr>
            <a:solidFill>
              <a:schemeClr val="accent3"/>
            </a:solidFill>
            <a:ln>
              <a:solidFill>
                <a:sysClr val="windowText" lastClr="000000"/>
              </a:solidFill>
            </a:ln>
            <a:effectLst/>
          </c:spPr>
          <c:invertIfNegative val="0"/>
          <c:cat>
            <c:strRef>
              <c:f>'Top 5s'!$A$25:$A$29</c:f>
              <c:strCache>
                <c:ptCount val="5"/>
                <c:pt idx="0">
                  <c:v>Procrastination</c:v>
                </c:pt>
                <c:pt idx="1">
                  <c:v>Personal appearance</c:v>
                </c:pt>
                <c:pt idx="2">
                  <c:v>Finances</c:v>
                </c:pt>
                <c:pt idx="3">
                  <c:v>Academics</c:v>
                </c:pt>
                <c:pt idx="4">
                  <c:v>Health of someone close to me</c:v>
                </c:pt>
              </c:strCache>
            </c:strRef>
          </c:cat>
          <c:val>
            <c:numRef>
              <c:f>'Top 5s'!$D$25:$D$29</c:f>
              <c:numCache>
                <c:formatCode>General</c:formatCode>
                <c:ptCount val="5"/>
                <c:pt idx="0">
                  <c:v>67.400000000000006</c:v>
                </c:pt>
                <c:pt idx="1">
                  <c:v>41.2</c:v>
                </c:pt>
                <c:pt idx="2">
                  <c:v>48.5</c:v>
                </c:pt>
                <c:pt idx="3">
                  <c:v>33.299999999999997</c:v>
                </c:pt>
                <c:pt idx="4">
                  <c:v>49.2</c:v>
                </c:pt>
              </c:numCache>
            </c:numRef>
          </c:val>
          <c:extLst>
            <c:ext xmlns:c16="http://schemas.microsoft.com/office/drawing/2014/chart" uri="{C3380CC4-5D6E-409C-BE32-E72D297353CC}">
              <c16:uniqueId val="{00000002-60BD-4BD0-B764-978262AA25C9}"/>
            </c:ext>
          </c:extLst>
        </c:ser>
        <c:ser>
          <c:idx val="3"/>
          <c:order val="3"/>
          <c:tx>
            <c:strRef>
              <c:f>'Top 5s'!$E$2</c:f>
              <c:strCache>
                <c:ptCount val="1"/>
                <c:pt idx="0">
                  <c:v>Ref Group (Grad)</c:v>
                </c:pt>
              </c:strCache>
            </c:strRef>
          </c:tx>
          <c:spPr>
            <a:solidFill>
              <a:schemeClr val="accent4"/>
            </a:solidFill>
            <a:ln>
              <a:solidFill>
                <a:sysClr val="windowText" lastClr="000000"/>
              </a:solidFill>
            </a:ln>
            <a:effectLst/>
          </c:spPr>
          <c:invertIfNegative val="0"/>
          <c:cat>
            <c:strRef>
              <c:f>'Top 5s'!$A$25:$A$29</c:f>
              <c:strCache>
                <c:ptCount val="5"/>
                <c:pt idx="0">
                  <c:v>Procrastination</c:v>
                </c:pt>
                <c:pt idx="1">
                  <c:v>Personal appearance</c:v>
                </c:pt>
                <c:pt idx="2">
                  <c:v>Finances</c:v>
                </c:pt>
                <c:pt idx="3">
                  <c:v>Academics</c:v>
                </c:pt>
                <c:pt idx="4">
                  <c:v>Health of someone close to me</c:v>
                </c:pt>
              </c:strCache>
            </c:strRef>
          </c:cat>
          <c:val>
            <c:numRef>
              <c:f>'Top 5s'!$E$25:$E$29</c:f>
              <c:numCache>
                <c:formatCode>General</c:formatCode>
                <c:ptCount val="5"/>
                <c:pt idx="0">
                  <c:v>69.3</c:v>
                </c:pt>
                <c:pt idx="1">
                  <c:v>42.4</c:v>
                </c:pt>
                <c:pt idx="2">
                  <c:v>38</c:v>
                </c:pt>
                <c:pt idx="3">
                  <c:v>40.700000000000003</c:v>
                </c:pt>
                <c:pt idx="4">
                  <c:v>41.2</c:v>
                </c:pt>
              </c:numCache>
            </c:numRef>
          </c:val>
          <c:extLst>
            <c:ext xmlns:c16="http://schemas.microsoft.com/office/drawing/2014/chart" uri="{C3380CC4-5D6E-409C-BE32-E72D297353CC}">
              <c16:uniqueId val="{00000003-60BD-4BD0-B764-978262AA25C9}"/>
            </c:ext>
          </c:extLst>
        </c:ser>
        <c:dLbls>
          <c:showLegendKey val="0"/>
          <c:showVal val="0"/>
          <c:showCatName val="0"/>
          <c:showSerName val="0"/>
          <c:showPercent val="0"/>
          <c:showBubbleSize val="0"/>
        </c:dLbls>
        <c:gapWidth val="150"/>
        <c:axId val="2118343520"/>
        <c:axId val="1871811536"/>
      </c:barChart>
      <c:catAx>
        <c:axId val="211834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71811536"/>
        <c:crosses val="autoZero"/>
        <c:auto val="1"/>
        <c:lblAlgn val="ctr"/>
        <c:lblOffset val="100"/>
        <c:noMultiLvlLbl val="0"/>
      </c:catAx>
      <c:valAx>
        <c:axId val="18718115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343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dirty="0"/>
              <a:t>Top 5 Impediments to Academic Performance </a:t>
            </a:r>
          </a:p>
          <a:p>
            <a:pPr>
              <a:defRPr b="1"/>
            </a:pPr>
            <a:r>
              <a:rPr lang="en-US" b="1" dirty="0"/>
              <a:t>(% students responding affirmatively)</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'Top 5s'!$B$2</c:f>
              <c:strCache>
                <c:ptCount val="1"/>
                <c:pt idx="0">
                  <c:v>NDSU Overall (% of 671)</c:v>
                </c:pt>
              </c:strCache>
            </c:strRef>
          </c:tx>
          <c:spPr>
            <a:solidFill>
              <a:schemeClr val="accent1"/>
            </a:solidFill>
            <a:ln>
              <a:solidFill>
                <a:sysClr val="windowText" lastClr="000000"/>
              </a:solidFill>
            </a:ln>
            <a:effectLst/>
          </c:spPr>
          <c:invertIfNegative val="0"/>
          <c:cat>
            <c:strRef>
              <c:f>'Top 5s'!$A$3:$A$7</c:f>
              <c:strCache>
                <c:ptCount val="5"/>
                <c:pt idx="0">
                  <c:v>Stress</c:v>
                </c:pt>
                <c:pt idx="1">
                  <c:v>Anxiety</c:v>
                </c:pt>
                <c:pt idx="2">
                  <c:v>Sleep difficulties</c:v>
                </c:pt>
                <c:pt idx="3">
                  <c:v>Depression</c:v>
                </c:pt>
                <c:pt idx="4">
                  <c:v>Headaches/Migraines</c:v>
                </c:pt>
              </c:strCache>
            </c:strRef>
          </c:cat>
          <c:val>
            <c:numRef>
              <c:f>'Top 5s'!$B$3:$B$7</c:f>
              <c:numCache>
                <c:formatCode>General</c:formatCode>
                <c:ptCount val="5"/>
                <c:pt idx="0">
                  <c:v>40.4</c:v>
                </c:pt>
                <c:pt idx="1">
                  <c:v>32.799999999999997</c:v>
                </c:pt>
                <c:pt idx="2">
                  <c:v>25.3</c:v>
                </c:pt>
                <c:pt idx="3">
                  <c:v>25.2</c:v>
                </c:pt>
                <c:pt idx="4">
                  <c:v>12.5</c:v>
                </c:pt>
              </c:numCache>
            </c:numRef>
          </c:val>
          <c:extLst>
            <c:ext xmlns:c16="http://schemas.microsoft.com/office/drawing/2014/chart" uri="{C3380CC4-5D6E-409C-BE32-E72D297353CC}">
              <c16:uniqueId val="{00000000-814D-458E-B885-64D50C490E9B}"/>
            </c:ext>
          </c:extLst>
        </c:ser>
        <c:ser>
          <c:idx val="1"/>
          <c:order val="1"/>
          <c:tx>
            <c:strRef>
              <c:f>'Top 5s'!$C$2</c:f>
              <c:strCache>
                <c:ptCount val="1"/>
                <c:pt idx="0">
                  <c:v>Ref Group (All)</c:v>
                </c:pt>
              </c:strCache>
            </c:strRef>
          </c:tx>
          <c:spPr>
            <a:solidFill>
              <a:schemeClr val="accent2"/>
            </a:solidFill>
            <a:ln>
              <a:solidFill>
                <a:sysClr val="windowText" lastClr="000000"/>
              </a:solidFill>
            </a:ln>
            <a:effectLst/>
          </c:spPr>
          <c:invertIfNegative val="0"/>
          <c:cat>
            <c:strRef>
              <c:f>'Top 5s'!$A$3:$A$7</c:f>
              <c:strCache>
                <c:ptCount val="5"/>
                <c:pt idx="0">
                  <c:v>Stress</c:v>
                </c:pt>
                <c:pt idx="1">
                  <c:v>Anxiety</c:v>
                </c:pt>
                <c:pt idx="2">
                  <c:v>Sleep difficulties</c:v>
                </c:pt>
                <c:pt idx="3">
                  <c:v>Depression</c:v>
                </c:pt>
                <c:pt idx="4">
                  <c:v>Headaches/Migraines</c:v>
                </c:pt>
              </c:strCache>
            </c:strRef>
          </c:cat>
          <c:val>
            <c:numRef>
              <c:f>'Top 5s'!$C$3:$C$7</c:f>
              <c:numCache>
                <c:formatCode>General</c:formatCode>
                <c:ptCount val="5"/>
                <c:pt idx="0">
                  <c:v>44.1</c:v>
                </c:pt>
                <c:pt idx="1">
                  <c:v>35.6</c:v>
                </c:pt>
                <c:pt idx="2">
                  <c:v>25</c:v>
                </c:pt>
                <c:pt idx="3">
                  <c:v>25.8</c:v>
                </c:pt>
                <c:pt idx="4">
                  <c:v>12.8</c:v>
                </c:pt>
              </c:numCache>
            </c:numRef>
          </c:val>
          <c:extLst>
            <c:ext xmlns:c16="http://schemas.microsoft.com/office/drawing/2014/chart" uri="{C3380CC4-5D6E-409C-BE32-E72D297353CC}">
              <c16:uniqueId val="{00000001-814D-458E-B885-64D50C490E9B}"/>
            </c:ext>
          </c:extLst>
        </c:ser>
        <c:ser>
          <c:idx val="2"/>
          <c:order val="2"/>
          <c:tx>
            <c:strRef>
              <c:f>'Top 5s'!$D$2</c:f>
              <c:strCache>
                <c:ptCount val="1"/>
                <c:pt idx="0">
                  <c:v>Grad total (% of 133)</c:v>
                </c:pt>
              </c:strCache>
            </c:strRef>
          </c:tx>
          <c:spPr>
            <a:solidFill>
              <a:schemeClr val="accent3"/>
            </a:solidFill>
            <a:ln>
              <a:solidFill>
                <a:sysClr val="windowText" lastClr="000000"/>
              </a:solidFill>
            </a:ln>
            <a:effectLst/>
          </c:spPr>
          <c:invertIfNegative val="0"/>
          <c:cat>
            <c:strRef>
              <c:f>'Top 5s'!$A$3:$A$7</c:f>
              <c:strCache>
                <c:ptCount val="5"/>
                <c:pt idx="0">
                  <c:v>Stress</c:v>
                </c:pt>
                <c:pt idx="1">
                  <c:v>Anxiety</c:v>
                </c:pt>
                <c:pt idx="2">
                  <c:v>Sleep difficulties</c:v>
                </c:pt>
                <c:pt idx="3">
                  <c:v>Depression</c:v>
                </c:pt>
                <c:pt idx="4">
                  <c:v>Headaches/Migraines</c:v>
                </c:pt>
              </c:strCache>
            </c:strRef>
          </c:cat>
          <c:val>
            <c:numRef>
              <c:f>'Top 5s'!$D$3:$D$7</c:f>
              <c:numCache>
                <c:formatCode>General</c:formatCode>
                <c:ptCount val="5"/>
                <c:pt idx="0">
                  <c:v>33.1</c:v>
                </c:pt>
                <c:pt idx="1">
                  <c:v>30.1</c:v>
                </c:pt>
                <c:pt idx="2">
                  <c:v>16.5</c:v>
                </c:pt>
                <c:pt idx="3">
                  <c:v>21.8</c:v>
                </c:pt>
                <c:pt idx="4">
                  <c:v>7.5</c:v>
                </c:pt>
              </c:numCache>
            </c:numRef>
          </c:val>
          <c:extLst>
            <c:ext xmlns:c16="http://schemas.microsoft.com/office/drawing/2014/chart" uri="{C3380CC4-5D6E-409C-BE32-E72D297353CC}">
              <c16:uniqueId val="{00000002-814D-458E-B885-64D50C490E9B}"/>
            </c:ext>
          </c:extLst>
        </c:ser>
        <c:ser>
          <c:idx val="3"/>
          <c:order val="3"/>
          <c:tx>
            <c:strRef>
              <c:f>'Top 5s'!$E$2</c:f>
              <c:strCache>
                <c:ptCount val="1"/>
                <c:pt idx="0">
                  <c:v>Ref Group (Grad)</c:v>
                </c:pt>
              </c:strCache>
            </c:strRef>
          </c:tx>
          <c:spPr>
            <a:solidFill>
              <a:schemeClr val="accent4"/>
            </a:solidFill>
            <a:ln>
              <a:solidFill>
                <a:sysClr val="windowText" lastClr="000000"/>
              </a:solidFill>
            </a:ln>
            <a:effectLst/>
          </c:spPr>
          <c:invertIfNegative val="0"/>
          <c:cat>
            <c:strRef>
              <c:f>'Top 5s'!$A$3:$A$7</c:f>
              <c:strCache>
                <c:ptCount val="5"/>
                <c:pt idx="0">
                  <c:v>Stress</c:v>
                </c:pt>
                <c:pt idx="1">
                  <c:v>Anxiety</c:v>
                </c:pt>
                <c:pt idx="2">
                  <c:v>Sleep difficulties</c:v>
                </c:pt>
                <c:pt idx="3">
                  <c:v>Depression</c:v>
                </c:pt>
                <c:pt idx="4">
                  <c:v>Headaches/Migraines</c:v>
                </c:pt>
              </c:strCache>
            </c:strRef>
          </c:cat>
          <c:val>
            <c:numRef>
              <c:f>'Top 5s'!$E$3:$E$7</c:f>
              <c:numCache>
                <c:formatCode>General</c:formatCode>
                <c:ptCount val="5"/>
                <c:pt idx="0">
                  <c:v>36</c:v>
                </c:pt>
                <c:pt idx="1">
                  <c:v>29.4</c:v>
                </c:pt>
                <c:pt idx="2">
                  <c:v>19.399999999999999</c:v>
                </c:pt>
                <c:pt idx="3">
                  <c:v>19.7</c:v>
                </c:pt>
                <c:pt idx="4">
                  <c:v>9.5</c:v>
                </c:pt>
              </c:numCache>
            </c:numRef>
          </c:val>
          <c:extLst>
            <c:ext xmlns:c16="http://schemas.microsoft.com/office/drawing/2014/chart" uri="{C3380CC4-5D6E-409C-BE32-E72D297353CC}">
              <c16:uniqueId val="{00000003-814D-458E-B885-64D50C490E9B}"/>
            </c:ext>
          </c:extLst>
        </c:ser>
        <c:dLbls>
          <c:showLegendKey val="0"/>
          <c:showVal val="0"/>
          <c:showCatName val="0"/>
          <c:showSerName val="0"/>
          <c:showPercent val="0"/>
          <c:showBubbleSize val="0"/>
        </c:dLbls>
        <c:gapWidth val="150"/>
        <c:axId val="2118343520"/>
        <c:axId val="1871811536"/>
      </c:barChart>
      <c:catAx>
        <c:axId val="211834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700" b="0" i="0" u="none" strike="noStrike" kern="1200" baseline="0">
                <a:solidFill>
                  <a:schemeClr val="tx1">
                    <a:lumMod val="65000"/>
                    <a:lumOff val="35000"/>
                  </a:schemeClr>
                </a:solidFill>
                <a:latin typeface="+mn-lt"/>
                <a:ea typeface="+mn-ea"/>
                <a:cs typeface="+mn-cs"/>
              </a:defRPr>
            </a:pPr>
            <a:endParaRPr lang="en-US"/>
          </a:p>
        </c:txPr>
        <c:crossAx val="1871811536"/>
        <c:crosses val="autoZero"/>
        <c:auto val="1"/>
        <c:lblAlgn val="ctr"/>
        <c:lblOffset val="100"/>
        <c:noMultiLvlLbl val="0"/>
      </c:catAx>
      <c:valAx>
        <c:axId val="18718115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343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At my college/university, I feel that the campus climate encourages free and open discussion of students’ health and well-being. (2C)</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'Campus Culture and Climate'!$D$10</c:f>
              <c:strCache>
                <c:ptCount val="1"/>
                <c:pt idx="0">
                  <c:v>Total</c:v>
                </c:pt>
              </c:strCache>
            </c:strRef>
          </c:tx>
          <c:spPr>
            <a:solidFill>
              <a:schemeClr val="accent1"/>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Climate'!$E$10:$H$10</c:f>
              <c:numCache>
                <c:formatCode>0%</c:formatCode>
                <c:ptCount val="4"/>
                <c:pt idx="0" formatCode="0.00%">
                  <c:v>0.55800000000000005</c:v>
                </c:pt>
                <c:pt idx="1">
                  <c:v>0.57999999999999996</c:v>
                </c:pt>
                <c:pt idx="2" formatCode="0.00%">
                  <c:v>0.53800000000000003</c:v>
                </c:pt>
                <c:pt idx="3" formatCode="0.00%">
                  <c:v>0.58099999999999996</c:v>
                </c:pt>
              </c:numCache>
            </c:numRef>
          </c:val>
          <c:extLst>
            <c:ext xmlns:c16="http://schemas.microsoft.com/office/drawing/2014/chart" uri="{C3380CC4-5D6E-409C-BE32-E72D297353CC}">
              <c16:uniqueId val="{00000000-1C29-4E7D-A988-C104FC8E1484}"/>
            </c:ext>
          </c:extLst>
        </c:ser>
        <c:ser>
          <c:idx val="1"/>
          <c:order val="1"/>
          <c:tx>
            <c:strRef>
              <c:f>'Campus Culture and Climate'!$D$11</c:f>
              <c:strCache>
                <c:ptCount val="1"/>
                <c:pt idx="0">
                  <c:v>Men</c:v>
                </c:pt>
              </c:strCache>
            </c:strRef>
          </c:tx>
          <c:spPr>
            <a:solidFill>
              <a:schemeClr val="accent2"/>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Climate'!$E$11:$H$11</c:f>
              <c:numCache>
                <c:formatCode>0%</c:formatCode>
                <c:ptCount val="4"/>
                <c:pt idx="0" formatCode="0.00%">
                  <c:v>0.55600000000000005</c:v>
                </c:pt>
                <c:pt idx="1">
                  <c:v>0.6</c:v>
                </c:pt>
                <c:pt idx="2" formatCode="0.00%">
                  <c:v>0.53600000000000003</c:v>
                </c:pt>
                <c:pt idx="3" formatCode="0.00%">
                  <c:v>0.63</c:v>
                </c:pt>
              </c:numCache>
            </c:numRef>
          </c:val>
          <c:extLst>
            <c:ext xmlns:c16="http://schemas.microsoft.com/office/drawing/2014/chart" uri="{C3380CC4-5D6E-409C-BE32-E72D297353CC}">
              <c16:uniqueId val="{00000001-1C29-4E7D-A988-C104FC8E1484}"/>
            </c:ext>
          </c:extLst>
        </c:ser>
        <c:ser>
          <c:idx val="2"/>
          <c:order val="2"/>
          <c:tx>
            <c:strRef>
              <c:f>'Campus Culture and Climate'!$D$12</c:f>
              <c:strCache>
                <c:ptCount val="1"/>
                <c:pt idx="0">
                  <c:v>Women</c:v>
                </c:pt>
              </c:strCache>
            </c:strRef>
          </c:tx>
          <c:spPr>
            <a:solidFill>
              <a:schemeClr val="accent3"/>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Climate'!$E$12:$H$12</c:f>
              <c:numCache>
                <c:formatCode>0%</c:formatCode>
                <c:ptCount val="4"/>
                <c:pt idx="0" formatCode="0.00%">
                  <c:v>0.56399999999999995</c:v>
                </c:pt>
                <c:pt idx="1">
                  <c:v>0.59</c:v>
                </c:pt>
                <c:pt idx="2" formatCode="0.00%">
                  <c:v>0.54800000000000004</c:v>
                </c:pt>
                <c:pt idx="3" formatCode="0.00%">
                  <c:v>0.56999999999999995</c:v>
                </c:pt>
              </c:numCache>
            </c:numRef>
          </c:val>
          <c:extLst>
            <c:ext xmlns:c16="http://schemas.microsoft.com/office/drawing/2014/chart" uri="{C3380CC4-5D6E-409C-BE32-E72D297353CC}">
              <c16:uniqueId val="{00000002-1C29-4E7D-A988-C104FC8E1484}"/>
            </c:ext>
          </c:extLst>
        </c:ser>
        <c:ser>
          <c:idx val="3"/>
          <c:order val="3"/>
          <c:tx>
            <c:strRef>
              <c:f>'Campus Culture and Climate'!$D$13</c:f>
              <c:strCache>
                <c:ptCount val="1"/>
                <c:pt idx="0">
                  <c:v>T/GNC</c:v>
                </c:pt>
              </c:strCache>
            </c:strRef>
          </c:tx>
          <c:spPr>
            <a:solidFill>
              <a:schemeClr val="accent4"/>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Climate'!$E$13:$H$13</c:f>
              <c:numCache>
                <c:formatCode>0%</c:formatCode>
                <c:ptCount val="4"/>
                <c:pt idx="0">
                  <c:v>0.2</c:v>
                </c:pt>
                <c:pt idx="1">
                  <c:v>0.45</c:v>
                </c:pt>
                <c:pt idx="2" formatCode="0.00%">
                  <c:v>0.33300000000000002</c:v>
                </c:pt>
                <c:pt idx="3" formatCode="0.00%">
                  <c:v>0.41</c:v>
                </c:pt>
              </c:numCache>
            </c:numRef>
          </c:val>
          <c:extLst>
            <c:ext xmlns:c16="http://schemas.microsoft.com/office/drawing/2014/chart" uri="{C3380CC4-5D6E-409C-BE32-E72D297353CC}">
              <c16:uniqueId val="{00000003-1C29-4E7D-A988-C104FC8E1484}"/>
            </c:ext>
          </c:extLst>
        </c:ser>
        <c:dLbls>
          <c:showLegendKey val="0"/>
          <c:showVal val="0"/>
          <c:showCatName val="0"/>
          <c:showSerName val="0"/>
          <c:showPercent val="0"/>
          <c:showBubbleSize val="0"/>
        </c:dLbls>
        <c:gapWidth val="219"/>
        <c:overlap val="-27"/>
        <c:axId val="1867565696"/>
        <c:axId val="1867840480"/>
      </c:barChart>
      <c:catAx>
        <c:axId val="18675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840480"/>
        <c:crosses val="autoZero"/>
        <c:auto val="1"/>
        <c:lblAlgn val="ctr"/>
        <c:lblOffset val="100"/>
        <c:noMultiLvlLbl val="0"/>
      </c:catAx>
      <c:valAx>
        <c:axId val="18678404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565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dirty="0"/>
              <a:t>At my college/university, we are a campus where we look out for each other. (2D)</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'Campus Culture and Climate'!$D$14</c:f>
              <c:strCache>
                <c:ptCount val="1"/>
                <c:pt idx="0">
                  <c:v>Total</c:v>
                </c:pt>
              </c:strCache>
            </c:strRef>
          </c:tx>
          <c:spPr>
            <a:solidFill>
              <a:schemeClr val="accent1"/>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Climate'!$E$14:$H$14</c:f>
              <c:numCache>
                <c:formatCode>0%</c:formatCode>
                <c:ptCount val="4"/>
                <c:pt idx="0">
                  <c:v>0.46</c:v>
                </c:pt>
                <c:pt idx="1">
                  <c:v>0.5</c:v>
                </c:pt>
                <c:pt idx="2" formatCode="0.00%">
                  <c:v>0.50800000000000001</c:v>
                </c:pt>
                <c:pt idx="3" formatCode="0.00%">
                  <c:v>0.503</c:v>
                </c:pt>
              </c:numCache>
            </c:numRef>
          </c:val>
          <c:extLst>
            <c:ext xmlns:c16="http://schemas.microsoft.com/office/drawing/2014/chart" uri="{C3380CC4-5D6E-409C-BE32-E72D297353CC}">
              <c16:uniqueId val="{00000000-9EEE-4CB7-B501-9B5DEA218A34}"/>
            </c:ext>
          </c:extLst>
        </c:ser>
        <c:ser>
          <c:idx val="1"/>
          <c:order val="1"/>
          <c:tx>
            <c:strRef>
              <c:f>'Campus Culture and Climate'!$D$15</c:f>
              <c:strCache>
                <c:ptCount val="1"/>
                <c:pt idx="0">
                  <c:v>Men</c:v>
                </c:pt>
              </c:strCache>
            </c:strRef>
          </c:tx>
          <c:spPr>
            <a:solidFill>
              <a:schemeClr val="accent2"/>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Climate'!$E$15:$H$15</c:f>
              <c:numCache>
                <c:formatCode>0%</c:formatCode>
                <c:ptCount val="4"/>
                <c:pt idx="0">
                  <c:v>0.46</c:v>
                </c:pt>
                <c:pt idx="1">
                  <c:v>0.51</c:v>
                </c:pt>
                <c:pt idx="2" formatCode="0.00%">
                  <c:v>0.46400000000000002</c:v>
                </c:pt>
                <c:pt idx="3" formatCode="0.00%">
                  <c:v>0.54</c:v>
                </c:pt>
              </c:numCache>
            </c:numRef>
          </c:val>
          <c:extLst>
            <c:ext xmlns:c16="http://schemas.microsoft.com/office/drawing/2014/chart" uri="{C3380CC4-5D6E-409C-BE32-E72D297353CC}">
              <c16:uniqueId val="{00000001-9EEE-4CB7-B501-9B5DEA218A34}"/>
            </c:ext>
          </c:extLst>
        </c:ser>
        <c:ser>
          <c:idx val="2"/>
          <c:order val="2"/>
          <c:tx>
            <c:strRef>
              <c:f>'Campus Culture and Climate'!$D$16</c:f>
              <c:strCache>
                <c:ptCount val="1"/>
                <c:pt idx="0">
                  <c:v>Women</c:v>
                </c:pt>
              </c:strCache>
            </c:strRef>
          </c:tx>
          <c:spPr>
            <a:solidFill>
              <a:schemeClr val="accent3"/>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Climate'!$E$16:$H$16</c:f>
              <c:numCache>
                <c:formatCode>0%</c:formatCode>
                <c:ptCount val="4"/>
                <c:pt idx="0" formatCode="0.00%">
                  <c:v>0.46500000000000002</c:v>
                </c:pt>
                <c:pt idx="1">
                  <c:v>0.51</c:v>
                </c:pt>
                <c:pt idx="2" formatCode="0.00%">
                  <c:v>0.54800000000000004</c:v>
                </c:pt>
                <c:pt idx="3" formatCode="0.00%">
                  <c:v>0.5</c:v>
                </c:pt>
              </c:numCache>
            </c:numRef>
          </c:val>
          <c:extLst>
            <c:ext xmlns:c16="http://schemas.microsoft.com/office/drawing/2014/chart" uri="{C3380CC4-5D6E-409C-BE32-E72D297353CC}">
              <c16:uniqueId val="{00000002-9EEE-4CB7-B501-9B5DEA218A34}"/>
            </c:ext>
          </c:extLst>
        </c:ser>
        <c:ser>
          <c:idx val="3"/>
          <c:order val="3"/>
          <c:tx>
            <c:strRef>
              <c:f>'Campus Culture and Climate'!$D$17</c:f>
              <c:strCache>
                <c:ptCount val="1"/>
                <c:pt idx="0">
                  <c:v>T/GNC</c:v>
                </c:pt>
              </c:strCache>
            </c:strRef>
          </c:tx>
          <c:spPr>
            <a:solidFill>
              <a:schemeClr val="accent4"/>
            </a:solidFill>
            <a:ln>
              <a:solidFill>
                <a:schemeClr val="tx1"/>
              </a:solidFill>
            </a:ln>
            <a:effectLst/>
          </c:spPr>
          <c:invertIfNegative val="0"/>
          <c:cat>
            <c:strRef>
              <c:f>'Campus Culture and Climate'!$E$1:$H$1</c:f>
              <c:strCache>
                <c:ptCount val="4"/>
                <c:pt idx="0">
                  <c:v>All NDSU</c:v>
                </c:pt>
                <c:pt idx="1">
                  <c:v>All peers</c:v>
                </c:pt>
                <c:pt idx="2">
                  <c:v>NDSU Grads</c:v>
                </c:pt>
                <c:pt idx="3">
                  <c:v>Grad Peers</c:v>
                </c:pt>
              </c:strCache>
            </c:strRef>
          </c:cat>
          <c:val>
            <c:numRef>
              <c:f>'Campus Culture and Climate'!$E$17:$H$17</c:f>
              <c:numCache>
                <c:formatCode>0%</c:formatCode>
                <c:ptCount val="4"/>
                <c:pt idx="0">
                  <c:v>0.1</c:v>
                </c:pt>
                <c:pt idx="1">
                  <c:v>0.39</c:v>
                </c:pt>
                <c:pt idx="2" formatCode="0.00%">
                  <c:v>0.33300000000000002</c:v>
                </c:pt>
                <c:pt idx="3" formatCode="0.00%">
                  <c:v>0.37</c:v>
                </c:pt>
              </c:numCache>
            </c:numRef>
          </c:val>
          <c:extLst>
            <c:ext xmlns:c16="http://schemas.microsoft.com/office/drawing/2014/chart" uri="{C3380CC4-5D6E-409C-BE32-E72D297353CC}">
              <c16:uniqueId val="{00000003-9EEE-4CB7-B501-9B5DEA218A34}"/>
            </c:ext>
          </c:extLst>
        </c:ser>
        <c:dLbls>
          <c:showLegendKey val="0"/>
          <c:showVal val="0"/>
          <c:showCatName val="0"/>
          <c:showSerName val="0"/>
          <c:showPercent val="0"/>
          <c:showBubbleSize val="0"/>
        </c:dLbls>
        <c:gapWidth val="219"/>
        <c:overlap val="-27"/>
        <c:axId val="1867565696"/>
        <c:axId val="1867840480"/>
      </c:barChart>
      <c:catAx>
        <c:axId val="18675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840480"/>
        <c:crosses val="autoZero"/>
        <c:auto val="1"/>
        <c:lblAlgn val="ctr"/>
        <c:lblOffset val="100"/>
        <c:noMultiLvlLbl val="0"/>
      </c:catAx>
      <c:valAx>
        <c:axId val="18678404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67565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Diener Flourishing Scale (Max score = 56)</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'Psychological Well being'!$B$101</c:f>
              <c:strCache>
                <c:ptCount val="1"/>
                <c:pt idx="0">
                  <c:v>Total</c:v>
                </c:pt>
              </c:strCache>
            </c:strRef>
          </c:tx>
          <c:spPr>
            <a:solidFill>
              <a:schemeClr val="accent1"/>
            </a:solidFill>
            <a:ln>
              <a:solidFill>
                <a:sysClr val="windowText" lastClr="000000"/>
              </a:solidFill>
            </a:ln>
            <a:effectLst/>
          </c:spPr>
          <c:invertIfNegative val="0"/>
          <c:cat>
            <c:strRef>
              <c:f>'Psychological Well being'!$C$100:$F$100</c:f>
              <c:strCache>
                <c:ptCount val="4"/>
                <c:pt idx="0">
                  <c:v>All NDSU</c:v>
                </c:pt>
                <c:pt idx="1">
                  <c:v>All peers</c:v>
                </c:pt>
                <c:pt idx="2">
                  <c:v>NDSU Grads</c:v>
                </c:pt>
                <c:pt idx="3">
                  <c:v>Grad Peers</c:v>
                </c:pt>
              </c:strCache>
            </c:strRef>
          </c:cat>
          <c:val>
            <c:numRef>
              <c:f>'Psychological Well being'!$C$101:$F$101</c:f>
              <c:numCache>
                <c:formatCode>General</c:formatCode>
                <c:ptCount val="4"/>
                <c:pt idx="0">
                  <c:v>45</c:v>
                </c:pt>
                <c:pt idx="1">
                  <c:v>44.38</c:v>
                </c:pt>
                <c:pt idx="2">
                  <c:v>44.68</c:v>
                </c:pt>
                <c:pt idx="3">
                  <c:v>45.7</c:v>
                </c:pt>
              </c:numCache>
            </c:numRef>
          </c:val>
          <c:extLst>
            <c:ext xmlns:c16="http://schemas.microsoft.com/office/drawing/2014/chart" uri="{C3380CC4-5D6E-409C-BE32-E72D297353CC}">
              <c16:uniqueId val="{00000000-1AC8-431C-9CC7-D0089C1460F0}"/>
            </c:ext>
          </c:extLst>
        </c:ser>
        <c:ser>
          <c:idx val="1"/>
          <c:order val="1"/>
          <c:tx>
            <c:strRef>
              <c:f>'Psychological Well being'!$B$102</c:f>
              <c:strCache>
                <c:ptCount val="1"/>
                <c:pt idx="0">
                  <c:v>Men</c:v>
                </c:pt>
              </c:strCache>
            </c:strRef>
          </c:tx>
          <c:spPr>
            <a:solidFill>
              <a:schemeClr val="accent2"/>
            </a:solidFill>
            <a:ln>
              <a:solidFill>
                <a:sysClr val="windowText" lastClr="000000"/>
              </a:solidFill>
            </a:ln>
            <a:effectLst/>
          </c:spPr>
          <c:invertIfNegative val="0"/>
          <c:cat>
            <c:strRef>
              <c:f>'Psychological Well being'!$C$100:$F$100</c:f>
              <c:strCache>
                <c:ptCount val="4"/>
                <c:pt idx="0">
                  <c:v>All NDSU</c:v>
                </c:pt>
                <c:pt idx="1">
                  <c:v>All peers</c:v>
                </c:pt>
                <c:pt idx="2">
                  <c:v>NDSU Grads</c:v>
                </c:pt>
                <c:pt idx="3">
                  <c:v>Grad Peers</c:v>
                </c:pt>
              </c:strCache>
            </c:strRef>
          </c:cat>
          <c:val>
            <c:numRef>
              <c:f>'Psychological Well being'!$C$102:$F$102</c:f>
              <c:numCache>
                <c:formatCode>General</c:formatCode>
                <c:ptCount val="4"/>
                <c:pt idx="0">
                  <c:v>44.95</c:v>
                </c:pt>
                <c:pt idx="1">
                  <c:v>44.12</c:v>
                </c:pt>
                <c:pt idx="2">
                  <c:v>44.56</c:v>
                </c:pt>
                <c:pt idx="3">
                  <c:v>45.23</c:v>
                </c:pt>
              </c:numCache>
            </c:numRef>
          </c:val>
          <c:extLst>
            <c:ext xmlns:c16="http://schemas.microsoft.com/office/drawing/2014/chart" uri="{C3380CC4-5D6E-409C-BE32-E72D297353CC}">
              <c16:uniqueId val="{00000001-1AC8-431C-9CC7-D0089C1460F0}"/>
            </c:ext>
          </c:extLst>
        </c:ser>
        <c:ser>
          <c:idx val="2"/>
          <c:order val="2"/>
          <c:tx>
            <c:strRef>
              <c:f>'Psychological Well being'!$B$103</c:f>
              <c:strCache>
                <c:ptCount val="1"/>
                <c:pt idx="0">
                  <c:v>Women</c:v>
                </c:pt>
              </c:strCache>
            </c:strRef>
          </c:tx>
          <c:spPr>
            <a:solidFill>
              <a:schemeClr val="accent3"/>
            </a:solidFill>
            <a:ln>
              <a:solidFill>
                <a:sysClr val="windowText" lastClr="000000"/>
              </a:solidFill>
            </a:ln>
            <a:effectLst/>
          </c:spPr>
          <c:invertIfNegative val="0"/>
          <c:cat>
            <c:strRef>
              <c:f>'Psychological Well being'!$C$100:$F$100</c:f>
              <c:strCache>
                <c:ptCount val="4"/>
                <c:pt idx="0">
                  <c:v>All NDSU</c:v>
                </c:pt>
                <c:pt idx="1">
                  <c:v>All peers</c:v>
                </c:pt>
                <c:pt idx="2">
                  <c:v>NDSU Grads</c:v>
                </c:pt>
                <c:pt idx="3">
                  <c:v>Grad Peers</c:v>
                </c:pt>
              </c:strCache>
            </c:strRef>
          </c:cat>
          <c:val>
            <c:numRef>
              <c:f>'Psychological Well being'!$C$103:$F$103</c:f>
              <c:numCache>
                <c:formatCode>General</c:formatCode>
                <c:ptCount val="4"/>
                <c:pt idx="0">
                  <c:v>45.22</c:v>
                </c:pt>
                <c:pt idx="1">
                  <c:v>44.82</c:v>
                </c:pt>
                <c:pt idx="2">
                  <c:v>45.17</c:v>
                </c:pt>
                <c:pt idx="3">
                  <c:v>46.13</c:v>
                </c:pt>
              </c:numCache>
            </c:numRef>
          </c:val>
          <c:extLst>
            <c:ext xmlns:c16="http://schemas.microsoft.com/office/drawing/2014/chart" uri="{C3380CC4-5D6E-409C-BE32-E72D297353CC}">
              <c16:uniqueId val="{00000002-1AC8-431C-9CC7-D0089C1460F0}"/>
            </c:ext>
          </c:extLst>
        </c:ser>
        <c:ser>
          <c:idx val="3"/>
          <c:order val="3"/>
          <c:tx>
            <c:strRef>
              <c:f>'Psychological Well being'!$B$104</c:f>
              <c:strCache>
                <c:ptCount val="1"/>
                <c:pt idx="0">
                  <c:v>T/GNC</c:v>
                </c:pt>
              </c:strCache>
            </c:strRef>
          </c:tx>
          <c:spPr>
            <a:solidFill>
              <a:schemeClr val="accent4"/>
            </a:solidFill>
            <a:ln>
              <a:solidFill>
                <a:sysClr val="windowText" lastClr="000000"/>
              </a:solidFill>
            </a:ln>
            <a:effectLst/>
          </c:spPr>
          <c:invertIfNegative val="0"/>
          <c:cat>
            <c:strRef>
              <c:f>'Psychological Well being'!$C$100:$F$100</c:f>
              <c:strCache>
                <c:ptCount val="4"/>
                <c:pt idx="0">
                  <c:v>All NDSU</c:v>
                </c:pt>
                <c:pt idx="1">
                  <c:v>All peers</c:v>
                </c:pt>
                <c:pt idx="2">
                  <c:v>NDSU Grads</c:v>
                </c:pt>
                <c:pt idx="3">
                  <c:v>Grad Peers</c:v>
                </c:pt>
              </c:strCache>
            </c:strRef>
          </c:cat>
          <c:val>
            <c:numRef>
              <c:f>'Psychological Well being'!$C$104:$F$104</c:f>
              <c:numCache>
                <c:formatCode>General</c:formatCode>
                <c:ptCount val="4"/>
                <c:pt idx="0">
                  <c:v>35</c:v>
                </c:pt>
                <c:pt idx="1">
                  <c:v>39.880000000000003</c:v>
                </c:pt>
                <c:pt idx="2">
                  <c:v>35.67</c:v>
                </c:pt>
                <c:pt idx="3">
                  <c:v>42.61</c:v>
                </c:pt>
              </c:numCache>
            </c:numRef>
          </c:val>
          <c:extLst>
            <c:ext xmlns:c16="http://schemas.microsoft.com/office/drawing/2014/chart" uri="{C3380CC4-5D6E-409C-BE32-E72D297353CC}">
              <c16:uniqueId val="{00000003-1AC8-431C-9CC7-D0089C1460F0}"/>
            </c:ext>
          </c:extLst>
        </c:ser>
        <c:dLbls>
          <c:showLegendKey val="0"/>
          <c:showVal val="0"/>
          <c:showCatName val="0"/>
          <c:showSerName val="0"/>
          <c:showPercent val="0"/>
          <c:showBubbleSize val="0"/>
        </c:dLbls>
        <c:gapWidth val="219"/>
        <c:overlap val="-27"/>
        <c:axId val="2121390832"/>
        <c:axId val="2121178464"/>
      </c:barChart>
      <c:catAx>
        <c:axId val="2121390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21178464"/>
        <c:crosses val="autoZero"/>
        <c:auto val="1"/>
        <c:lblAlgn val="ctr"/>
        <c:lblOffset val="100"/>
        <c:noMultiLvlLbl val="0"/>
      </c:catAx>
      <c:valAx>
        <c:axId val="2121178464"/>
        <c:scaling>
          <c:orientation val="minMax"/>
          <c:max val="56"/>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21390832"/>
        <c:crosses val="autoZero"/>
        <c:crossBetween val="between"/>
        <c:majorUnit val="8"/>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Overall Health Rating</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4"/>
          <c:order val="0"/>
          <c:tx>
            <c:strRef>
              <c:f>'Physical Health'!$A$8</c:f>
              <c:strCache>
                <c:ptCount val="1"/>
                <c:pt idx="0">
                  <c:v>5 – Poor</c:v>
                </c:pt>
              </c:strCache>
            </c:strRef>
          </c:tx>
          <c:spPr>
            <a:solidFill>
              <a:srgbClr val="FF0000"/>
            </a:solidFill>
            <a:ln>
              <a:solidFill>
                <a:sysClr val="windowText" lastClr="000000"/>
              </a:solidFill>
            </a:ln>
            <a:effectLst/>
          </c:spPr>
          <c:invertIfNegative val="0"/>
          <c:cat>
            <c:strRef>
              <c:f>'Physical Health'!$B$3:$E$3</c:f>
              <c:strCache>
                <c:ptCount val="4"/>
                <c:pt idx="0">
                  <c:v>NDSU Overall (% of 671)</c:v>
                </c:pt>
                <c:pt idx="1">
                  <c:v>Ref Group (All)</c:v>
                </c:pt>
                <c:pt idx="2">
                  <c:v>Grad Student total (% of 133)</c:v>
                </c:pt>
                <c:pt idx="3">
                  <c:v>Ref Group (Grad)</c:v>
                </c:pt>
              </c:strCache>
            </c:strRef>
          </c:cat>
          <c:val>
            <c:numRef>
              <c:f>'Physical Health'!$B$8:$E$8</c:f>
              <c:numCache>
                <c:formatCode>General</c:formatCode>
                <c:ptCount val="4"/>
                <c:pt idx="0">
                  <c:v>0.8</c:v>
                </c:pt>
                <c:pt idx="1">
                  <c:v>1.8</c:v>
                </c:pt>
                <c:pt idx="2">
                  <c:v>3.1</c:v>
                </c:pt>
                <c:pt idx="3">
                  <c:v>1.3</c:v>
                </c:pt>
              </c:numCache>
            </c:numRef>
          </c:val>
          <c:extLst>
            <c:ext xmlns:c16="http://schemas.microsoft.com/office/drawing/2014/chart" uri="{C3380CC4-5D6E-409C-BE32-E72D297353CC}">
              <c16:uniqueId val="{00000000-B371-4F1A-8DC4-D30A4FF7D22C}"/>
            </c:ext>
          </c:extLst>
        </c:ser>
        <c:ser>
          <c:idx val="3"/>
          <c:order val="1"/>
          <c:tx>
            <c:strRef>
              <c:f>'Physical Health'!$A$7</c:f>
              <c:strCache>
                <c:ptCount val="1"/>
                <c:pt idx="0">
                  <c:v>4 – Fair</c:v>
                </c:pt>
              </c:strCache>
            </c:strRef>
          </c:tx>
          <c:spPr>
            <a:solidFill>
              <a:srgbClr val="FFFF00"/>
            </a:solidFill>
            <a:ln>
              <a:solidFill>
                <a:sysClr val="windowText" lastClr="000000"/>
              </a:solidFill>
            </a:ln>
            <a:effectLst/>
          </c:spPr>
          <c:invertIfNegative val="0"/>
          <c:cat>
            <c:strRef>
              <c:f>'Physical Health'!$B$3:$E$3</c:f>
              <c:strCache>
                <c:ptCount val="4"/>
                <c:pt idx="0">
                  <c:v>NDSU Overall (% of 671)</c:v>
                </c:pt>
                <c:pt idx="1">
                  <c:v>Ref Group (All)</c:v>
                </c:pt>
                <c:pt idx="2">
                  <c:v>Grad Student total (% of 133)</c:v>
                </c:pt>
                <c:pt idx="3">
                  <c:v>Ref Group (Grad)</c:v>
                </c:pt>
              </c:strCache>
            </c:strRef>
          </c:cat>
          <c:val>
            <c:numRef>
              <c:f>'Physical Health'!$B$7:$E$7</c:f>
              <c:numCache>
                <c:formatCode>General</c:formatCode>
                <c:ptCount val="4"/>
                <c:pt idx="0">
                  <c:v>9.3000000000000007</c:v>
                </c:pt>
                <c:pt idx="1">
                  <c:v>10.9</c:v>
                </c:pt>
                <c:pt idx="2">
                  <c:v>10.7</c:v>
                </c:pt>
                <c:pt idx="3">
                  <c:v>8.1</c:v>
                </c:pt>
              </c:numCache>
            </c:numRef>
          </c:val>
          <c:extLst>
            <c:ext xmlns:c16="http://schemas.microsoft.com/office/drawing/2014/chart" uri="{C3380CC4-5D6E-409C-BE32-E72D297353CC}">
              <c16:uniqueId val="{00000001-B371-4F1A-8DC4-D30A4FF7D22C}"/>
            </c:ext>
          </c:extLst>
        </c:ser>
        <c:ser>
          <c:idx val="2"/>
          <c:order val="2"/>
          <c:tx>
            <c:strRef>
              <c:f>'Physical Health'!$A$6</c:f>
              <c:strCache>
                <c:ptCount val="1"/>
                <c:pt idx="0">
                  <c:v>3 – Good</c:v>
                </c:pt>
              </c:strCache>
            </c:strRef>
          </c:tx>
          <c:spPr>
            <a:solidFill>
              <a:srgbClr val="92D050"/>
            </a:solidFill>
            <a:ln>
              <a:solidFill>
                <a:sysClr val="windowText" lastClr="000000"/>
              </a:solidFill>
            </a:ln>
            <a:effectLst/>
          </c:spPr>
          <c:invertIfNegative val="0"/>
          <c:cat>
            <c:strRef>
              <c:f>'Physical Health'!$B$3:$E$3</c:f>
              <c:strCache>
                <c:ptCount val="4"/>
                <c:pt idx="0">
                  <c:v>NDSU Overall (% of 671)</c:v>
                </c:pt>
                <c:pt idx="1">
                  <c:v>Ref Group (All)</c:v>
                </c:pt>
                <c:pt idx="2">
                  <c:v>Grad Student total (% of 133)</c:v>
                </c:pt>
                <c:pt idx="3">
                  <c:v>Ref Group (Grad)</c:v>
                </c:pt>
              </c:strCache>
            </c:strRef>
          </c:cat>
          <c:val>
            <c:numRef>
              <c:f>'Physical Health'!$B$6:$E$6</c:f>
              <c:numCache>
                <c:formatCode>General</c:formatCode>
                <c:ptCount val="4"/>
                <c:pt idx="0">
                  <c:v>38.9</c:v>
                </c:pt>
                <c:pt idx="1">
                  <c:v>34.9</c:v>
                </c:pt>
                <c:pt idx="2">
                  <c:v>34.4</c:v>
                </c:pt>
                <c:pt idx="3">
                  <c:v>31.8</c:v>
                </c:pt>
              </c:numCache>
            </c:numRef>
          </c:val>
          <c:extLst>
            <c:ext xmlns:c16="http://schemas.microsoft.com/office/drawing/2014/chart" uri="{C3380CC4-5D6E-409C-BE32-E72D297353CC}">
              <c16:uniqueId val="{00000002-B371-4F1A-8DC4-D30A4FF7D22C}"/>
            </c:ext>
          </c:extLst>
        </c:ser>
        <c:ser>
          <c:idx val="1"/>
          <c:order val="3"/>
          <c:tx>
            <c:strRef>
              <c:f>'Physical Health'!$A$5</c:f>
              <c:strCache>
                <c:ptCount val="1"/>
                <c:pt idx="0">
                  <c:v>2 – Very Good</c:v>
                </c:pt>
              </c:strCache>
            </c:strRef>
          </c:tx>
          <c:spPr>
            <a:solidFill>
              <a:srgbClr val="00B050"/>
            </a:solidFill>
            <a:ln>
              <a:solidFill>
                <a:sysClr val="windowText" lastClr="000000"/>
              </a:solidFill>
            </a:ln>
            <a:effectLst/>
          </c:spPr>
          <c:invertIfNegative val="0"/>
          <c:cat>
            <c:strRef>
              <c:f>'Physical Health'!$B$3:$E$3</c:f>
              <c:strCache>
                <c:ptCount val="4"/>
                <c:pt idx="0">
                  <c:v>NDSU Overall (% of 671)</c:v>
                </c:pt>
                <c:pt idx="1">
                  <c:v>Ref Group (All)</c:v>
                </c:pt>
                <c:pt idx="2">
                  <c:v>Grad Student total (% of 133)</c:v>
                </c:pt>
                <c:pt idx="3">
                  <c:v>Ref Group (Grad)</c:v>
                </c:pt>
              </c:strCache>
            </c:strRef>
          </c:cat>
          <c:val>
            <c:numRef>
              <c:f>'Physical Health'!$B$5:$E$5</c:f>
              <c:numCache>
                <c:formatCode>General</c:formatCode>
                <c:ptCount val="4"/>
                <c:pt idx="0">
                  <c:v>40</c:v>
                </c:pt>
                <c:pt idx="1">
                  <c:v>38.9</c:v>
                </c:pt>
                <c:pt idx="2">
                  <c:v>38.9</c:v>
                </c:pt>
                <c:pt idx="3">
                  <c:v>42.8</c:v>
                </c:pt>
              </c:numCache>
            </c:numRef>
          </c:val>
          <c:extLst>
            <c:ext xmlns:c16="http://schemas.microsoft.com/office/drawing/2014/chart" uri="{C3380CC4-5D6E-409C-BE32-E72D297353CC}">
              <c16:uniqueId val="{00000003-B371-4F1A-8DC4-D30A4FF7D22C}"/>
            </c:ext>
          </c:extLst>
        </c:ser>
        <c:ser>
          <c:idx val="0"/>
          <c:order val="4"/>
          <c:tx>
            <c:strRef>
              <c:f>'Physical Health'!$A$4</c:f>
              <c:strCache>
                <c:ptCount val="1"/>
                <c:pt idx="0">
                  <c:v>1 – Excellent</c:v>
                </c:pt>
              </c:strCache>
            </c:strRef>
          </c:tx>
          <c:spPr>
            <a:solidFill>
              <a:srgbClr val="008A3E"/>
            </a:solidFill>
            <a:ln>
              <a:solidFill>
                <a:sysClr val="windowText" lastClr="000000"/>
              </a:solidFill>
            </a:ln>
            <a:effectLst/>
          </c:spPr>
          <c:invertIfNegative val="0"/>
          <c:cat>
            <c:strRef>
              <c:f>'Physical Health'!$B$3:$E$3</c:f>
              <c:strCache>
                <c:ptCount val="4"/>
                <c:pt idx="0">
                  <c:v>NDSU Overall (% of 671)</c:v>
                </c:pt>
                <c:pt idx="1">
                  <c:v>Ref Group (All)</c:v>
                </c:pt>
                <c:pt idx="2">
                  <c:v>Grad Student total (% of 133)</c:v>
                </c:pt>
                <c:pt idx="3">
                  <c:v>Ref Group (Grad)</c:v>
                </c:pt>
              </c:strCache>
            </c:strRef>
          </c:cat>
          <c:val>
            <c:numRef>
              <c:f>'Physical Health'!$B$4:$E$4</c:f>
              <c:numCache>
                <c:formatCode>General</c:formatCode>
                <c:ptCount val="4"/>
                <c:pt idx="0">
                  <c:v>11.1</c:v>
                </c:pt>
                <c:pt idx="1">
                  <c:v>13.5</c:v>
                </c:pt>
                <c:pt idx="2">
                  <c:v>13</c:v>
                </c:pt>
                <c:pt idx="3">
                  <c:v>16</c:v>
                </c:pt>
              </c:numCache>
            </c:numRef>
          </c:val>
          <c:extLst>
            <c:ext xmlns:c16="http://schemas.microsoft.com/office/drawing/2014/chart" uri="{C3380CC4-5D6E-409C-BE32-E72D297353CC}">
              <c16:uniqueId val="{00000004-B371-4F1A-8DC4-D30A4FF7D22C}"/>
            </c:ext>
          </c:extLst>
        </c:ser>
        <c:dLbls>
          <c:showLegendKey val="0"/>
          <c:showVal val="0"/>
          <c:showCatName val="0"/>
          <c:showSerName val="0"/>
          <c:showPercent val="0"/>
          <c:showBubbleSize val="0"/>
        </c:dLbls>
        <c:gapWidth val="55"/>
        <c:overlap val="100"/>
        <c:axId val="1923737328"/>
        <c:axId val="1802780672"/>
      </c:barChart>
      <c:catAx>
        <c:axId val="1923737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02780672"/>
        <c:crosses val="autoZero"/>
        <c:auto val="1"/>
        <c:lblAlgn val="ctr"/>
        <c:lblOffset val="100"/>
        <c:noMultiLvlLbl val="0"/>
      </c:catAx>
      <c:valAx>
        <c:axId val="1802780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2373732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Food Security Rating (USDA Methodology)</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9477349390798013E-2"/>
          <c:y val="0.14149731344861757"/>
          <c:w val="0.67854741102337379"/>
          <c:h val="0.72809432533420804"/>
        </c:manualLayout>
      </c:layout>
      <c:barChart>
        <c:barDir val="col"/>
        <c:grouping val="stacked"/>
        <c:varyColors val="0"/>
        <c:ser>
          <c:idx val="0"/>
          <c:order val="0"/>
          <c:tx>
            <c:strRef>
              <c:f>'Physical Health'!$A$23</c:f>
              <c:strCache>
                <c:ptCount val="1"/>
                <c:pt idx="0">
                  <c:v>Very low food security (5-6)</c:v>
                </c:pt>
              </c:strCache>
            </c:strRef>
          </c:tx>
          <c:spPr>
            <a:solidFill>
              <a:srgbClr val="FF0000"/>
            </a:solidFill>
            <a:ln>
              <a:solidFill>
                <a:sysClr val="windowText" lastClr="000000"/>
              </a:solidFill>
            </a:ln>
            <a:effectLst/>
          </c:spPr>
          <c:invertIfNegative val="0"/>
          <c:cat>
            <c:strRef>
              <c:f>'Physical Health'!$B$22:$E$22</c:f>
              <c:strCache>
                <c:ptCount val="4"/>
                <c:pt idx="0">
                  <c:v>NDSU Overall (% of 671)</c:v>
                </c:pt>
                <c:pt idx="1">
                  <c:v>Ref Group (All)</c:v>
                </c:pt>
                <c:pt idx="2">
                  <c:v>Grad Student total (% of 133)</c:v>
                </c:pt>
                <c:pt idx="3">
                  <c:v>Ref Group (Grad)</c:v>
                </c:pt>
              </c:strCache>
            </c:strRef>
          </c:cat>
          <c:val>
            <c:numRef>
              <c:f>'Physical Health'!$B$23:$E$23</c:f>
              <c:numCache>
                <c:formatCode>General</c:formatCode>
                <c:ptCount val="4"/>
                <c:pt idx="0">
                  <c:v>14.7</c:v>
                </c:pt>
                <c:pt idx="1">
                  <c:v>13</c:v>
                </c:pt>
                <c:pt idx="2">
                  <c:v>15.8</c:v>
                </c:pt>
                <c:pt idx="3">
                  <c:v>8.1</c:v>
                </c:pt>
              </c:numCache>
            </c:numRef>
          </c:val>
          <c:extLst>
            <c:ext xmlns:c16="http://schemas.microsoft.com/office/drawing/2014/chart" uri="{C3380CC4-5D6E-409C-BE32-E72D297353CC}">
              <c16:uniqueId val="{00000000-816C-406A-8A42-EED5E6512C59}"/>
            </c:ext>
          </c:extLst>
        </c:ser>
        <c:ser>
          <c:idx val="1"/>
          <c:order val="1"/>
          <c:tx>
            <c:strRef>
              <c:f>'Physical Health'!$A$24</c:f>
              <c:strCache>
                <c:ptCount val="1"/>
                <c:pt idx="0">
                  <c:v>Low food security (2-4)</c:v>
                </c:pt>
              </c:strCache>
            </c:strRef>
          </c:tx>
          <c:spPr>
            <a:solidFill>
              <a:srgbClr val="FFFF00"/>
            </a:solidFill>
            <a:ln>
              <a:solidFill>
                <a:schemeClr val="tx1"/>
              </a:solidFill>
            </a:ln>
            <a:effectLst/>
          </c:spPr>
          <c:invertIfNegative val="0"/>
          <c:cat>
            <c:strRef>
              <c:f>'Physical Health'!$B$22:$E$22</c:f>
              <c:strCache>
                <c:ptCount val="4"/>
                <c:pt idx="0">
                  <c:v>NDSU Overall (% of 671)</c:v>
                </c:pt>
                <c:pt idx="1">
                  <c:v>Ref Group (All)</c:v>
                </c:pt>
                <c:pt idx="2">
                  <c:v>Grad Student total (% of 133)</c:v>
                </c:pt>
                <c:pt idx="3">
                  <c:v>Ref Group (Grad)</c:v>
                </c:pt>
              </c:strCache>
            </c:strRef>
          </c:cat>
          <c:val>
            <c:numRef>
              <c:f>'Physical Health'!$B$24:$E$24</c:f>
              <c:numCache>
                <c:formatCode>General</c:formatCode>
                <c:ptCount val="4"/>
                <c:pt idx="0">
                  <c:v>20</c:v>
                </c:pt>
                <c:pt idx="1">
                  <c:v>20.399999999999999</c:v>
                </c:pt>
                <c:pt idx="2">
                  <c:v>18</c:v>
                </c:pt>
                <c:pt idx="3">
                  <c:v>15.1</c:v>
                </c:pt>
              </c:numCache>
            </c:numRef>
          </c:val>
          <c:extLst>
            <c:ext xmlns:c16="http://schemas.microsoft.com/office/drawing/2014/chart" uri="{C3380CC4-5D6E-409C-BE32-E72D297353CC}">
              <c16:uniqueId val="{00000001-816C-406A-8A42-EED5E6512C59}"/>
            </c:ext>
          </c:extLst>
        </c:ser>
        <c:ser>
          <c:idx val="2"/>
          <c:order val="2"/>
          <c:tx>
            <c:strRef>
              <c:f>'Physical Health'!$A$25</c:f>
              <c:strCache>
                <c:ptCount val="1"/>
                <c:pt idx="0">
                  <c:v>High or marginal food security (0-1)</c:v>
                </c:pt>
              </c:strCache>
            </c:strRef>
          </c:tx>
          <c:spPr>
            <a:solidFill>
              <a:srgbClr val="00B050"/>
            </a:solidFill>
            <a:ln>
              <a:solidFill>
                <a:sysClr val="windowText" lastClr="000000"/>
              </a:solidFill>
            </a:ln>
            <a:effectLst/>
          </c:spPr>
          <c:invertIfNegative val="0"/>
          <c:cat>
            <c:strRef>
              <c:f>'Physical Health'!$B$22:$E$22</c:f>
              <c:strCache>
                <c:ptCount val="4"/>
                <c:pt idx="0">
                  <c:v>NDSU Overall (% of 671)</c:v>
                </c:pt>
                <c:pt idx="1">
                  <c:v>Ref Group (All)</c:v>
                </c:pt>
                <c:pt idx="2">
                  <c:v>Grad Student total (% of 133)</c:v>
                </c:pt>
                <c:pt idx="3">
                  <c:v>Ref Group (Grad)</c:v>
                </c:pt>
              </c:strCache>
            </c:strRef>
          </c:cat>
          <c:val>
            <c:numRef>
              <c:f>'Physical Health'!$B$25:$E$25</c:f>
              <c:numCache>
                <c:formatCode>General</c:formatCode>
                <c:ptCount val="4"/>
                <c:pt idx="0">
                  <c:v>65.3</c:v>
                </c:pt>
                <c:pt idx="1">
                  <c:v>66.599999999999994</c:v>
                </c:pt>
                <c:pt idx="2">
                  <c:v>66.2</c:v>
                </c:pt>
                <c:pt idx="3">
                  <c:v>76.8</c:v>
                </c:pt>
              </c:numCache>
            </c:numRef>
          </c:val>
          <c:extLst>
            <c:ext xmlns:c16="http://schemas.microsoft.com/office/drawing/2014/chart" uri="{C3380CC4-5D6E-409C-BE32-E72D297353CC}">
              <c16:uniqueId val="{00000002-816C-406A-8A42-EED5E6512C59}"/>
            </c:ext>
          </c:extLst>
        </c:ser>
        <c:dLbls>
          <c:showLegendKey val="0"/>
          <c:showVal val="0"/>
          <c:showCatName val="0"/>
          <c:showSerName val="0"/>
          <c:showPercent val="0"/>
          <c:showBubbleSize val="0"/>
        </c:dLbls>
        <c:gapWidth val="55"/>
        <c:overlap val="100"/>
        <c:axId val="1920343936"/>
        <c:axId val="1872709264"/>
      </c:barChart>
      <c:catAx>
        <c:axId val="1920343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72709264"/>
        <c:crosses val="autoZero"/>
        <c:auto val="1"/>
        <c:lblAlgn val="ctr"/>
        <c:lblOffset val="100"/>
        <c:noMultiLvlLbl val="0"/>
      </c:catAx>
      <c:valAx>
        <c:axId val="187270926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20343936"/>
        <c:crosses val="autoZero"/>
        <c:crossBetween val="between"/>
      </c:valAx>
      <c:spPr>
        <a:noFill/>
        <a:ln>
          <a:noFill/>
        </a:ln>
        <a:effectLst/>
      </c:spPr>
    </c:plotArea>
    <c:legend>
      <c:legendPos val="r"/>
      <c:layout>
        <c:manualLayout>
          <c:xMode val="edge"/>
          <c:yMode val="edge"/>
          <c:x val="0.76507194621910113"/>
          <c:y val="0.39096674696131467"/>
          <c:w val="0.22031618023381683"/>
          <c:h val="0.3175991269421437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r>
              <a:rPr lang="en-US" b="1"/>
              <a:t>PAAERO Guideline for Aerobic Activity</a:t>
            </a: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'Physical Activity'!$A$5</c:f>
              <c:strCache>
                <c:ptCount val="1"/>
                <c:pt idx="0">
                  <c:v>Does not meet guideline</c:v>
                </c:pt>
              </c:strCache>
            </c:strRef>
          </c:tx>
          <c:spPr>
            <a:solidFill>
              <a:srgbClr val="FFFF0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Activity'!$B$5:$E$5</c:f>
              <c:numCache>
                <c:formatCode>General</c:formatCode>
                <c:ptCount val="4"/>
                <c:pt idx="0">
                  <c:v>31.5</c:v>
                </c:pt>
                <c:pt idx="1">
                  <c:v>33</c:v>
                </c:pt>
                <c:pt idx="2">
                  <c:v>34.4</c:v>
                </c:pt>
                <c:pt idx="3">
                  <c:v>31.9</c:v>
                </c:pt>
              </c:numCache>
            </c:numRef>
          </c:val>
          <c:extLst>
            <c:ext xmlns:c16="http://schemas.microsoft.com/office/drawing/2014/chart" uri="{C3380CC4-5D6E-409C-BE32-E72D297353CC}">
              <c16:uniqueId val="{00000000-AD52-4938-B3E7-3CD117D49B55}"/>
            </c:ext>
          </c:extLst>
        </c:ser>
        <c:ser>
          <c:idx val="1"/>
          <c:order val="1"/>
          <c:tx>
            <c:strRef>
              <c:f>'Physical Activity'!$A$6</c:f>
              <c:strCache>
                <c:ptCount val="1"/>
                <c:pt idx="0">
                  <c:v>Meets guideline</c:v>
                </c:pt>
              </c:strCache>
            </c:strRef>
          </c:tx>
          <c:spPr>
            <a:solidFill>
              <a:srgbClr val="00B05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Activity'!$B$6:$E$6</c:f>
              <c:numCache>
                <c:formatCode>General</c:formatCode>
                <c:ptCount val="4"/>
                <c:pt idx="0">
                  <c:v>68.5</c:v>
                </c:pt>
                <c:pt idx="1">
                  <c:v>67</c:v>
                </c:pt>
                <c:pt idx="2">
                  <c:v>65.599999999999994</c:v>
                </c:pt>
                <c:pt idx="3">
                  <c:v>68.099999999999994</c:v>
                </c:pt>
              </c:numCache>
            </c:numRef>
          </c:val>
          <c:extLst>
            <c:ext xmlns:c16="http://schemas.microsoft.com/office/drawing/2014/chart" uri="{C3380CC4-5D6E-409C-BE32-E72D297353CC}">
              <c16:uniqueId val="{00000001-AD52-4938-B3E7-3CD117D49B55}"/>
            </c:ext>
          </c:extLst>
        </c:ser>
        <c:dLbls>
          <c:showLegendKey val="0"/>
          <c:showVal val="0"/>
          <c:showCatName val="0"/>
          <c:showSerName val="0"/>
          <c:showPercent val="0"/>
          <c:showBubbleSize val="0"/>
        </c:dLbls>
        <c:gapWidth val="150"/>
        <c:overlap val="100"/>
        <c:axId val="1356568320"/>
        <c:axId val="1328167520"/>
      </c:barChart>
      <c:catAx>
        <c:axId val="1356568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28167520"/>
        <c:crosses val="autoZero"/>
        <c:auto val="1"/>
        <c:lblAlgn val="ctr"/>
        <c:lblOffset val="100"/>
        <c:noMultiLvlLbl val="0"/>
      </c:catAx>
      <c:valAx>
        <c:axId val="1328167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568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PAGUIDE Guideline for Aerobic and Muscle Strengthening Activity</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'Physical Activity'!$A$15</c:f>
              <c:strCache>
                <c:ptCount val="1"/>
                <c:pt idx="0">
                  <c:v>Does not meet guideline</c:v>
                </c:pt>
              </c:strCache>
            </c:strRef>
          </c:tx>
          <c:spPr>
            <a:solidFill>
              <a:srgbClr val="FFFF0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Activity'!$B$15:$E$15</c:f>
              <c:numCache>
                <c:formatCode>General</c:formatCode>
                <c:ptCount val="4"/>
                <c:pt idx="0">
                  <c:v>53.7</c:v>
                </c:pt>
                <c:pt idx="1">
                  <c:v>57.7</c:v>
                </c:pt>
                <c:pt idx="2">
                  <c:v>56.5</c:v>
                </c:pt>
                <c:pt idx="3">
                  <c:v>57.1</c:v>
                </c:pt>
              </c:numCache>
            </c:numRef>
          </c:val>
          <c:extLst>
            <c:ext xmlns:c16="http://schemas.microsoft.com/office/drawing/2014/chart" uri="{C3380CC4-5D6E-409C-BE32-E72D297353CC}">
              <c16:uniqueId val="{00000000-393C-4722-A586-AA5B1E98DBFB}"/>
            </c:ext>
          </c:extLst>
        </c:ser>
        <c:ser>
          <c:idx val="1"/>
          <c:order val="1"/>
          <c:tx>
            <c:strRef>
              <c:f>'Physical Activity'!$A$16</c:f>
              <c:strCache>
                <c:ptCount val="1"/>
                <c:pt idx="0">
                  <c:v>Meets guideline</c:v>
                </c:pt>
              </c:strCache>
            </c:strRef>
          </c:tx>
          <c:spPr>
            <a:solidFill>
              <a:srgbClr val="00B050"/>
            </a:solidFill>
            <a:ln>
              <a:solidFill>
                <a:sysClr val="windowText" lastClr="000000"/>
              </a:solidFill>
            </a:ln>
            <a:effectLst/>
          </c:spPr>
          <c:invertIfNegative val="0"/>
          <c:cat>
            <c:strRef>
              <c:f>'Physical Activity'!$B$4:$E$4</c:f>
              <c:strCache>
                <c:ptCount val="4"/>
                <c:pt idx="0">
                  <c:v>NDSU Overall (% of 671)</c:v>
                </c:pt>
                <c:pt idx="1">
                  <c:v>Ref Group (All)</c:v>
                </c:pt>
                <c:pt idx="2">
                  <c:v>Grad Student (% of 133)</c:v>
                </c:pt>
                <c:pt idx="3">
                  <c:v>Ref Group (Grad)</c:v>
                </c:pt>
              </c:strCache>
            </c:strRef>
          </c:cat>
          <c:val>
            <c:numRef>
              <c:f>'Physical Activity'!$B$16:$E$16</c:f>
              <c:numCache>
                <c:formatCode>General</c:formatCode>
                <c:ptCount val="4"/>
                <c:pt idx="0">
                  <c:v>46.3</c:v>
                </c:pt>
                <c:pt idx="1">
                  <c:v>42.3</c:v>
                </c:pt>
                <c:pt idx="2">
                  <c:v>43.5</c:v>
                </c:pt>
                <c:pt idx="3">
                  <c:v>42.9</c:v>
                </c:pt>
              </c:numCache>
            </c:numRef>
          </c:val>
          <c:extLst>
            <c:ext xmlns:c16="http://schemas.microsoft.com/office/drawing/2014/chart" uri="{C3380CC4-5D6E-409C-BE32-E72D297353CC}">
              <c16:uniqueId val="{00000001-393C-4722-A586-AA5B1E98DBFB}"/>
            </c:ext>
          </c:extLst>
        </c:ser>
        <c:dLbls>
          <c:showLegendKey val="0"/>
          <c:showVal val="0"/>
          <c:showCatName val="0"/>
          <c:showSerName val="0"/>
          <c:showPercent val="0"/>
          <c:showBubbleSize val="0"/>
        </c:dLbls>
        <c:gapWidth val="150"/>
        <c:overlap val="100"/>
        <c:axId val="1356568320"/>
        <c:axId val="1328167520"/>
      </c:barChart>
      <c:catAx>
        <c:axId val="1356568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28167520"/>
        <c:crosses val="autoZero"/>
        <c:auto val="1"/>
        <c:lblAlgn val="ctr"/>
        <c:lblOffset val="100"/>
        <c:noMultiLvlLbl val="0"/>
      </c:catAx>
      <c:valAx>
        <c:axId val="1328167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356568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withinLinear" id="14">
  <a:schemeClr val="accent1"/>
</cs:colorStyle>
</file>

<file path=ppt/charts/colors16.xml><?xml version="1.0" encoding="utf-8"?>
<cs:colorStyle xmlns:cs="http://schemas.microsoft.com/office/drawing/2012/chartStyle" xmlns:a="http://schemas.openxmlformats.org/drawingml/2006/main" meth="withinLinear" id="14">
  <a:schemeClr val="accent1"/>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2-10-26T14:14:41.179" idx="1">
    <p:pos x="10" y="10"/>
    <p:text>Remove this slide - if using, add max axis 56</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0.21786</cdr:x>
      <cdr:y>0.08475</cdr:y>
    </cdr:from>
    <cdr:to>
      <cdr:x>0.41152</cdr:x>
      <cdr:y>0.16795</cdr:y>
    </cdr:to>
    <cdr:sp macro="" textlink="">
      <cdr:nvSpPr>
        <cdr:cNvPr id="2" name="TextBox 1">
          <a:extLst xmlns:a="http://schemas.openxmlformats.org/drawingml/2006/main">
            <a:ext uri="{FF2B5EF4-FFF2-40B4-BE49-F238E27FC236}">
              <a16:creationId xmlns:a16="http://schemas.microsoft.com/office/drawing/2014/main" id="{E7F8ACD3-DBF2-4962-AFF3-C558B6FAFA56}"/>
            </a:ext>
          </a:extLst>
        </cdr:cNvPr>
        <cdr:cNvSpPr txBox="1"/>
      </cdr:nvSpPr>
      <cdr:spPr>
        <a:xfrm xmlns:a="http://schemas.openxmlformats.org/drawingml/2006/main">
          <a:off x="2435290" y="513184"/>
          <a:ext cx="2164702" cy="5038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t>Daytime</a:t>
          </a:r>
        </a:p>
      </cdr:txBody>
    </cdr:sp>
  </cdr:relSizeAnchor>
  <cdr:relSizeAnchor xmlns:cdr="http://schemas.openxmlformats.org/drawingml/2006/chartDrawing">
    <cdr:from>
      <cdr:x>0.72408</cdr:x>
      <cdr:y>0.08543</cdr:y>
    </cdr:from>
    <cdr:to>
      <cdr:x>0.85559</cdr:x>
      <cdr:y>0.16864</cdr:y>
    </cdr:to>
    <cdr:sp macro="" textlink="">
      <cdr:nvSpPr>
        <cdr:cNvPr id="3" name="TextBox 1">
          <a:extLst xmlns:a="http://schemas.openxmlformats.org/drawingml/2006/main">
            <a:ext uri="{FF2B5EF4-FFF2-40B4-BE49-F238E27FC236}">
              <a16:creationId xmlns:a16="http://schemas.microsoft.com/office/drawing/2014/main" id="{19901B4F-DE4E-4784-9E72-6E89A1B648E9}"/>
            </a:ext>
          </a:extLst>
        </cdr:cNvPr>
        <cdr:cNvSpPr txBox="1"/>
      </cdr:nvSpPr>
      <cdr:spPr>
        <a:xfrm xmlns:a="http://schemas.openxmlformats.org/drawingml/2006/main">
          <a:off x="8093788" y="517331"/>
          <a:ext cx="1470090" cy="50385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b="1" dirty="0"/>
            <a:t>Nighttime</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F875B-FBAB-42E7-B382-EF7CE8516D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617B6F-267B-4657-8C0A-8A72663962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39BE7D-17A8-4978-B294-FAB5F0260182}"/>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AAE24137-AFC6-4F43-A0E4-5BF041E666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041514-B438-4649-A57B-BE9B4CEA4623}"/>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3526485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A8A93-564C-4BC9-A3EB-D5942A4E9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B1C439-62AF-475E-8CE6-BDDA4CD9AEA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33F18-8E9D-4F98-BB64-935358BA2B77}"/>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ED314F95-2E3D-4DE0-81B5-639160CCF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5B3C8D-85A6-4CF6-B889-A5A62A4FBCE2}"/>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322942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3772B7-734B-43B1-80A3-6075D22D22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DD3ADF-C61D-4828-994A-045E164190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C7703F-84A0-44A1-B4CB-C5A0917A4BB1}"/>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E4569162-FD46-480F-88BF-22AE82F83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912FE0-EE92-4662-9CDB-00E05BA2FB13}"/>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21202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96D4D-87E6-4053-A3A9-1EAB9D58DF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1375B9-36D6-4C09-9C2D-7BD070311E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9D8277-21A1-404F-BBCC-3CEC59144537}"/>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269FEEC2-9D6D-4844-A514-1D39EF34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1683EC-6F25-4572-B2F5-B8E3F41E9C05}"/>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108425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0A225-9D81-4388-8977-DFF4ADA38C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C690E2-CCF9-438C-8B0B-BB55300375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55FA164-5749-4081-A37A-0FDCD1695534}"/>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39EDC5E2-9573-4871-B099-7F30EB6432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915F2-9E3C-4435-B2DB-1DE236E8C0E5}"/>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429294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3CDD1-F78D-4576-A1BC-2333D98609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080EF2-7895-4F53-B242-A550DD88A96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BD1B2B-5E5D-4CC1-82DC-A442DC53E67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CF51F2-8A5B-489E-934F-9FF8306299FD}"/>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6" name="Footer Placeholder 5">
            <a:extLst>
              <a:ext uri="{FF2B5EF4-FFF2-40B4-BE49-F238E27FC236}">
                <a16:creationId xmlns:a16="http://schemas.microsoft.com/office/drawing/2014/main" id="{6BF8180A-BD52-46B2-86D6-C18350A92A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24FF47-1F29-4CC5-A377-3E3CB6549C5B}"/>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92670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4D171-F454-4509-A0DF-4C334CBE88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47F2D6-40AC-44EB-90E0-EFBCD3630B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83C6E4F-3895-4F88-8681-653D395FD9C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C3ABF7-92F4-48CD-8CF2-BBF2CDC77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3AF0CDF-E9DC-42DA-9C74-E5FBD98181B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E66EE3-B35C-4AF7-B8D5-1E7410AE1019}"/>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8" name="Footer Placeholder 7">
            <a:extLst>
              <a:ext uri="{FF2B5EF4-FFF2-40B4-BE49-F238E27FC236}">
                <a16:creationId xmlns:a16="http://schemas.microsoft.com/office/drawing/2014/main" id="{9710898E-A9D0-44EB-9F68-246E11C370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31AD9E-46A6-47A8-B705-324558E7B497}"/>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1466643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55BED-6CE7-4746-937E-B767D54641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C8A047-BAC8-41C0-B5CD-67858225584A}"/>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4" name="Footer Placeholder 3">
            <a:extLst>
              <a:ext uri="{FF2B5EF4-FFF2-40B4-BE49-F238E27FC236}">
                <a16:creationId xmlns:a16="http://schemas.microsoft.com/office/drawing/2014/main" id="{EBE11FF8-DA74-4C5F-9B03-B4BB212E53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F6F2A7-5BB6-4D91-B41D-9C58390E870A}"/>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3631044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F3C9C4-1E5B-4AA2-BFE9-BB310AEEC3F6}"/>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3" name="Footer Placeholder 2">
            <a:extLst>
              <a:ext uri="{FF2B5EF4-FFF2-40B4-BE49-F238E27FC236}">
                <a16:creationId xmlns:a16="http://schemas.microsoft.com/office/drawing/2014/main" id="{6DBC0B00-8184-49EF-9B85-774A6D523E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AADFA8-1A45-47C7-A345-FA78070C0B1A}"/>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170825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D9055-F819-41EB-821E-F3ECB489C3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9F976D-DB87-4B52-9C58-D5C5A8B4F2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9F3F84-9671-4B93-A3E6-D33E40477F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BCF51C9-192B-4211-8769-D25E1EB9EA31}"/>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6" name="Footer Placeholder 5">
            <a:extLst>
              <a:ext uri="{FF2B5EF4-FFF2-40B4-BE49-F238E27FC236}">
                <a16:creationId xmlns:a16="http://schemas.microsoft.com/office/drawing/2014/main" id="{BA3359EE-EC94-487A-8BA6-656E7810C0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6F086D-3AE6-4A91-9EF3-EEB130CCD2CD}"/>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280513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80D5-E345-42D9-A584-151E6569B3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AB3959-157A-4CEE-A112-F041A7A99C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9F1F2A-703C-4D1C-AB36-63349C843E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31E3F76-2D12-4E93-954D-38CFE1223725}"/>
              </a:ext>
            </a:extLst>
          </p:cNvPr>
          <p:cNvSpPr>
            <a:spLocks noGrp="1"/>
          </p:cNvSpPr>
          <p:nvPr>
            <p:ph type="dt" sz="half" idx="10"/>
          </p:nvPr>
        </p:nvSpPr>
        <p:spPr/>
        <p:txBody>
          <a:bodyPr/>
          <a:lstStyle/>
          <a:p>
            <a:fld id="{8AD6CAB1-D316-4358-8A5B-414FF3CED2C0}" type="datetimeFigureOut">
              <a:rPr lang="en-US" smtClean="0"/>
              <a:t>1/9/2023</a:t>
            </a:fld>
            <a:endParaRPr lang="en-US"/>
          </a:p>
        </p:txBody>
      </p:sp>
      <p:sp>
        <p:nvSpPr>
          <p:cNvPr id="6" name="Footer Placeholder 5">
            <a:extLst>
              <a:ext uri="{FF2B5EF4-FFF2-40B4-BE49-F238E27FC236}">
                <a16:creationId xmlns:a16="http://schemas.microsoft.com/office/drawing/2014/main" id="{ADA8F207-1CD3-45BE-B8E0-8FE4279240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476EAD-62E7-4E50-8285-49C8295F2FAB}"/>
              </a:ext>
            </a:extLst>
          </p:cNvPr>
          <p:cNvSpPr>
            <a:spLocks noGrp="1"/>
          </p:cNvSpPr>
          <p:nvPr>
            <p:ph type="sldNum" sz="quarter" idx="12"/>
          </p:nvPr>
        </p:nvSpPr>
        <p:spPr/>
        <p:txBody>
          <a:bodyPr/>
          <a:lstStyle/>
          <a:p>
            <a:fld id="{40583AA0-056C-4175-B3A1-AE963F07A921}" type="slidenum">
              <a:rPr lang="en-US" smtClean="0"/>
              <a:t>‹#›</a:t>
            </a:fld>
            <a:endParaRPr lang="en-US"/>
          </a:p>
        </p:txBody>
      </p:sp>
    </p:spTree>
    <p:extLst>
      <p:ext uri="{BB962C8B-B14F-4D97-AF65-F5344CB8AC3E}">
        <p14:creationId xmlns:p14="http://schemas.microsoft.com/office/powerpoint/2010/main" val="107857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1BF774-819B-44E8-8053-B2011B928E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992A4F-78FC-438A-941A-B850E6A478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D089E5-BDB4-4AE1-9C33-0A2F245B8D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6CAB1-D316-4358-8A5B-414FF3CED2C0}" type="datetimeFigureOut">
              <a:rPr lang="en-US" smtClean="0"/>
              <a:t>1/9/2023</a:t>
            </a:fld>
            <a:endParaRPr lang="en-US"/>
          </a:p>
        </p:txBody>
      </p:sp>
      <p:sp>
        <p:nvSpPr>
          <p:cNvPr id="5" name="Footer Placeholder 4">
            <a:extLst>
              <a:ext uri="{FF2B5EF4-FFF2-40B4-BE49-F238E27FC236}">
                <a16:creationId xmlns:a16="http://schemas.microsoft.com/office/drawing/2014/main" id="{52CAA7B2-A501-4246-AE2C-3F3A7DC866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790119-4179-425D-BDF9-171E8894A1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83AA0-056C-4175-B3A1-AE963F07A921}" type="slidenum">
              <a:rPr lang="en-US" smtClean="0"/>
              <a:t>‹#›</a:t>
            </a:fld>
            <a:endParaRPr lang="en-US"/>
          </a:p>
        </p:txBody>
      </p:sp>
    </p:spTree>
    <p:extLst>
      <p:ext uri="{BB962C8B-B14F-4D97-AF65-F5344CB8AC3E}">
        <p14:creationId xmlns:p14="http://schemas.microsoft.com/office/powerpoint/2010/main" val="2629700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8C163-F9DD-44EB-B8C7-245A6D462686}"/>
              </a:ext>
            </a:extLst>
          </p:cNvPr>
          <p:cNvSpPr>
            <a:spLocks noGrp="1"/>
          </p:cNvSpPr>
          <p:nvPr>
            <p:ph type="ctrTitle"/>
          </p:nvPr>
        </p:nvSpPr>
        <p:spPr>
          <a:xfrm>
            <a:off x="1524000" y="2235200"/>
            <a:ext cx="9144000" cy="3322918"/>
          </a:xfrm>
        </p:spPr>
        <p:txBody>
          <a:bodyPr>
            <a:normAutofit fontScale="90000"/>
          </a:bodyPr>
          <a:lstStyle/>
          <a:p>
            <a:r>
              <a:rPr lang="en-US" sz="5000" b="1" dirty="0"/>
              <a:t>American College Health Association’s National College Health Assessment (ACHA-NCHA)</a:t>
            </a:r>
            <a:br>
              <a:rPr lang="en-US" sz="5000" b="1" dirty="0"/>
            </a:br>
            <a:br>
              <a:rPr lang="en-US" b="1" dirty="0"/>
            </a:br>
            <a:r>
              <a:rPr lang="en-US" sz="5000" b="1" dirty="0"/>
              <a:t>NDSU vs National Peer Comparison</a:t>
            </a:r>
            <a:br>
              <a:rPr lang="en-US" sz="5000" b="1" dirty="0"/>
            </a:br>
            <a:r>
              <a:rPr lang="en-US" sz="5000" b="1" dirty="0"/>
              <a:t>Spring 2021</a:t>
            </a:r>
          </a:p>
        </p:txBody>
      </p:sp>
    </p:spTree>
    <p:extLst>
      <p:ext uri="{BB962C8B-B14F-4D97-AF65-F5344CB8AC3E}">
        <p14:creationId xmlns:p14="http://schemas.microsoft.com/office/powerpoint/2010/main" val="10560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B2CD4-296C-45AF-A544-9955713AD267}"/>
              </a:ext>
            </a:extLst>
          </p:cNvPr>
          <p:cNvSpPr>
            <a:spLocks noGrp="1"/>
          </p:cNvSpPr>
          <p:nvPr>
            <p:ph type="title"/>
          </p:nvPr>
        </p:nvSpPr>
        <p:spPr>
          <a:xfrm>
            <a:off x="838200" y="243827"/>
            <a:ext cx="10515600" cy="1325563"/>
          </a:xfrm>
        </p:spPr>
        <p:txBody>
          <a:bodyPr>
            <a:normAutofit/>
          </a:bodyPr>
          <a:lstStyle/>
          <a:p>
            <a:r>
              <a:rPr lang="en-US" sz="3600" b="1" u="sng" dirty="0">
                <a:latin typeface="+mn-lt"/>
              </a:rPr>
              <a:t>Diener Flourishing Scale Items</a:t>
            </a:r>
          </a:p>
        </p:txBody>
      </p:sp>
      <p:sp>
        <p:nvSpPr>
          <p:cNvPr id="3" name="Content Placeholder 2">
            <a:extLst>
              <a:ext uri="{FF2B5EF4-FFF2-40B4-BE49-F238E27FC236}">
                <a16:creationId xmlns:a16="http://schemas.microsoft.com/office/drawing/2014/main" id="{943F863B-F46B-44FB-A4F5-0A0F9468889D}"/>
              </a:ext>
            </a:extLst>
          </p:cNvPr>
          <p:cNvSpPr>
            <a:spLocks noGrp="1"/>
          </p:cNvSpPr>
          <p:nvPr>
            <p:ph idx="1"/>
          </p:nvPr>
        </p:nvSpPr>
        <p:spPr>
          <a:xfrm>
            <a:off x="838199" y="1417320"/>
            <a:ext cx="10666445" cy="4759643"/>
          </a:xfrm>
        </p:spPr>
        <p:txBody>
          <a:bodyPr/>
          <a:lstStyle/>
          <a:p>
            <a:r>
              <a:rPr lang="en-US" dirty="0"/>
              <a:t>I lead a purposeful and meaningful life.</a:t>
            </a:r>
          </a:p>
          <a:p>
            <a:r>
              <a:rPr lang="en-US" dirty="0"/>
              <a:t>My social relationships are supportive and rewarding.</a:t>
            </a:r>
          </a:p>
          <a:p>
            <a:r>
              <a:rPr lang="en-US" dirty="0"/>
              <a:t>I am engaged and interested in my daily activities.</a:t>
            </a:r>
          </a:p>
          <a:p>
            <a:r>
              <a:rPr lang="en-US" dirty="0"/>
              <a:t>I actively contribute to the happiness and well-being of others.</a:t>
            </a:r>
          </a:p>
          <a:p>
            <a:r>
              <a:rPr lang="en-US" dirty="0"/>
              <a:t>I am competent and capable in the activities that are important to me.</a:t>
            </a:r>
          </a:p>
          <a:p>
            <a:r>
              <a:rPr lang="en-US" dirty="0"/>
              <a:t>I am a good person and live a good life.</a:t>
            </a:r>
          </a:p>
          <a:p>
            <a:r>
              <a:rPr lang="en-US" dirty="0"/>
              <a:t>I am optimistic about my future.</a:t>
            </a:r>
          </a:p>
          <a:p>
            <a:r>
              <a:rPr lang="en-US" dirty="0"/>
              <a:t>People respect me.</a:t>
            </a:r>
          </a:p>
        </p:txBody>
      </p:sp>
    </p:spTree>
    <p:extLst>
      <p:ext uri="{BB962C8B-B14F-4D97-AF65-F5344CB8AC3E}">
        <p14:creationId xmlns:p14="http://schemas.microsoft.com/office/powerpoint/2010/main" val="1519229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FBED6757-1702-43E3-BEBF-468DC29C6B29}"/>
              </a:ext>
            </a:extLst>
          </p:cNvPr>
          <p:cNvGraphicFramePr>
            <a:graphicFrameLocks/>
          </p:cNvGraphicFramePr>
          <p:nvPr>
            <p:extLst>
              <p:ext uri="{D42A27DB-BD31-4B8C-83A1-F6EECF244321}">
                <p14:modId xmlns:p14="http://schemas.microsoft.com/office/powerpoint/2010/main" val="4051766291"/>
              </p:ext>
            </p:extLst>
          </p:nvPr>
        </p:nvGraphicFramePr>
        <p:xfrm>
          <a:off x="750498" y="439946"/>
          <a:ext cx="10895162" cy="61333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480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1325563"/>
          </a:xfrm>
        </p:spPr>
        <p:txBody>
          <a:bodyPr/>
          <a:lstStyle/>
          <a:p>
            <a:pPr algn="ctr"/>
            <a:r>
              <a:rPr lang="en-US" b="1" dirty="0"/>
              <a:t>Physical Health</a:t>
            </a:r>
          </a:p>
        </p:txBody>
      </p:sp>
    </p:spTree>
    <p:extLst>
      <p:ext uri="{BB962C8B-B14F-4D97-AF65-F5344CB8AC3E}">
        <p14:creationId xmlns:p14="http://schemas.microsoft.com/office/powerpoint/2010/main" val="2380406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A47C965B-B9EF-4A1A-AA18-0D3FAD2B59DA}"/>
              </a:ext>
            </a:extLst>
          </p:cNvPr>
          <p:cNvGraphicFramePr>
            <a:graphicFrameLocks/>
          </p:cNvGraphicFramePr>
          <p:nvPr>
            <p:extLst>
              <p:ext uri="{D42A27DB-BD31-4B8C-83A1-F6EECF244321}">
                <p14:modId xmlns:p14="http://schemas.microsoft.com/office/powerpoint/2010/main" val="4040976332"/>
              </p:ext>
            </p:extLst>
          </p:nvPr>
        </p:nvGraphicFramePr>
        <p:xfrm>
          <a:off x="531845" y="382556"/>
          <a:ext cx="11028783" cy="58969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16373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6AF0508F-42AE-41FD-AC78-C6C5427E4153}"/>
              </a:ext>
            </a:extLst>
          </p:cNvPr>
          <p:cNvGraphicFramePr>
            <a:graphicFrameLocks/>
          </p:cNvGraphicFramePr>
          <p:nvPr>
            <p:extLst>
              <p:ext uri="{D42A27DB-BD31-4B8C-83A1-F6EECF244321}">
                <p14:modId xmlns:p14="http://schemas.microsoft.com/office/powerpoint/2010/main" val="303914584"/>
              </p:ext>
            </p:extLst>
          </p:nvPr>
        </p:nvGraphicFramePr>
        <p:xfrm>
          <a:off x="559837" y="419878"/>
          <a:ext cx="11056775" cy="60089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35214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7BC317C5-E2B6-420B-87E4-5054098A2516}"/>
              </a:ext>
            </a:extLst>
          </p:cNvPr>
          <p:cNvGraphicFramePr>
            <a:graphicFrameLocks/>
          </p:cNvGraphicFramePr>
          <p:nvPr>
            <p:extLst>
              <p:ext uri="{D42A27DB-BD31-4B8C-83A1-F6EECF244321}">
                <p14:modId xmlns:p14="http://schemas.microsoft.com/office/powerpoint/2010/main" val="3023682187"/>
              </p:ext>
            </p:extLst>
          </p:nvPr>
        </p:nvGraphicFramePr>
        <p:xfrm>
          <a:off x="541176" y="436862"/>
          <a:ext cx="10590244" cy="5282803"/>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a:extLst>
              <a:ext uri="{FF2B5EF4-FFF2-40B4-BE49-F238E27FC236}">
                <a16:creationId xmlns:a16="http://schemas.microsoft.com/office/drawing/2014/main" id="{DE38DAFA-74FD-42CA-BA8D-C66BA5599761}"/>
              </a:ext>
            </a:extLst>
          </p:cNvPr>
          <p:cNvSpPr/>
          <p:nvPr/>
        </p:nvSpPr>
        <p:spPr>
          <a:xfrm>
            <a:off x="1343607" y="5990251"/>
            <a:ext cx="8724123" cy="430887"/>
          </a:xfrm>
          <a:prstGeom prst="rect">
            <a:avLst/>
          </a:prstGeom>
        </p:spPr>
        <p:txBody>
          <a:bodyPr wrap="square">
            <a:spAutoFit/>
          </a:bodyPr>
          <a:lstStyle/>
          <a:p>
            <a:r>
              <a:rPr lang="en-US" sz="1100" dirty="0">
                <a:solidFill>
                  <a:srgbClr val="000000"/>
                </a:solidFill>
                <a:latin typeface="Calibri" panose="020F0502020204030204" pitchFamily="34" charset="0"/>
              </a:rPr>
              <a:t>Uses responses to Q6 and Q7 to determine if the respondent met the US recommended guidelines for only aerobic physical activity for adults (150 or more minutes per week of moderate aerobic activity when 1 minute of vigorous activity equals 2 minutes of moderate activity.) </a:t>
            </a:r>
            <a:r>
              <a:rPr lang="en-US" sz="1100" dirty="0"/>
              <a:t> </a:t>
            </a:r>
          </a:p>
        </p:txBody>
      </p:sp>
    </p:spTree>
    <p:extLst>
      <p:ext uri="{BB962C8B-B14F-4D97-AF65-F5344CB8AC3E}">
        <p14:creationId xmlns:p14="http://schemas.microsoft.com/office/powerpoint/2010/main" val="2795936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BEC49455-3329-4626-A369-17F57F15AF4E}"/>
              </a:ext>
            </a:extLst>
          </p:cNvPr>
          <p:cNvGraphicFramePr>
            <a:graphicFrameLocks/>
          </p:cNvGraphicFramePr>
          <p:nvPr>
            <p:extLst>
              <p:ext uri="{D42A27DB-BD31-4B8C-83A1-F6EECF244321}">
                <p14:modId xmlns:p14="http://schemas.microsoft.com/office/powerpoint/2010/main" val="2137819208"/>
              </p:ext>
            </p:extLst>
          </p:nvPr>
        </p:nvGraphicFramePr>
        <p:xfrm>
          <a:off x="653143" y="457200"/>
          <a:ext cx="11103428" cy="5150498"/>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CE96CC56-0541-49C3-AF1E-3392AFF0A6F4}"/>
              </a:ext>
            </a:extLst>
          </p:cNvPr>
          <p:cNvSpPr/>
          <p:nvPr/>
        </p:nvSpPr>
        <p:spPr>
          <a:xfrm>
            <a:off x="818147" y="5755907"/>
            <a:ext cx="9750392" cy="646331"/>
          </a:xfrm>
          <a:prstGeom prst="rect">
            <a:avLst/>
          </a:prstGeom>
        </p:spPr>
        <p:txBody>
          <a:bodyPr wrap="square">
            <a:spAutoFit/>
          </a:bodyPr>
          <a:lstStyle/>
          <a:p>
            <a:r>
              <a:rPr lang="en-US" sz="1200" dirty="0"/>
              <a:t>Uses the responses to Q6, Q7, Q8 to determine if respondent me US recommended guidelines for physical activity for adults (at least 2 days of muscle strengthening activity and 150 or more minutes per week of moderate aerobic activity, where 1 minute of vigorous activity equals 2 minutes of moderate activity.)</a:t>
            </a:r>
          </a:p>
        </p:txBody>
      </p:sp>
    </p:spTree>
    <p:extLst>
      <p:ext uri="{BB962C8B-B14F-4D97-AF65-F5344CB8AC3E}">
        <p14:creationId xmlns:p14="http://schemas.microsoft.com/office/powerpoint/2010/main" val="1717140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497E02E-107E-40E1-A851-552227A0A9ED}"/>
              </a:ext>
            </a:extLst>
          </p:cNvPr>
          <p:cNvGraphicFramePr>
            <a:graphicFrameLocks/>
          </p:cNvGraphicFramePr>
          <p:nvPr>
            <p:extLst>
              <p:ext uri="{D42A27DB-BD31-4B8C-83A1-F6EECF244321}">
                <p14:modId xmlns:p14="http://schemas.microsoft.com/office/powerpoint/2010/main" val="3841205158"/>
              </p:ext>
            </p:extLst>
          </p:nvPr>
        </p:nvGraphicFramePr>
        <p:xfrm>
          <a:off x="625151" y="307909"/>
          <a:ext cx="11010122" cy="5430417"/>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2F8AD3D2-8CF5-4CFE-8C7C-3CD530E6AD07}"/>
              </a:ext>
            </a:extLst>
          </p:cNvPr>
          <p:cNvSpPr/>
          <p:nvPr/>
        </p:nvSpPr>
        <p:spPr>
          <a:xfrm>
            <a:off x="513184" y="5982913"/>
            <a:ext cx="10944808" cy="461665"/>
          </a:xfrm>
          <a:prstGeom prst="rect">
            <a:avLst/>
          </a:prstGeom>
        </p:spPr>
        <p:txBody>
          <a:bodyPr wrap="square">
            <a:spAutoFit/>
          </a:bodyPr>
          <a:lstStyle/>
          <a:p>
            <a:r>
              <a:rPr lang="en-US" sz="1200" dirty="0">
                <a:solidFill>
                  <a:srgbClr val="000000"/>
                </a:solidFill>
                <a:latin typeface="Calibri" panose="020F0502020204030204" pitchFamily="34" charset="0"/>
              </a:rPr>
              <a:t>Uses the responses to Q6, Q7, Q8 to determine if the respondent met the US recommended guidelines for physical activity for highly active adults (at least 2 days of muscle strengthening activity and 300 or more minutes per week of moderate aerobic activity, where 1 minute of vigorous activity equals 2 minutes of moderate activity.</a:t>
            </a:r>
            <a:r>
              <a:rPr lang="en-US" sz="1200" b="1" dirty="0">
                <a:solidFill>
                  <a:srgbClr val="000000"/>
                </a:solidFill>
                <a:latin typeface="Calibri" panose="020F0502020204030204" pitchFamily="34" charset="0"/>
              </a:rPr>
              <a:t> </a:t>
            </a:r>
            <a:endParaRPr lang="en-US" sz="1200" dirty="0"/>
          </a:p>
        </p:txBody>
      </p:sp>
    </p:spTree>
    <p:extLst>
      <p:ext uri="{BB962C8B-B14F-4D97-AF65-F5344CB8AC3E}">
        <p14:creationId xmlns:p14="http://schemas.microsoft.com/office/powerpoint/2010/main" val="3565929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36967146-9012-4421-A9A3-52A11923A80B}"/>
              </a:ext>
            </a:extLst>
          </p:cNvPr>
          <p:cNvGraphicFramePr>
            <a:graphicFrameLocks/>
          </p:cNvGraphicFramePr>
          <p:nvPr>
            <p:extLst>
              <p:ext uri="{D42A27DB-BD31-4B8C-83A1-F6EECF244321}">
                <p14:modId xmlns:p14="http://schemas.microsoft.com/office/powerpoint/2010/main" val="2756931081"/>
              </p:ext>
            </p:extLst>
          </p:nvPr>
        </p:nvGraphicFramePr>
        <p:xfrm>
          <a:off x="485192" y="317241"/>
          <a:ext cx="11150081" cy="60742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031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1325563"/>
          </a:xfrm>
        </p:spPr>
        <p:txBody>
          <a:bodyPr/>
          <a:lstStyle/>
          <a:p>
            <a:pPr algn="ctr"/>
            <a:r>
              <a:rPr lang="en-US" b="1" dirty="0"/>
              <a:t>Substance Abuse</a:t>
            </a:r>
          </a:p>
        </p:txBody>
      </p:sp>
    </p:spTree>
    <p:extLst>
      <p:ext uri="{BB962C8B-B14F-4D97-AF65-F5344CB8AC3E}">
        <p14:creationId xmlns:p14="http://schemas.microsoft.com/office/powerpoint/2010/main" val="4219887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1325563"/>
          </a:xfrm>
        </p:spPr>
        <p:txBody>
          <a:bodyPr/>
          <a:lstStyle/>
          <a:p>
            <a:pPr algn="ctr"/>
            <a:r>
              <a:rPr lang="en-US" b="1" dirty="0"/>
              <a:t>Survey Administration</a:t>
            </a:r>
          </a:p>
        </p:txBody>
      </p:sp>
    </p:spTree>
    <p:extLst>
      <p:ext uri="{BB962C8B-B14F-4D97-AF65-F5344CB8AC3E}">
        <p14:creationId xmlns:p14="http://schemas.microsoft.com/office/powerpoint/2010/main" val="3612101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20867DD3-6C30-4129-A29C-7186CEE24336}"/>
              </a:ext>
            </a:extLst>
          </p:cNvPr>
          <p:cNvGraphicFramePr>
            <a:graphicFrameLocks/>
          </p:cNvGraphicFramePr>
          <p:nvPr>
            <p:extLst>
              <p:ext uri="{D42A27DB-BD31-4B8C-83A1-F6EECF244321}">
                <p14:modId xmlns:p14="http://schemas.microsoft.com/office/powerpoint/2010/main" val="3705385547"/>
              </p:ext>
            </p:extLst>
          </p:nvPr>
        </p:nvGraphicFramePr>
        <p:xfrm>
          <a:off x="587829" y="466531"/>
          <a:ext cx="10991461" cy="59249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28118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70BC43EE-426F-4362-9843-3BA0464BDB23}"/>
              </a:ext>
            </a:extLst>
          </p:cNvPr>
          <p:cNvGraphicFramePr>
            <a:graphicFrameLocks/>
          </p:cNvGraphicFramePr>
          <p:nvPr>
            <p:extLst>
              <p:ext uri="{D42A27DB-BD31-4B8C-83A1-F6EECF244321}">
                <p14:modId xmlns:p14="http://schemas.microsoft.com/office/powerpoint/2010/main" val="2473040398"/>
              </p:ext>
            </p:extLst>
          </p:nvPr>
        </p:nvGraphicFramePr>
        <p:xfrm>
          <a:off x="503853" y="419877"/>
          <a:ext cx="11262049" cy="59902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8150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EA1B6956-77C7-463B-B29C-D856D3384DA3}"/>
              </a:ext>
            </a:extLst>
          </p:cNvPr>
          <p:cNvGraphicFramePr>
            <a:graphicFrameLocks/>
          </p:cNvGraphicFramePr>
          <p:nvPr>
            <p:extLst>
              <p:ext uri="{D42A27DB-BD31-4B8C-83A1-F6EECF244321}">
                <p14:modId xmlns:p14="http://schemas.microsoft.com/office/powerpoint/2010/main" val="1855838201"/>
              </p:ext>
            </p:extLst>
          </p:nvPr>
        </p:nvGraphicFramePr>
        <p:xfrm>
          <a:off x="513183" y="475861"/>
          <a:ext cx="11178073" cy="58782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037395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1325563"/>
          </a:xfrm>
        </p:spPr>
        <p:txBody>
          <a:bodyPr/>
          <a:lstStyle/>
          <a:p>
            <a:pPr algn="ctr"/>
            <a:r>
              <a:rPr lang="en-US" b="1" dirty="0"/>
              <a:t>Safety</a:t>
            </a:r>
          </a:p>
        </p:txBody>
      </p:sp>
    </p:spTree>
    <p:extLst>
      <p:ext uri="{BB962C8B-B14F-4D97-AF65-F5344CB8AC3E}">
        <p14:creationId xmlns:p14="http://schemas.microsoft.com/office/powerpoint/2010/main" val="2313048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2E11EA10-8036-4EF2-88CE-BFBFE8AFFBBD}"/>
              </a:ext>
            </a:extLst>
          </p:cNvPr>
          <p:cNvGraphicFramePr>
            <a:graphicFrameLocks/>
          </p:cNvGraphicFramePr>
          <p:nvPr>
            <p:extLst>
              <p:ext uri="{D42A27DB-BD31-4B8C-83A1-F6EECF244321}">
                <p14:modId xmlns:p14="http://schemas.microsoft.com/office/powerpoint/2010/main" val="1299222780"/>
              </p:ext>
            </p:extLst>
          </p:nvPr>
        </p:nvGraphicFramePr>
        <p:xfrm>
          <a:off x="671804" y="457200"/>
          <a:ext cx="11178074" cy="60555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3545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5006EF85-07E9-4D3B-A229-68CCDD838A84}"/>
              </a:ext>
            </a:extLst>
          </p:cNvPr>
          <p:cNvGraphicFramePr>
            <a:graphicFrameLocks/>
          </p:cNvGraphicFramePr>
          <p:nvPr>
            <p:extLst>
              <p:ext uri="{D42A27DB-BD31-4B8C-83A1-F6EECF244321}">
                <p14:modId xmlns:p14="http://schemas.microsoft.com/office/powerpoint/2010/main" val="1723305167"/>
              </p:ext>
            </p:extLst>
          </p:nvPr>
        </p:nvGraphicFramePr>
        <p:xfrm>
          <a:off x="485192" y="438539"/>
          <a:ext cx="11224726" cy="603690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1">
            <a:extLst>
              <a:ext uri="{FF2B5EF4-FFF2-40B4-BE49-F238E27FC236}">
                <a16:creationId xmlns:a16="http://schemas.microsoft.com/office/drawing/2014/main" id="{F89A2414-E9B5-4D9A-A54C-E67B4D60F94D}"/>
              </a:ext>
            </a:extLst>
          </p:cNvPr>
          <p:cNvSpPr txBox="1"/>
          <p:nvPr/>
        </p:nvSpPr>
        <p:spPr>
          <a:xfrm>
            <a:off x="2970244" y="956386"/>
            <a:ext cx="2164702" cy="50385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a:t>Daytime</a:t>
            </a:r>
          </a:p>
        </p:txBody>
      </p:sp>
      <p:sp>
        <p:nvSpPr>
          <p:cNvPr id="6" name="TextBox 1">
            <a:extLst>
              <a:ext uri="{FF2B5EF4-FFF2-40B4-BE49-F238E27FC236}">
                <a16:creationId xmlns:a16="http://schemas.microsoft.com/office/drawing/2014/main" id="{EA84E958-7B35-47CD-A06D-904089225D93}"/>
              </a:ext>
            </a:extLst>
          </p:cNvPr>
          <p:cNvSpPr txBox="1"/>
          <p:nvPr/>
        </p:nvSpPr>
        <p:spPr>
          <a:xfrm>
            <a:off x="8608009" y="956385"/>
            <a:ext cx="1470090" cy="50385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a:t>Nighttime</a:t>
            </a:r>
          </a:p>
        </p:txBody>
      </p:sp>
    </p:spTree>
    <p:extLst>
      <p:ext uri="{BB962C8B-B14F-4D97-AF65-F5344CB8AC3E}">
        <p14:creationId xmlns:p14="http://schemas.microsoft.com/office/powerpoint/2010/main" val="4043147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2714959"/>
          </a:xfrm>
        </p:spPr>
        <p:txBody>
          <a:bodyPr/>
          <a:lstStyle/>
          <a:p>
            <a:pPr algn="ctr"/>
            <a:r>
              <a:rPr lang="en-US" b="1" dirty="0"/>
              <a:t>Mental Health</a:t>
            </a:r>
          </a:p>
        </p:txBody>
      </p:sp>
    </p:spTree>
    <p:extLst>
      <p:ext uri="{BB962C8B-B14F-4D97-AF65-F5344CB8AC3E}">
        <p14:creationId xmlns:p14="http://schemas.microsoft.com/office/powerpoint/2010/main" val="3311231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27F62DF5-8C20-42F1-BDFF-0328D6F5CE68}"/>
              </a:ext>
            </a:extLst>
          </p:cNvPr>
          <p:cNvGraphicFramePr>
            <a:graphicFrameLocks/>
          </p:cNvGraphicFramePr>
          <p:nvPr>
            <p:extLst>
              <p:ext uri="{D42A27DB-BD31-4B8C-83A1-F6EECF244321}">
                <p14:modId xmlns:p14="http://schemas.microsoft.com/office/powerpoint/2010/main" val="3115591171"/>
              </p:ext>
            </p:extLst>
          </p:nvPr>
        </p:nvGraphicFramePr>
        <p:xfrm>
          <a:off x="475861" y="335902"/>
          <a:ext cx="11224727" cy="61115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9661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5B2C1C6-4F11-42FE-B5C9-630B5520EBA0}"/>
              </a:ext>
            </a:extLst>
          </p:cNvPr>
          <p:cNvGraphicFramePr>
            <a:graphicFrameLocks/>
          </p:cNvGraphicFramePr>
          <p:nvPr>
            <p:extLst>
              <p:ext uri="{D42A27DB-BD31-4B8C-83A1-F6EECF244321}">
                <p14:modId xmlns:p14="http://schemas.microsoft.com/office/powerpoint/2010/main" val="460310993"/>
              </p:ext>
            </p:extLst>
          </p:nvPr>
        </p:nvGraphicFramePr>
        <p:xfrm>
          <a:off x="765110" y="522514"/>
          <a:ext cx="10692882" cy="56916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4184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D3F38243-2D3F-4B2B-A0DF-1D4C105A41E9}"/>
              </a:ext>
            </a:extLst>
          </p:cNvPr>
          <p:cNvGraphicFramePr>
            <a:graphicFrameLocks/>
          </p:cNvGraphicFramePr>
          <p:nvPr>
            <p:extLst>
              <p:ext uri="{D42A27DB-BD31-4B8C-83A1-F6EECF244321}">
                <p14:modId xmlns:p14="http://schemas.microsoft.com/office/powerpoint/2010/main" val="607064086"/>
              </p:ext>
            </p:extLst>
          </p:nvPr>
        </p:nvGraphicFramePr>
        <p:xfrm>
          <a:off x="597159" y="438539"/>
          <a:ext cx="10907486" cy="58782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89422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087A7-0A29-401C-B71E-4357A84E21EF}"/>
              </a:ext>
            </a:extLst>
          </p:cNvPr>
          <p:cNvSpPr>
            <a:spLocks noGrp="1"/>
          </p:cNvSpPr>
          <p:nvPr>
            <p:ph type="title"/>
          </p:nvPr>
        </p:nvSpPr>
        <p:spPr>
          <a:xfrm>
            <a:off x="838200" y="365126"/>
            <a:ext cx="10515600" cy="791322"/>
          </a:xfrm>
        </p:spPr>
        <p:txBody>
          <a:bodyPr/>
          <a:lstStyle/>
          <a:p>
            <a:r>
              <a:rPr lang="en-US" b="1" dirty="0"/>
              <a:t>ACHA-NCHA 2021 Administration</a:t>
            </a:r>
          </a:p>
        </p:txBody>
      </p:sp>
      <p:sp>
        <p:nvSpPr>
          <p:cNvPr id="3" name="Content Placeholder 2">
            <a:extLst>
              <a:ext uri="{FF2B5EF4-FFF2-40B4-BE49-F238E27FC236}">
                <a16:creationId xmlns:a16="http://schemas.microsoft.com/office/drawing/2014/main" id="{290FE91F-40EF-4FAB-A7B9-399A77218291}"/>
              </a:ext>
            </a:extLst>
          </p:cNvPr>
          <p:cNvSpPr>
            <a:spLocks noGrp="1"/>
          </p:cNvSpPr>
          <p:nvPr>
            <p:ph idx="1"/>
          </p:nvPr>
        </p:nvSpPr>
        <p:spPr/>
        <p:txBody>
          <a:bodyPr/>
          <a:lstStyle/>
          <a:p>
            <a:r>
              <a:rPr lang="en-US" dirty="0"/>
              <a:t>Population: Stratified sample of 8,000 Spring 2021 NDSU students</a:t>
            </a:r>
          </a:p>
          <a:p>
            <a:endParaRPr lang="en-US" dirty="0"/>
          </a:p>
          <a:p>
            <a:r>
              <a:rPr lang="en-US" dirty="0"/>
              <a:t>Response Rate: 648 valid responses (8% response rate; 4% margin of error)</a:t>
            </a:r>
          </a:p>
          <a:p>
            <a:endParaRPr lang="en-US" dirty="0"/>
          </a:p>
          <a:p>
            <a:r>
              <a:rPr lang="en-US" dirty="0"/>
              <a:t>Administration Dates: Feb. 8-26, 2021</a:t>
            </a:r>
          </a:p>
          <a:p>
            <a:endParaRPr lang="en-US" dirty="0"/>
          </a:p>
        </p:txBody>
      </p:sp>
    </p:spTree>
    <p:extLst>
      <p:ext uri="{BB962C8B-B14F-4D97-AF65-F5344CB8AC3E}">
        <p14:creationId xmlns:p14="http://schemas.microsoft.com/office/powerpoint/2010/main" val="1121118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B5674BAE-7D82-4E86-AB86-B1E3D243D32E}"/>
              </a:ext>
            </a:extLst>
          </p:cNvPr>
          <p:cNvGraphicFramePr>
            <a:graphicFrameLocks/>
          </p:cNvGraphicFramePr>
          <p:nvPr>
            <p:extLst>
              <p:ext uri="{D42A27DB-BD31-4B8C-83A1-F6EECF244321}">
                <p14:modId xmlns:p14="http://schemas.microsoft.com/office/powerpoint/2010/main" val="351809454"/>
              </p:ext>
            </p:extLst>
          </p:nvPr>
        </p:nvGraphicFramePr>
        <p:xfrm>
          <a:off x="606489" y="485191"/>
          <a:ext cx="11047445" cy="59062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09395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6E43326E-B268-49D5-ADEA-43EFCB75EAE1}"/>
              </a:ext>
            </a:extLst>
          </p:cNvPr>
          <p:cNvGraphicFramePr>
            <a:graphicFrameLocks/>
          </p:cNvGraphicFramePr>
          <p:nvPr>
            <p:extLst>
              <p:ext uri="{D42A27DB-BD31-4B8C-83A1-F6EECF244321}">
                <p14:modId xmlns:p14="http://schemas.microsoft.com/office/powerpoint/2010/main" val="3532671083"/>
              </p:ext>
            </p:extLst>
          </p:nvPr>
        </p:nvGraphicFramePr>
        <p:xfrm>
          <a:off x="462013" y="413885"/>
          <a:ext cx="11242307" cy="60735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74188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2714959"/>
          </a:xfrm>
        </p:spPr>
        <p:txBody>
          <a:bodyPr/>
          <a:lstStyle/>
          <a:p>
            <a:pPr algn="ctr"/>
            <a:r>
              <a:rPr lang="en-US" b="1" dirty="0"/>
              <a:t>Top Challenges</a:t>
            </a:r>
          </a:p>
        </p:txBody>
      </p:sp>
    </p:spTree>
    <p:extLst>
      <p:ext uri="{BB962C8B-B14F-4D97-AF65-F5344CB8AC3E}">
        <p14:creationId xmlns:p14="http://schemas.microsoft.com/office/powerpoint/2010/main" val="17195669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2A025FBF-0FFF-492D-9EA7-EEF48C59780D}"/>
              </a:ext>
            </a:extLst>
          </p:cNvPr>
          <p:cNvGraphicFramePr>
            <a:graphicFrameLocks/>
          </p:cNvGraphicFramePr>
          <p:nvPr>
            <p:extLst>
              <p:ext uri="{D42A27DB-BD31-4B8C-83A1-F6EECF244321}">
                <p14:modId xmlns:p14="http://schemas.microsoft.com/office/powerpoint/2010/main" val="1077693687"/>
              </p:ext>
            </p:extLst>
          </p:nvPr>
        </p:nvGraphicFramePr>
        <p:xfrm>
          <a:off x="722489" y="361244"/>
          <a:ext cx="10600267" cy="58476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152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6C81296-4C78-4AD1-B94E-7D6F210D38EE}"/>
              </a:ext>
            </a:extLst>
          </p:cNvPr>
          <p:cNvGraphicFramePr>
            <a:graphicFrameLocks/>
          </p:cNvGraphicFramePr>
          <p:nvPr>
            <p:extLst>
              <p:ext uri="{D42A27DB-BD31-4B8C-83A1-F6EECF244321}">
                <p14:modId xmlns:p14="http://schemas.microsoft.com/office/powerpoint/2010/main" val="3844256735"/>
              </p:ext>
            </p:extLst>
          </p:nvPr>
        </p:nvGraphicFramePr>
        <p:xfrm>
          <a:off x="733777" y="338667"/>
          <a:ext cx="10814755" cy="6062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629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1325563"/>
          </a:xfrm>
        </p:spPr>
        <p:txBody>
          <a:bodyPr/>
          <a:lstStyle/>
          <a:p>
            <a:pPr algn="ctr"/>
            <a:r>
              <a:rPr lang="en-US" b="1" dirty="0"/>
              <a:t>Campus Community</a:t>
            </a:r>
          </a:p>
        </p:txBody>
      </p:sp>
    </p:spTree>
    <p:extLst>
      <p:ext uri="{BB962C8B-B14F-4D97-AF65-F5344CB8AC3E}">
        <p14:creationId xmlns:p14="http://schemas.microsoft.com/office/powerpoint/2010/main" val="2144612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B611FC9-D80B-4136-95C8-976DE1D651AB}"/>
              </a:ext>
            </a:extLst>
          </p:cNvPr>
          <p:cNvGraphicFramePr>
            <a:graphicFrameLocks/>
          </p:cNvGraphicFramePr>
          <p:nvPr>
            <p:extLst>
              <p:ext uri="{D42A27DB-BD31-4B8C-83A1-F6EECF244321}">
                <p14:modId xmlns:p14="http://schemas.microsoft.com/office/powerpoint/2010/main" val="1735689069"/>
              </p:ext>
            </p:extLst>
          </p:nvPr>
        </p:nvGraphicFramePr>
        <p:xfrm>
          <a:off x="395416" y="329513"/>
          <a:ext cx="11310552" cy="62113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4140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74CB1C82-CA87-4A46-9484-D6D682CDA5DC}"/>
              </a:ext>
            </a:extLst>
          </p:cNvPr>
          <p:cNvGraphicFramePr>
            <a:graphicFrameLocks/>
          </p:cNvGraphicFramePr>
          <p:nvPr>
            <p:extLst>
              <p:ext uri="{D42A27DB-BD31-4B8C-83A1-F6EECF244321}">
                <p14:modId xmlns:p14="http://schemas.microsoft.com/office/powerpoint/2010/main" val="1587623311"/>
              </p:ext>
            </p:extLst>
          </p:nvPr>
        </p:nvGraphicFramePr>
        <p:xfrm>
          <a:off x="436605" y="345989"/>
          <a:ext cx="11434119" cy="61866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7070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21935F6D-3ED5-4C29-9571-5D0C3E28950E}"/>
              </a:ext>
            </a:extLst>
          </p:cNvPr>
          <p:cNvGraphicFramePr>
            <a:graphicFrameLocks/>
          </p:cNvGraphicFramePr>
          <p:nvPr>
            <p:extLst>
              <p:ext uri="{D42A27DB-BD31-4B8C-83A1-F6EECF244321}">
                <p14:modId xmlns:p14="http://schemas.microsoft.com/office/powerpoint/2010/main" val="307131258"/>
              </p:ext>
            </p:extLst>
          </p:nvPr>
        </p:nvGraphicFramePr>
        <p:xfrm>
          <a:off x="321275" y="263611"/>
          <a:ext cx="11508259" cy="62113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23906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2D3B8E17-758A-4736-8673-01132B442CE7}"/>
              </a:ext>
            </a:extLst>
          </p:cNvPr>
          <p:cNvGraphicFramePr>
            <a:graphicFrameLocks/>
          </p:cNvGraphicFramePr>
          <p:nvPr>
            <p:extLst>
              <p:ext uri="{D42A27DB-BD31-4B8C-83A1-F6EECF244321}">
                <p14:modId xmlns:p14="http://schemas.microsoft.com/office/powerpoint/2010/main" val="314011448"/>
              </p:ext>
            </p:extLst>
          </p:nvPr>
        </p:nvGraphicFramePr>
        <p:xfrm>
          <a:off x="388189" y="313039"/>
          <a:ext cx="11466059" cy="6244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16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A92-0B11-4C8B-9F1B-E1282A28D146}"/>
              </a:ext>
            </a:extLst>
          </p:cNvPr>
          <p:cNvSpPr>
            <a:spLocks noGrp="1"/>
          </p:cNvSpPr>
          <p:nvPr>
            <p:ph type="title"/>
          </p:nvPr>
        </p:nvSpPr>
        <p:spPr>
          <a:xfrm>
            <a:off x="905577" y="2251677"/>
            <a:ext cx="10515600" cy="2686083"/>
          </a:xfrm>
        </p:spPr>
        <p:txBody>
          <a:bodyPr/>
          <a:lstStyle/>
          <a:p>
            <a:pPr algn="ctr"/>
            <a:r>
              <a:rPr lang="en-US" b="1" dirty="0"/>
              <a:t>Psychological Well-being:</a:t>
            </a:r>
            <a:br>
              <a:rPr lang="en-US" b="1" dirty="0"/>
            </a:br>
            <a:endParaRPr lang="en-US" b="1" dirty="0"/>
          </a:p>
        </p:txBody>
      </p:sp>
    </p:spTree>
    <p:extLst>
      <p:ext uri="{BB962C8B-B14F-4D97-AF65-F5344CB8AC3E}">
        <p14:creationId xmlns:p14="http://schemas.microsoft.com/office/powerpoint/2010/main" val="2376998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533</Words>
  <Application>Microsoft Office PowerPoint</Application>
  <PresentationFormat>Widescreen</PresentationFormat>
  <Paragraphs>57</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American College Health Association’s National College Health Assessment (ACHA-NCHA)  NDSU vs National Peer Comparison Spring 2021</vt:lpstr>
      <vt:lpstr>Survey Administration</vt:lpstr>
      <vt:lpstr>ACHA-NCHA 2021 Administration</vt:lpstr>
      <vt:lpstr>Campus Community</vt:lpstr>
      <vt:lpstr>PowerPoint Presentation</vt:lpstr>
      <vt:lpstr>PowerPoint Presentation</vt:lpstr>
      <vt:lpstr>PowerPoint Presentation</vt:lpstr>
      <vt:lpstr>PowerPoint Presentation</vt:lpstr>
      <vt:lpstr>Psychological Well-being: </vt:lpstr>
      <vt:lpstr>Diener Flourishing Scale Items</vt:lpstr>
      <vt:lpstr>PowerPoint Presentation</vt:lpstr>
      <vt:lpstr>Physical Health</vt:lpstr>
      <vt:lpstr>PowerPoint Presentation</vt:lpstr>
      <vt:lpstr>PowerPoint Presentation</vt:lpstr>
      <vt:lpstr>PowerPoint Presentation</vt:lpstr>
      <vt:lpstr>PowerPoint Presentation</vt:lpstr>
      <vt:lpstr>PowerPoint Presentation</vt:lpstr>
      <vt:lpstr>PowerPoint Presentation</vt:lpstr>
      <vt:lpstr>Substance Abuse</vt:lpstr>
      <vt:lpstr>PowerPoint Presentation</vt:lpstr>
      <vt:lpstr>PowerPoint Presentation</vt:lpstr>
      <vt:lpstr>PowerPoint Presentation</vt:lpstr>
      <vt:lpstr>Safety</vt:lpstr>
      <vt:lpstr>PowerPoint Presentation</vt:lpstr>
      <vt:lpstr>PowerPoint Presentation</vt:lpstr>
      <vt:lpstr>Mental Health</vt:lpstr>
      <vt:lpstr>PowerPoint Presentation</vt:lpstr>
      <vt:lpstr>PowerPoint Presentation</vt:lpstr>
      <vt:lpstr>PowerPoint Presentation</vt:lpstr>
      <vt:lpstr>PowerPoint Presentation</vt:lpstr>
      <vt:lpstr>PowerPoint Presentation</vt:lpstr>
      <vt:lpstr>Top Challenges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Berg</dc:creator>
  <cp:lastModifiedBy>Berg, Emily</cp:lastModifiedBy>
  <cp:revision>27</cp:revision>
  <dcterms:created xsi:type="dcterms:W3CDTF">2022-10-24T15:37:45Z</dcterms:created>
  <dcterms:modified xsi:type="dcterms:W3CDTF">2023-01-09T13:38:34Z</dcterms:modified>
</cp:coreProperties>
</file>