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5" r:id="rId4"/>
    <p:sldId id="267" r:id="rId5"/>
    <p:sldId id="259" r:id="rId6"/>
    <p:sldId id="257" r:id="rId7"/>
    <p:sldId id="263" r:id="rId8"/>
    <p:sldId id="268" r:id="rId9"/>
    <p:sldId id="262" r:id="rId10"/>
    <p:sldId id="260" r:id="rId11"/>
    <p:sldId id="266" r:id="rId12"/>
    <p:sldId id="264" r:id="rId13"/>
    <p:sldId id="25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13"/>
    <p:restoredTop sz="95668"/>
  </p:normalViewPr>
  <p:slideViewPr>
    <p:cSldViewPr snapToGrid="0" snapToObjects="1">
      <p:cViewPr varScale="1">
        <p:scale>
          <a:sx n="95" d="100"/>
          <a:sy n="95" d="100"/>
        </p:scale>
        <p:origin x="184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FkClV2gM-s?feature=oembe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SBN_(identifier)" TargetMode="External"/><Relationship Id="rId2" Type="http://schemas.openxmlformats.org/officeDocument/2006/relationships/hyperlink" Target="https://www.hrrv.org/grief-support/common-grief-reaction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sycnet.apa.org/doi/10.1080/074811899201046" TargetMode="External"/><Relationship Id="rId4" Type="http://schemas.openxmlformats.org/officeDocument/2006/relationships/hyperlink" Target="https://en.wikipedia.org/wiki/Special:BookSources/0-415-04015-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W8PqjgImlU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470F1-A58F-8747-A634-B3B31E2B6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9690" y="-274318"/>
            <a:ext cx="8915399" cy="2262781"/>
          </a:xfrm>
        </p:spPr>
        <p:txBody>
          <a:bodyPr>
            <a:normAutofit/>
          </a:bodyPr>
          <a:lstStyle/>
          <a:p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Pandemic of Grief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C6294F-23B0-1243-A9C0-D20B4142F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0430" y="5731717"/>
            <a:ext cx="8915399" cy="112628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Jodi L.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Tangen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PhD, LAPC, NCC, ACS</a:t>
            </a:r>
          </a:p>
        </p:txBody>
      </p:sp>
      <p:pic>
        <p:nvPicPr>
          <p:cNvPr id="1032" name="Picture 8" descr="Grief, Candle, Death Notice, To Die, Death, Dead">
            <a:extLst>
              <a:ext uri="{FF2B5EF4-FFF2-40B4-BE49-F238E27FC236}">
                <a16:creationId xmlns:a16="http://schemas.microsoft.com/office/drawing/2014/main" id="{A7C867F1-BE7A-ED4E-B122-63C551EC6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366" y="2105931"/>
            <a:ext cx="4789714" cy="3193143"/>
          </a:xfrm>
          <a:prstGeom prst="rect">
            <a:avLst/>
          </a:prstGeom>
          <a:noFill/>
          <a:effectLst>
            <a:softEdge rad="233654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554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1C66C-13DC-9048-A84F-202A7AB56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895" y="676846"/>
            <a:ext cx="8911687" cy="1280890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Dual Process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77C3A-A5E3-D842-AB31-32023A854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435" y="1597238"/>
            <a:ext cx="2561027" cy="460373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Oriented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Grief work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Intrusion of grief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Breaking bonds/ties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Denial or avoidance of restoration or change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EFD099-DDC8-614B-8C71-7DCEBD1FB75C}"/>
              </a:ext>
            </a:extLst>
          </p:cNvPr>
          <p:cNvSpPr txBox="1">
            <a:spLocks/>
          </p:cNvSpPr>
          <p:nvPr/>
        </p:nvSpPr>
        <p:spPr>
          <a:xfrm>
            <a:off x="8397677" y="1531475"/>
            <a:ext cx="2561026" cy="4669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Restoration Oriented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Confronting changes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Doing new things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Distracting/ avoiding from grief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roles and relationships</a:t>
            </a:r>
          </a:p>
        </p:txBody>
      </p:sp>
      <p:cxnSp>
        <p:nvCxnSpPr>
          <p:cNvPr id="17" name="Straight Arrow Connector 16" descr="Arrow pointing to right.">
            <a:extLst>
              <a:ext uri="{FF2B5EF4-FFF2-40B4-BE49-F238E27FC236}">
                <a16:creationId xmlns:a16="http://schemas.microsoft.com/office/drawing/2014/main" id="{D0B30610-06CB-EC4C-8088-58B51927FCEC}"/>
              </a:ext>
            </a:extLst>
          </p:cNvPr>
          <p:cNvCxnSpPr/>
          <p:nvPr/>
        </p:nvCxnSpPr>
        <p:spPr>
          <a:xfrm>
            <a:off x="5938423" y="1784679"/>
            <a:ext cx="1850457" cy="4572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 descr="Arrow pointing to left.">
            <a:extLst>
              <a:ext uri="{FF2B5EF4-FFF2-40B4-BE49-F238E27FC236}">
                <a16:creationId xmlns:a16="http://schemas.microsoft.com/office/drawing/2014/main" id="{E79C8DA2-CA5B-554A-BBDF-412806453313}"/>
              </a:ext>
            </a:extLst>
          </p:cNvPr>
          <p:cNvCxnSpPr>
            <a:cxnSpLocks/>
          </p:cNvCxnSpPr>
          <p:nvPr/>
        </p:nvCxnSpPr>
        <p:spPr>
          <a:xfrm flipH="1">
            <a:off x="5926066" y="2756903"/>
            <a:ext cx="1850457" cy="2598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 descr="Arrow pointing to right.">
            <a:extLst>
              <a:ext uri="{FF2B5EF4-FFF2-40B4-BE49-F238E27FC236}">
                <a16:creationId xmlns:a16="http://schemas.microsoft.com/office/drawing/2014/main" id="{745E8213-2774-004D-AC4A-963D4AE2B247}"/>
              </a:ext>
            </a:extLst>
          </p:cNvPr>
          <p:cNvCxnSpPr/>
          <p:nvPr/>
        </p:nvCxnSpPr>
        <p:spPr>
          <a:xfrm>
            <a:off x="5987311" y="3409023"/>
            <a:ext cx="1850457" cy="4572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 descr="Arrow pointing to left.">
            <a:extLst>
              <a:ext uri="{FF2B5EF4-FFF2-40B4-BE49-F238E27FC236}">
                <a16:creationId xmlns:a16="http://schemas.microsoft.com/office/drawing/2014/main" id="{5D032465-5813-DC4F-B38B-61EEF447FB4B}"/>
              </a:ext>
            </a:extLst>
          </p:cNvPr>
          <p:cNvCxnSpPr>
            <a:cxnSpLocks/>
          </p:cNvCxnSpPr>
          <p:nvPr/>
        </p:nvCxnSpPr>
        <p:spPr>
          <a:xfrm flipH="1">
            <a:off x="5938422" y="4190927"/>
            <a:ext cx="1850457" cy="41690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 descr="Arrow pointing to right.">
            <a:extLst>
              <a:ext uri="{FF2B5EF4-FFF2-40B4-BE49-F238E27FC236}">
                <a16:creationId xmlns:a16="http://schemas.microsoft.com/office/drawing/2014/main" id="{34326EC5-D5E3-A84E-8749-FF9FA1355BB2}"/>
              </a:ext>
            </a:extLst>
          </p:cNvPr>
          <p:cNvCxnSpPr>
            <a:cxnSpLocks/>
          </p:cNvCxnSpPr>
          <p:nvPr/>
        </p:nvCxnSpPr>
        <p:spPr>
          <a:xfrm>
            <a:off x="5908726" y="5153192"/>
            <a:ext cx="2084958" cy="4746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D827F9F-9762-EE41-B3E1-CE1762730A38}"/>
              </a:ext>
            </a:extLst>
          </p:cNvPr>
          <p:cNvSpPr txBox="1"/>
          <p:nvPr/>
        </p:nvSpPr>
        <p:spPr>
          <a:xfrm>
            <a:off x="5604306" y="6095582"/>
            <a:ext cx="374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Stroebe &amp;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1999</a:t>
            </a:r>
          </a:p>
        </p:txBody>
      </p:sp>
    </p:spTree>
    <p:extLst>
      <p:ext uri="{BB962C8B-B14F-4D97-AF65-F5344CB8AC3E}">
        <p14:creationId xmlns:p14="http://schemas.microsoft.com/office/powerpoint/2010/main" val="1742408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B5A23F-7276-435D-91DA-09104D777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354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3ECD7F-BF61-4CB1-AA15-464BB771E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6F1B29-3A08-4DB7-9F92-4C09B3BCF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44A5AAD1-9616-4E1C-B3AC-E5497A6A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1E0DFD-8E00-724A-9F00-E0C1F9399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Moving with and through Grief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588DB-B339-4142-A379-DB81DD869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117" y="1946120"/>
            <a:ext cx="7773381" cy="3879222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Tell the story of the loss(es). </a:t>
            </a:r>
          </a:p>
          <a:p>
            <a:r>
              <a:rPr lang="en-US" sz="2400" dirty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amends. (Examine realistic expectations, write letters to the person, visualize saying goodbye or experiencing forgiveness, engage in self-compassion and self-forgiveness.) *Releasing guilt does not mean letting go of the loved one*</a:t>
            </a:r>
          </a:p>
          <a:p>
            <a:r>
              <a:rPr lang="en-US" sz="2400" dirty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- letters to the loved one, memories, etc.</a:t>
            </a:r>
          </a:p>
          <a:p>
            <a:r>
              <a:rPr lang="en-US" sz="2400" dirty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ways to stay connected to what was lost</a:t>
            </a:r>
          </a:p>
          <a:p>
            <a:r>
              <a:rPr lang="en-US" sz="2400" dirty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to practice resilient grieving (moving </a:t>
            </a:r>
            <a:r>
              <a:rPr lang="en-US" sz="2400" i="1" dirty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lang="en-US" sz="2400" dirty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without moving </a:t>
            </a:r>
            <a:r>
              <a:rPr lang="en-US" sz="2400" i="1" dirty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2400" dirty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(The Next Right Thing) Find meaning in the loss (giving to a cause, growing spirituality, etc.)</a:t>
            </a:r>
          </a:p>
        </p:txBody>
      </p:sp>
      <p:pic>
        <p:nvPicPr>
          <p:cNvPr id="4" name="Online Media 3" descr="Kristen Bell - The Next Right Thing (From &quot;Frozen 2&quot;/Sing-Along)">
            <a:hlinkClick r:id="" action="ppaction://media"/>
            <a:extLst>
              <a:ext uri="{FF2B5EF4-FFF2-40B4-BE49-F238E27FC236}">
                <a16:creationId xmlns:a16="http://schemas.microsoft.com/office/drawing/2014/main" id="{1AD527BB-24F3-E640-BCA8-5A022B36187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103712" y="2353206"/>
            <a:ext cx="3814476" cy="215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86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95FFA5E0-4C70-431D-A19D-18415F6C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Corona Virus Mask World - Free photo on Pixabay">
            <a:extLst>
              <a:ext uri="{FF2B5EF4-FFF2-40B4-BE49-F238E27FC236}">
                <a16:creationId xmlns:a16="http://schemas.microsoft.com/office/drawing/2014/main" id="{897B3E19-0DF9-A04F-9041-8CFB10120A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BBE55C11-4C41-45E4-A00F-83DEE6BB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3632297"/>
            <a:ext cx="7527616" cy="2170389"/>
          </a:xfrm>
          <a:custGeom>
            <a:avLst/>
            <a:gdLst>
              <a:gd name="connsiteX0" fmla="*/ 0 w 7527616"/>
              <a:gd name="connsiteY0" fmla="*/ 0 h 2170389"/>
              <a:gd name="connsiteX1" fmla="*/ 85411 w 7527616"/>
              <a:gd name="connsiteY1" fmla="*/ 0 h 2170389"/>
              <a:gd name="connsiteX2" fmla="*/ 926533 w 7527616"/>
              <a:gd name="connsiteY2" fmla="*/ 0 h 2170389"/>
              <a:gd name="connsiteX3" fmla="*/ 1114264 w 7527616"/>
              <a:gd name="connsiteY3" fmla="*/ 0 h 2170389"/>
              <a:gd name="connsiteX4" fmla="*/ 6544376 w 7527616"/>
              <a:gd name="connsiteY4" fmla="*/ 0 h 2170389"/>
              <a:gd name="connsiteX5" fmla="*/ 6610082 w 7527616"/>
              <a:gd name="connsiteY5" fmla="*/ 26276 h 2170389"/>
              <a:gd name="connsiteX6" fmla="*/ 6619468 w 7527616"/>
              <a:gd name="connsiteY6" fmla="*/ 36786 h 2170389"/>
              <a:gd name="connsiteX7" fmla="*/ 7506496 w 7527616"/>
              <a:gd name="connsiteY7" fmla="*/ 1024760 h 2170389"/>
              <a:gd name="connsiteX8" fmla="*/ 7506496 w 7527616"/>
              <a:gd name="connsiteY8" fmla="*/ 1140374 h 2170389"/>
              <a:gd name="connsiteX9" fmla="*/ 6619468 w 7527616"/>
              <a:gd name="connsiteY9" fmla="*/ 2133603 h 2170389"/>
              <a:gd name="connsiteX10" fmla="*/ 6610082 w 7527616"/>
              <a:gd name="connsiteY10" fmla="*/ 2144113 h 2170389"/>
              <a:gd name="connsiteX11" fmla="*/ 6544376 w 7527616"/>
              <a:gd name="connsiteY11" fmla="*/ 2170389 h 2170389"/>
              <a:gd name="connsiteX12" fmla="*/ 1114264 w 7527616"/>
              <a:gd name="connsiteY12" fmla="*/ 2170389 h 2170389"/>
              <a:gd name="connsiteX13" fmla="*/ 926533 w 7527616"/>
              <a:gd name="connsiteY13" fmla="*/ 2170389 h 2170389"/>
              <a:gd name="connsiteX14" fmla="*/ 146150 w 7527616"/>
              <a:gd name="connsiteY14" fmla="*/ 2170389 h 2170389"/>
              <a:gd name="connsiteX15" fmla="*/ 0 w 7527616"/>
              <a:gd name="connsiteY15" fmla="*/ 2170389 h 217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27616" h="2170389">
                <a:moveTo>
                  <a:pt x="0" y="0"/>
                </a:moveTo>
                <a:lnTo>
                  <a:pt x="85411" y="0"/>
                </a:lnTo>
                <a:cubicBezTo>
                  <a:pt x="290008" y="0"/>
                  <a:pt x="562804" y="0"/>
                  <a:pt x="926533" y="0"/>
                </a:cubicBezTo>
                <a:cubicBezTo>
                  <a:pt x="926533" y="0"/>
                  <a:pt x="926533" y="0"/>
                  <a:pt x="1114264" y="0"/>
                </a:cubicBezTo>
                <a:cubicBezTo>
                  <a:pt x="1114264" y="0"/>
                  <a:pt x="1114264" y="0"/>
                  <a:pt x="6544376" y="0"/>
                </a:cubicBezTo>
                <a:cubicBezTo>
                  <a:pt x="6567842" y="0"/>
                  <a:pt x="6591309" y="10510"/>
                  <a:pt x="6610082" y="26276"/>
                </a:cubicBezTo>
                <a:cubicBezTo>
                  <a:pt x="6614775" y="26276"/>
                  <a:pt x="6619468" y="31531"/>
                  <a:pt x="6619468" y="36786"/>
                </a:cubicBezTo>
                <a:cubicBezTo>
                  <a:pt x="6619468" y="36786"/>
                  <a:pt x="6619468" y="36786"/>
                  <a:pt x="7506496" y="1024760"/>
                </a:cubicBezTo>
                <a:cubicBezTo>
                  <a:pt x="7534656" y="1056291"/>
                  <a:pt x="7534656" y="1108843"/>
                  <a:pt x="7506496" y="1140374"/>
                </a:cubicBezTo>
                <a:cubicBezTo>
                  <a:pt x="7506496" y="1140374"/>
                  <a:pt x="7506496" y="1140374"/>
                  <a:pt x="6619468" y="2133603"/>
                </a:cubicBezTo>
                <a:cubicBezTo>
                  <a:pt x="6619468" y="2133603"/>
                  <a:pt x="6614775" y="2138858"/>
                  <a:pt x="6610082" y="2144113"/>
                </a:cubicBezTo>
                <a:cubicBezTo>
                  <a:pt x="6591309" y="2159879"/>
                  <a:pt x="6567842" y="2170389"/>
                  <a:pt x="6544376" y="2170389"/>
                </a:cubicBezTo>
                <a:cubicBezTo>
                  <a:pt x="6544376" y="2170389"/>
                  <a:pt x="6544376" y="2170389"/>
                  <a:pt x="1114264" y="2170389"/>
                </a:cubicBezTo>
                <a:cubicBezTo>
                  <a:pt x="1114264" y="2170389"/>
                  <a:pt x="1114264" y="2170389"/>
                  <a:pt x="926533" y="2170389"/>
                </a:cubicBezTo>
                <a:cubicBezTo>
                  <a:pt x="926533" y="2170389"/>
                  <a:pt x="926533" y="2170389"/>
                  <a:pt x="146150" y="2170389"/>
                </a:cubicBezTo>
                <a:lnTo>
                  <a:pt x="0" y="2170389"/>
                </a:lnTo>
                <a:close/>
              </a:path>
            </a:pathLst>
          </a:custGeom>
          <a:solidFill>
            <a:srgbClr val="2C2F52">
              <a:alpha val="87843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1E0DFD-8E00-724A-9F00-E0C1F9399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046" y="3472147"/>
            <a:ext cx="5478432" cy="103209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588DB-B339-4142-A379-DB81DD869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391" y="4574558"/>
            <a:ext cx="6355403" cy="52493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the next right thing for moving forward amidst the grief of this pandemic?</a:t>
            </a:r>
          </a:p>
        </p:txBody>
      </p:sp>
    </p:spTree>
    <p:extLst>
      <p:ext uri="{BB962C8B-B14F-4D97-AF65-F5344CB8AC3E}">
        <p14:creationId xmlns:p14="http://schemas.microsoft.com/office/powerpoint/2010/main" val="3559660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1C66C-13DC-9048-A84F-202A7AB56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977" y="835567"/>
            <a:ext cx="8911687" cy="1280890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77C3A-A5E3-D842-AB31-32023A854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0801" y="1960606"/>
            <a:ext cx="8915400" cy="3777622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Hospice of the Red River Valley. (2021). Common grief reactions. Retrieved from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https://www.hrrv.org/grief-support/common-grief-reactions/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Kübler-Ross E (1969).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Death and Dying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Routledge.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ISBN (identifier)"/>
              </a:rPr>
              <a:t>ISBN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Special:BookSources/0-415-04015-9"/>
              </a:rPr>
              <a:t>0-415-04015-9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4488" indent="-344488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Sirrine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 H. (2021). Anticipatory grief: Helping clients face impending loss and uncertain futures. Online training through PESI, Inc.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Stroebe, M., &amp;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H. (1999). The dual process model of coping with bereavement: Rationale and description.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Death Studies, 23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(3), 197–224.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https://doi.org/10.1080/074811899201046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Worden, J. W. (2019).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Grief counseling and grief therapy: A handbook for the mental health practitioner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ed.). New York, NY: Springer.</a:t>
            </a:r>
          </a:p>
        </p:txBody>
      </p:sp>
    </p:spTree>
    <p:extLst>
      <p:ext uri="{BB962C8B-B14F-4D97-AF65-F5344CB8AC3E}">
        <p14:creationId xmlns:p14="http://schemas.microsoft.com/office/powerpoint/2010/main" val="1285177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1C66C-13DC-9048-A84F-202A7AB56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536" y="1038747"/>
            <a:ext cx="6228858" cy="1280890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Blob Tree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9EABC5B-8807-3F41-BD0B-3868DB00A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066" y="2319637"/>
            <a:ext cx="4177799" cy="377762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Blob were you before the pandemic?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Blob are you now?</a:t>
            </a:r>
          </a:p>
        </p:txBody>
      </p:sp>
      <p:pic>
        <p:nvPicPr>
          <p:cNvPr id="5122" name="Picture 2" descr="Blobs">
            <a:extLst>
              <a:ext uri="{FF2B5EF4-FFF2-40B4-BE49-F238E27FC236}">
                <a16:creationId xmlns:a16="http://schemas.microsoft.com/office/drawing/2014/main" id="{0CEF031B-9785-F845-9A45-C997AA4A2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543" y="0"/>
            <a:ext cx="58079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452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55993-7F0D-2349-9DF3-19970E72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785" y="64048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Grief – Slide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93DF4-AEA7-E84B-ADFB-98C085188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9232" y="1688470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“We’re not safe all the time, but we operate under the illusion that we are” ~ Claire Bidwell Smith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Grief is not just about death.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Online Media 3" descr="Getty Images | 2020 Year in Review: Covid-19">
            <a:hlinkClick r:id="" action="ppaction://media"/>
            <a:extLst>
              <a:ext uri="{FF2B5EF4-FFF2-40B4-BE49-F238E27FC236}">
                <a16:creationId xmlns:a16="http://schemas.microsoft.com/office/drawing/2014/main" id="{EA49BE96-BDA1-1B4C-B268-C0910142666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719919" y="3305823"/>
            <a:ext cx="5153432" cy="291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7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spice Groups Are Calling for a National Grief Strategy - SevenPonds  BlogSevenPonds Blog">
            <a:extLst>
              <a:ext uri="{FF2B5EF4-FFF2-40B4-BE49-F238E27FC236}">
                <a16:creationId xmlns:a16="http://schemas.microsoft.com/office/drawing/2014/main" id="{2B9ACD20-7898-1A48-87FF-90279B6D99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9" r="18840"/>
          <a:stretch/>
        </p:blipFill>
        <p:spPr bwMode="auto">
          <a:xfrm>
            <a:off x="4485557" y="321286"/>
            <a:ext cx="770644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1" name="Freeform: Shape 70">
            <a:extLst>
              <a:ext uri="{FF2B5EF4-FFF2-40B4-BE49-F238E27FC236}">
                <a16:creationId xmlns:a16="http://schemas.microsoft.com/office/drawing/2014/main" id="{23C7736A-5A08-4021-9AB6-390DFF50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8170246" cy="6858000"/>
          </a:xfrm>
          <a:custGeom>
            <a:avLst/>
            <a:gdLst>
              <a:gd name="connsiteX0" fmla="*/ 4738960 w 8170246"/>
              <a:gd name="connsiteY0" fmla="*/ 0 h 6858000"/>
              <a:gd name="connsiteX1" fmla="*/ 4862151 w 8170246"/>
              <a:gd name="connsiteY1" fmla="*/ 0 h 6858000"/>
              <a:gd name="connsiteX2" fmla="*/ 8088169 w 8170246"/>
              <a:gd name="connsiteY2" fmla="*/ 3226735 h 6858000"/>
              <a:gd name="connsiteX3" fmla="*/ 8088169 w 8170246"/>
              <a:gd name="connsiteY3" fmla="*/ 3626507 h 6858000"/>
              <a:gd name="connsiteX4" fmla="*/ 4857393 w 8170246"/>
              <a:gd name="connsiteY4" fmla="*/ 6858000 h 6858000"/>
              <a:gd name="connsiteX5" fmla="*/ 4783581 w 8170246"/>
              <a:gd name="connsiteY5" fmla="*/ 6858000 h 6858000"/>
              <a:gd name="connsiteX6" fmla="*/ 4734202 w 8170246"/>
              <a:gd name="connsiteY6" fmla="*/ 6858000 h 6858000"/>
              <a:gd name="connsiteX7" fmla="*/ 7964978 w 8170246"/>
              <a:gd name="connsiteY7" fmla="*/ 3626507 h 6858000"/>
              <a:gd name="connsiteX8" fmla="*/ 7964978 w 8170246"/>
              <a:gd name="connsiteY8" fmla="*/ 3226735 h 6858000"/>
              <a:gd name="connsiteX9" fmla="*/ 4738960 w 8170246"/>
              <a:gd name="connsiteY9" fmla="*/ 0 h 6858000"/>
              <a:gd name="connsiteX10" fmla="*/ 0 w 8170246"/>
              <a:gd name="connsiteY10" fmla="*/ 0 h 6858000"/>
              <a:gd name="connsiteX11" fmla="*/ 98791 w 8170246"/>
              <a:gd name="connsiteY11" fmla="*/ 0 h 6858000"/>
              <a:gd name="connsiteX12" fmla="*/ 4456718 w 8170246"/>
              <a:gd name="connsiteY12" fmla="*/ 0 h 6858000"/>
              <a:gd name="connsiteX13" fmla="*/ 4603489 w 8170246"/>
              <a:gd name="connsiteY13" fmla="*/ 0 h 6858000"/>
              <a:gd name="connsiteX14" fmla="*/ 7829507 w 8170246"/>
              <a:gd name="connsiteY14" fmla="*/ 3226735 h 6858000"/>
              <a:gd name="connsiteX15" fmla="*/ 7829507 w 8170246"/>
              <a:gd name="connsiteY15" fmla="*/ 3626507 h 6858000"/>
              <a:gd name="connsiteX16" fmla="*/ 4598731 w 8170246"/>
              <a:gd name="connsiteY16" fmla="*/ 6858000 h 6858000"/>
              <a:gd name="connsiteX17" fmla="*/ 4540663 w 8170246"/>
              <a:gd name="connsiteY17" fmla="*/ 6858000 h 6858000"/>
              <a:gd name="connsiteX18" fmla="*/ 133398 w 8170246"/>
              <a:gd name="connsiteY18" fmla="*/ 6858000 h 6858000"/>
              <a:gd name="connsiteX19" fmla="*/ 0 w 8170246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70246" h="6858000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55993-7F0D-2349-9DF3-19970E72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739" y="946778"/>
            <a:ext cx="4623955" cy="128089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Grief – Slide 2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33DF4D3-8A35-461A-ABE0-F56B78A1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93DF4-AEA7-E84B-ADFB-98C085188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174" y="1861470"/>
            <a:ext cx="4625882" cy="377762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remember??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Diamond Princess ship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Spring break, March 2020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Toilet paper shortage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White house briefings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How-to create your own masks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Shared Zoom accounts</a:t>
            </a:r>
          </a:p>
        </p:txBody>
      </p:sp>
    </p:spTree>
    <p:extLst>
      <p:ext uri="{BB962C8B-B14F-4D97-AF65-F5344CB8AC3E}">
        <p14:creationId xmlns:p14="http://schemas.microsoft.com/office/powerpoint/2010/main" val="280255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1C66C-13DC-9048-A84F-202A7AB56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154" y="872025"/>
            <a:ext cx="8911687" cy="1280890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Five (or Six) “Stages” of Grief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77C3A-A5E3-D842-AB31-32023A854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434" y="2020008"/>
            <a:ext cx="8915400" cy="377762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Denial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Anger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Bargaining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Depression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Acceptance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(Kessler)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827F9F-9762-EE41-B3E1-CE1762730A38}"/>
              </a:ext>
            </a:extLst>
          </p:cNvPr>
          <p:cNvSpPr txBox="1"/>
          <p:nvPr/>
        </p:nvSpPr>
        <p:spPr>
          <a:xfrm>
            <a:off x="5217614" y="5787024"/>
            <a:ext cx="374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Kubler-Ross, 1969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*End of life</a:t>
            </a:r>
          </a:p>
        </p:txBody>
      </p:sp>
      <p:pic>
        <p:nvPicPr>
          <p:cNvPr id="5" name="Picture 4" descr="Royalty-free grief photos free download | Pxfuel">
            <a:extLst>
              <a:ext uri="{FF2B5EF4-FFF2-40B4-BE49-F238E27FC236}">
                <a16:creationId xmlns:a16="http://schemas.microsoft.com/office/drawing/2014/main" id="{852853EC-6B50-C746-8173-513EECA9D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614" y="1888466"/>
            <a:ext cx="5313450" cy="3532488"/>
          </a:xfrm>
          <a:prstGeom prst="rect">
            <a:avLst/>
          </a:prstGeom>
          <a:noFill/>
          <a:effectLst>
            <a:softEdge rad="411605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774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1C66C-13DC-9048-A84F-202A7AB56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502" y="798496"/>
            <a:ext cx="8911687" cy="1280890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Reactions to Grief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77C3A-A5E3-D842-AB31-32023A854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811" y="1850079"/>
            <a:ext cx="10128618" cy="4834925"/>
          </a:xfrm>
        </p:spPr>
        <p:txBody>
          <a:bodyPr numCol="1"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Emotional: Shock, numbness, disbelief, denial, disorientation, mood swings, guilt, anxiety, fear, anger, sadness, despair, depression, yearning, calm, relief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Physical: Weakness, muscle tension, change in appetite, change in sleep, stomachaches, headaches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Cognitive: Confusion, memory loss, difficulty             concentrating, difficulty making decisions, death         preoccupation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rief Loss Despair - Free image on Pixabay">
            <a:extLst>
              <a:ext uri="{FF2B5EF4-FFF2-40B4-BE49-F238E27FC236}">
                <a16:creationId xmlns:a16="http://schemas.microsoft.com/office/drawing/2014/main" id="{0825AD47-FAFA-5C48-AC18-4A17431C3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857" y="4058323"/>
            <a:ext cx="2467428" cy="2218836"/>
          </a:xfrm>
          <a:prstGeom prst="rect">
            <a:avLst/>
          </a:prstGeom>
          <a:noFill/>
          <a:effectLst>
            <a:softEdge rad="85702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0077C2-8433-6D4E-9735-4E61E6550A12}"/>
              </a:ext>
            </a:extLst>
          </p:cNvPr>
          <p:cNvSpPr txBox="1"/>
          <p:nvPr/>
        </p:nvSpPr>
        <p:spPr>
          <a:xfrm>
            <a:off x="4311920" y="6079298"/>
            <a:ext cx="447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Hospice of the Red River Valley, 2021</a:t>
            </a:r>
          </a:p>
        </p:txBody>
      </p:sp>
    </p:spTree>
    <p:extLst>
      <p:ext uri="{BB962C8B-B14F-4D97-AF65-F5344CB8AC3E}">
        <p14:creationId xmlns:p14="http://schemas.microsoft.com/office/powerpoint/2010/main" val="3921669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1C66C-13DC-9048-A84F-202A7AB56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171" y="946778"/>
            <a:ext cx="8911687" cy="1280890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Reactions to Grief -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77C3A-A5E3-D842-AB31-32023A854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885" y="1850079"/>
            <a:ext cx="6647543" cy="4834925"/>
          </a:xfrm>
        </p:spPr>
        <p:txBody>
          <a:bodyPr numCol="1"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Behavioral: Avoidance, reactionary, change of activity, lack of interest, neglected hygiene, increased use of drugs/alcohol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Spiritual: Struggling to find meaning, anger at spiritual source, spiritual confusion, increase/decrease in faith, change in faith </a:t>
            </a:r>
          </a:p>
        </p:txBody>
      </p:sp>
      <p:pic>
        <p:nvPicPr>
          <p:cNvPr id="3074" name="Picture 2" descr="Free Images : angel, wings, red, white, grief, graveyard, sad, religion,  god, sky, heaven, hope, lawn ornament, figurine, toy, statue, cheek, tree,  miniature, grass, garden gnome, fictional character, plant, fawn 3999x2666 -">
            <a:extLst>
              <a:ext uri="{FF2B5EF4-FFF2-40B4-BE49-F238E27FC236}">
                <a16:creationId xmlns:a16="http://schemas.microsoft.com/office/drawing/2014/main" id="{C2E03921-15FB-9342-9BBD-0B05FB55A4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3" r="23346"/>
          <a:stretch/>
        </p:blipFill>
        <p:spPr bwMode="auto">
          <a:xfrm>
            <a:off x="1567542" y="1829383"/>
            <a:ext cx="2866757" cy="3294160"/>
          </a:xfrm>
          <a:prstGeom prst="rect">
            <a:avLst/>
          </a:prstGeom>
          <a:noFill/>
          <a:effectLst>
            <a:softEdge rad="137286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0077C2-8433-6D4E-9735-4E61E6550A12}"/>
              </a:ext>
            </a:extLst>
          </p:cNvPr>
          <p:cNvSpPr txBox="1"/>
          <p:nvPr/>
        </p:nvSpPr>
        <p:spPr>
          <a:xfrm>
            <a:off x="4311920" y="6079298"/>
            <a:ext cx="447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Hospice of the Red River Valley, 2021</a:t>
            </a:r>
          </a:p>
        </p:txBody>
      </p:sp>
    </p:spTree>
    <p:extLst>
      <p:ext uri="{BB962C8B-B14F-4D97-AF65-F5344CB8AC3E}">
        <p14:creationId xmlns:p14="http://schemas.microsoft.com/office/powerpoint/2010/main" val="894506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C958B-AA38-4144-9400-2DAD4149D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217" y="946778"/>
            <a:ext cx="8911687" cy="1280890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Pandemic and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87521-0401-0847-9A69-0707E070D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926" y="1932344"/>
            <a:ext cx="4165031" cy="377762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isolation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of social support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of face-to-face contact and physical comfort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of control of everything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of rituals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40B139-C8EF-DB44-B57E-7B1BE9926E46}"/>
              </a:ext>
            </a:extLst>
          </p:cNvPr>
          <p:cNvSpPr txBox="1"/>
          <p:nvPr/>
        </p:nvSpPr>
        <p:spPr>
          <a:xfrm>
            <a:off x="5705291" y="5726556"/>
            <a:ext cx="447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Sirrine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2021</a:t>
            </a:r>
          </a:p>
        </p:txBody>
      </p:sp>
      <p:pic>
        <p:nvPicPr>
          <p:cNvPr id="6" name="Picture 5" descr="A lit candle and a white flower">
            <a:extLst>
              <a:ext uri="{FF2B5EF4-FFF2-40B4-BE49-F238E27FC236}">
                <a16:creationId xmlns:a16="http://schemas.microsoft.com/office/drawing/2014/main" id="{9E07F82C-5638-EF4F-8033-054F4C54F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32344"/>
            <a:ext cx="5058741" cy="3373168"/>
          </a:xfrm>
          <a:prstGeom prst="rect">
            <a:avLst/>
          </a:prstGeom>
          <a:effectLst>
            <a:softEdge rad="147005"/>
          </a:effectLst>
        </p:spPr>
      </p:pic>
    </p:spTree>
    <p:extLst>
      <p:ext uri="{BB962C8B-B14F-4D97-AF65-F5344CB8AC3E}">
        <p14:creationId xmlns:p14="http://schemas.microsoft.com/office/powerpoint/2010/main" val="1106696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1C66C-13DC-9048-A84F-202A7AB56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171" y="946778"/>
            <a:ext cx="8911687" cy="1280890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Tasks of Grieving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77C3A-A5E3-D842-AB31-32023A854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929" y="1948934"/>
            <a:ext cx="5571172" cy="377762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Accepting the reality of the loss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Experiencing the pain of grief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Adjusting to the environment without the “deceased”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 a long-lasting connection to the “deceased” and re-investing in life</a:t>
            </a:r>
          </a:p>
        </p:txBody>
      </p:sp>
      <p:pic>
        <p:nvPicPr>
          <p:cNvPr id="5" name="Picture 6" descr="Royalty-free grief photos free download | Pxfuel">
            <a:extLst>
              <a:ext uri="{FF2B5EF4-FFF2-40B4-BE49-F238E27FC236}">
                <a16:creationId xmlns:a16="http://schemas.microsoft.com/office/drawing/2014/main" id="{7FF3E924-9D5E-6241-811F-4D39B9081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678" y="1972435"/>
            <a:ext cx="4377472" cy="3068919"/>
          </a:xfrm>
          <a:prstGeom prst="rect">
            <a:avLst/>
          </a:prstGeom>
          <a:noFill/>
          <a:effectLst>
            <a:softEdge rad="186541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827F9F-9762-EE41-B3E1-CE1762730A38}"/>
              </a:ext>
            </a:extLst>
          </p:cNvPr>
          <p:cNvSpPr txBox="1"/>
          <p:nvPr/>
        </p:nvSpPr>
        <p:spPr>
          <a:xfrm>
            <a:off x="5244011" y="5896241"/>
            <a:ext cx="374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Worden, 2019</a:t>
            </a:r>
          </a:p>
        </p:txBody>
      </p:sp>
    </p:spTree>
    <p:extLst>
      <p:ext uri="{BB962C8B-B14F-4D97-AF65-F5344CB8AC3E}">
        <p14:creationId xmlns:p14="http://schemas.microsoft.com/office/powerpoint/2010/main" val="288879821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79192</TotalTime>
  <Words>639</Words>
  <Application>Microsoft Macintosh PowerPoint</Application>
  <PresentationFormat>Widescreen</PresentationFormat>
  <Paragraphs>74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Times New Roman</vt:lpstr>
      <vt:lpstr>Wingdings 3</vt:lpstr>
      <vt:lpstr>Wisp</vt:lpstr>
      <vt:lpstr>Pandemic of Grief</vt:lpstr>
      <vt:lpstr>Blob Tree</vt:lpstr>
      <vt:lpstr>Grief – Slide 1</vt:lpstr>
      <vt:lpstr>Grief – Slide 2</vt:lpstr>
      <vt:lpstr>Five (or Six) “Stages” of Grief</vt:lpstr>
      <vt:lpstr>Reactions to Grief</vt:lpstr>
      <vt:lpstr>Reactions to Grief - Continued</vt:lpstr>
      <vt:lpstr>Pandemic and Loss</vt:lpstr>
      <vt:lpstr>Four Tasks of Grieving</vt:lpstr>
      <vt:lpstr>Dual Process Model</vt:lpstr>
      <vt:lpstr>Moving with and through Grief</vt:lpstr>
      <vt:lpstr>Next?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Coping with Grief</dc:title>
  <dc:creator>Tangen, Jodi</dc:creator>
  <cp:lastModifiedBy>Olson, Connie</cp:lastModifiedBy>
  <cp:revision>53</cp:revision>
  <dcterms:created xsi:type="dcterms:W3CDTF">2021-11-24T15:51:44Z</dcterms:created>
  <dcterms:modified xsi:type="dcterms:W3CDTF">2022-06-14T16:41:40Z</dcterms:modified>
</cp:coreProperties>
</file>