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8"/>
  </p:notesMasterIdLst>
  <p:sldIdLst>
    <p:sldId id="256" r:id="rId2"/>
    <p:sldId id="268" r:id="rId3"/>
    <p:sldId id="270" r:id="rId4"/>
    <p:sldId id="269" r:id="rId5"/>
    <p:sldId id="271" r:id="rId6"/>
    <p:sldId id="272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014"/>
    <p:restoredTop sz="96405"/>
  </p:normalViewPr>
  <p:slideViewPr>
    <p:cSldViewPr snapToGrid="0" snapToObjects="1">
      <p:cViewPr varScale="1">
        <p:scale>
          <a:sx n="82" d="100"/>
          <a:sy n="82" d="100"/>
        </p:scale>
        <p:origin x="168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8AE120-2769-EC4F-B23C-C77296068A88}" type="datetimeFigureOut">
              <a:rPr lang="en-US" smtClean="0"/>
              <a:t>6/9/21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873D4C-D368-AD4F-9F28-D0BF0F2AA28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5906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A87A34-81AB-432B-8DAE-1953F412C126}" type="datetimeFigureOut">
              <a:rPr lang="en-US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6/9/21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6/9/21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6/9/21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A87A34-81AB-432B-8DAE-1953F412C126}" type="datetimeFigureOut">
              <a:rPr lang="en-US"/>
              <a:t>6/9/21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D22F896-40B5-4ADD-8801-0D06FADFA095}" type="slidenum">
              <a:rPr lang="en-US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/>
              <a:pPr/>
              <a:t>6/9/21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afactory.org.au/liwan-li/2016/05/31/lecture-of-collaboration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nc-sa/3.0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xpixel.net/Symbol-Question-Mark-Sign-Mark-Knowledge-Question-3255140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D1541-169F-6E41-8AD0-B5627D48D5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Power of Asynchronous to Improve Learning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273239-4869-BD45-B2DD-57BEA3B60F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Teaching and Learning Mini-Conference 2021</a:t>
            </a:r>
          </a:p>
          <a:p>
            <a:r>
              <a:rPr lang="en-US" dirty="0"/>
              <a:t>Mari </a:t>
            </a:r>
            <a:r>
              <a:rPr lang="en-US" dirty="0" err="1"/>
              <a:t>Borr</a:t>
            </a:r>
            <a:r>
              <a:rPr lang="en-US" dirty="0"/>
              <a:t>,  Professor, Teacher Education</a:t>
            </a:r>
          </a:p>
        </p:txBody>
      </p:sp>
    </p:spTree>
    <p:extLst>
      <p:ext uri="{BB962C8B-B14F-4D97-AF65-F5344CB8AC3E}">
        <p14:creationId xmlns:p14="http://schemas.microsoft.com/office/powerpoint/2010/main" val="1602058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EE8DB-8B14-2742-A96F-5BCA8B629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9EB57-5C88-2B49-9FBC-9A5DD629FB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517436"/>
            <a:ext cx="6281873" cy="5248622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Make it obvious where to start</a:t>
            </a:r>
          </a:p>
          <a:p>
            <a:r>
              <a:rPr lang="en-US" dirty="0"/>
              <a:t>Thoughtful placement of materials</a:t>
            </a:r>
          </a:p>
          <a:p>
            <a:r>
              <a:rPr lang="en-US" dirty="0"/>
              <a:t>Clear, attainable goals and objectives</a:t>
            </a:r>
          </a:p>
          <a:p>
            <a:r>
              <a:rPr lang="en-US" dirty="0"/>
              <a:t>Routine within modules</a:t>
            </a:r>
          </a:p>
          <a:p>
            <a:r>
              <a:rPr lang="en-US" dirty="0"/>
              <a:t>Standard methods of submitting assignments</a:t>
            </a:r>
          </a:p>
          <a:p>
            <a:r>
              <a:rPr lang="en-US" dirty="0"/>
              <a:t>Specific instructions</a:t>
            </a:r>
          </a:p>
        </p:txBody>
      </p:sp>
      <p:pic>
        <p:nvPicPr>
          <p:cNvPr id="5" name="Picture 2" descr="Image result for online learning">
            <a:extLst>
              <a:ext uri="{FF2B5EF4-FFF2-40B4-BE49-F238E27FC236}">
                <a16:creationId xmlns:a16="http://schemas.microsoft.com/office/drawing/2014/main" id="{9683E29C-B0D6-184B-A5BD-8A3BBC5586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933" y="18202"/>
            <a:ext cx="4198737" cy="2147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91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B42271-93F8-9D4C-95C1-A89C95D43E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CC3218-2A6B-094C-85DE-BA87EAD526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Low-stakes assignments (form habits)</a:t>
            </a:r>
          </a:p>
          <a:p>
            <a:r>
              <a:rPr lang="en-US" dirty="0"/>
              <a:t>Require/reward frequent check-ins</a:t>
            </a:r>
          </a:p>
          <a:p>
            <a:r>
              <a:rPr lang="en-US" dirty="0"/>
              <a:t>Break large assignments into small chunks</a:t>
            </a:r>
          </a:p>
          <a:p>
            <a:r>
              <a:rPr lang="en-US" dirty="0"/>
              <a:t>Incorporate problem solving, active exploration, collaboration, and simulations</a:t>
            </a:r>
          </a:p>
          <a:p>
            <a:r>
              <a:rPr lang="en-US" dirty="0"/>
              <a:t>Use games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2" descr="Image result for online learning">
            <a:extLst>
              <a:ext uri="{FF2B5EF4-FFF2-40B4-BE49-F238E27FC236}">
                <a16:creationId xmlns:a16="http://schemas.microsoft.com/office/drawing/2014/main" id="{7DCFE06F-F3B9-2443-B355-55B34852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320" y="3307080"/>
            <a:ext cx="3550920" cy="3550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3396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97F71-0932-004D-9343-A36D88A5A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Collaboration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267566-FB71-B643-98F5-9608BA106D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900" dirty="0"/>
              <a:t>Asynchronous is not always independent study</a:t>
            </a:r>
          </a:p>
          <a:p>
            <a:r>
              <a:rPr lang="en-US" sz="2900" dirty="0"/>
              <a:t>Teacher-paced for discussions</a:t>
            </a:r>
          </a:p>
          <a:p>
            <a:r>
              <a:rPr lang="en-US" sz="2900" dirty="0"/>
              <a:t>Give them something valid to discuss (scenarios, videos, podcasts)</a:t>
            </a:r>
          </a:p>
          <a:p>
            <a:r>
              <a:rPr lang="en-US" sz="2900" dirty="0"/>
              <a:t>Have students complete an assignment as a group</a:t>
            </a:r>
          </a:p>
          <a:p>
            <a:r>
              <a:rPr lang="en-US" sz="2900" dirty="0"/>
              <a:t>Make their work public</a:t>
            </a:r>
          </a:p>
          <a:p>
            <a:r>
              <a:rPr lang="en-US" sz="2900" dirty="0"/>
              <a:t>Peer review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 - Together&#10;E - Everyone&#10;A - Achieves&#10;M - More">
            <a:extLst>
              <a:ext uri="{FF2B5EF4-FFF2-40B4-BE49-F238E27FC236}">
                <a16:creationId xmlns:a16="http://schemas.microsoft.com/office/drawing/2014/main" id="{FBEAF76D-7E8C-B248-A1E5-47DEA905334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848717" y="0"/>
            <a:ext cx="4008120" cy="27575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363813-1FE3-C543-ACA9-0D6A3A1E5353}"/>
              </a:ext>
            </a:extLst>
          </p:cNvPr>
          <p:cNvSpPr txBox="1"/>
          <p:nvPr/>
        </p:nvSpPr>
        <p:spPr>
          <a:xfrm>
            <a:off x="9017000" y="6858000"/>
            <a:ext cx="317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www.mediafactory.org.au/liwan-li/2016/05/31/lecture-of-collaboration/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4" tooltip="https://creativecommons.org/licenses/by-nc-sa/3.0/"/>
              </a:rPr>
              <a:t>CC BY-SA-NC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27712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2B49-EC1B-BE44-8238-6E1D8C47C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Humanize the course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5F83C2-1CBD-5747-9CE4-E59BD94113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8447" y="803186"/>
            <a:ext cx="3498979" cy="5248622"/>
          </a:xfrm>
        </p:spPr>
        <p:txBody>
          <a:bodyPr/>
          <a:lstStyle/>
          <a:p>
            <a:r>
              <a:rPr lang="en-US" dirty="0"/>
              <a:t>Personal introductions</a:t>
            </a:r>
          </a:p>
          <a:p>
            <a:r>
              <a:rPr lang="en-US" dirty="0"/>
              <a:t>Share select aspects of your own life</a:t>
            </a:r>
          </a:p>
          <a:p>
            <a:r>
              <a:rPr lang="en-US" dirty="0"/>
              <a:t>Flexibility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Picture 5" descr="Dog wearing a blazer and tie">
            <a:extLst>
              <a:ext uri="{FF2B5EF4-FFF2-40B4-BE49-F238E27FC236}">
                <a16:creationId xmlns:a16="http://schemas.microsoft.com/office/drawing/2014/main" id="{3BA44D5A-8A4B-4642-A4BC-45E9582554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5401" y="1694160"/>
            <a:ext cx="2903208" cy="5163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509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4674B9A1-3CFA-614C-BD42-0CF4736A2D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737389" y="0"/>
            <a:ext cx="7322379" cy="411883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640D840-4934-3C4F-9BD9-6C751F64C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Questions???</a:t>
            </a:r>
          </a:p>
        </p:txBody>
      </p:sp>
    </p:spTree>
    <p:extLst>
      <p:ext uri="{BB962C8B-B14F-4D97-AF65-F5344CB8AC3E}">
        <p14:creationId xmlns:p14="http://schemas.microsoft.com/office/powerpoint/2010/main" val="4279810726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F81B02"/>
      </a:accent1>
      <a:accent2>
        <a:srgbClr val="FC7715"/>
      </a:accent2>
      <a:accent3>
        <a:srgbClr val="AFBF41"/>
      </a:accent3>
      <a:accent4>
        <a:srgbClr val="50C49F"/>
      </a:accent4>
      <a:accent5>
        <a:srgbClr val="3B95C4"/>
      </a:accent5>
      <a:accent6>
        <a:srgbClr val="B560D4"/>
      </a:accent6>
      <a:hlink>
        <a:srgbClr val="FC5A1A"/>
      </a:hlink>
      <a:folHlink>
        <a:srgbClr val="B49E74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508F7963-D0B5-43F7-BB2C-FCE3009C08E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Atlas</Template>
  <TotalTime>426</TotalTime>
  <Words>139</Words>
  <Application>Microsoft Macintosh PowerPoint</Application>
  <PresentationFormat>Widescreen</PresentationFormat>
  <Paragraphs>45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Calibri</vt:lpstr>
      <vt:lpstr>Calibri Light</vt:lpstr>
      <vt:lpstr>Rockwell</vt:lpstr>
      <vt:lpstr>Wingdings</vt:lpstr>
      <vt:lpstr>Atlas</vt:lpstr>
      <vt:lpstr>The Power of Asynchronous to Improve Learning</vt:lpstr>
      <vt:lpstr>Organization</vt:lpstr>
      <vt:lpstr>Engagement</vt:lpstr>
      <vt:lpstr>Collaboration</vt:lpstr>
      <vt:lpstr>Humanize the course</vt:lpstr>
      <vt:lpstr>Questions???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Strategies for Engaging Students</dc:title>
  <dc:creator>Borr, Mari</dc:creator>
  <cp:lastModifiedBy>Olson, Connie</cp:lastModifiedBy>
  <cp:revision>21</cp:revision>
  <cp:lastPrinted>2021-05-24T18:03:25Z</cp:lastPrinted>
  <dcterms:created xsi:type="dcterms:W3CDTF">2021-02-12T13:50:45Z</dcterms:created>
  <dcterms:modified xsi:type="dcterms:W3CDTF">2021-06-09T19:30:03Z</dcterms:modified>
</cp:coreProperties>
</file>