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1"/>
  </p:notesMasterIdLst>
  <p:sldIdLst>
    <p:sldId id="259" r:id="rId2"/>
    <p:sldId id="279" r:id="rId3"/>
    <p:sldId id="262" r:id="rId4"/>
    <p:sldId id="263" r:id="rId5"/>
    <p:sldId id="264" r:id="rId6"/>
    <p:sldId id="280" r:id="rId7"/>
    <p:sldId id="291" r:id="rId8"/>
    <p:sldId id="292" r:id="rId9"/>
    <p:sldId id="284" r:id="rId10"/>
    <p:sldId id="286" r:id="rId11"/>
    <p:sldId id="287" r:id="rId12"/>
    <p:sldId id="288" r:id="rId13"/>
    <p:sldId id="289" r:id="rId14"/>
    <p:sldId id="281" r:id="rId15"/>
    <p:sldId id="277" r:id="rId16"/>
    <p:sldId id="267" r:id="rId17"/>
    <p:sldId id="293" r:id="rId18"/>
    <p:sldId id="278" r:id="rId19"/>
    <p:sldId id="290" r:id="rId2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61385"/>
  </p:normalViewPr>
  <p:slideViewPr>
    <p:cSldViewPr snapToGrid="0" snapToObjects="1">
      <p:cViewPr varScale="1">
        <p:scale>
          <a:sx n="62" d="100"/>
          <a:sy n="62"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B2521-FF85-4545-9C21-C96A23321FEA}" type="datetimeFigureOut">
              <a:rPr lang="en-US" smtClean="0"/>
              <a:t>5/26/21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29553-F1DA-8349-9FE9-745B7E5405BB}" type="slidenum">
              <a:rPr lang="en-US" smtClean="0"/>
              <a:t>‹#›</a:t>
            </a:fld>
            <a:endParaRPr lang="en-US"/>
          </a:p>
        </p:txBody>
      </p:sp>
    </p:spTree>
    <p:extLst>
      <p:ext uri="{BB962C8B-B14F-4D97-AF65-F5344CB8AC3E}">
        <p14:creationId xmlns:p14="http://schemas.microsoft.com/office/powerpoint/2010/main" val="383653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29553-F1DA-8349-9FE9-745B7E5405BB}" type="slidenum">
              <a:rPr lang="en-US" smtClean="0"/>
              <a:t>1</a:t>
            </a:fld>
            <a:endParaRPr lang="en-US"/>
          </a:p>
        </p:txBody>
      </p:sp>
    </p:spTree>
    <p:extLst>
      <p:ext uri="{BB962C8B-B14F-4D97-AF65-F5344CB8AC3E}">
        <p14:creationId xmlns:p14="http://schemas.microsoft.com/office/powerpoint/2010/main" val="4180428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29553-F1DA-8349-9FE9-745B7E5405BB}" type="slidenum">
              <a:rPr lang="en-US" smtClean="0"/>
              <a:t>11</a:t>
            </a:fld>
            <a:endParaRPr lang="en-US"/>
          </a:p>
        </p:txBody>
      </p:sp>
    </p:spTree>
    <p:extLst>
      <p:ext uri="{BB962C8B-B14F-4D97-AF65-F5344CB8AC3E}">
        <p14:creationId xmlns:p14="http://schemas.microsoft.com/office/powerpoint/2010/main" val="387571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examples of assignments using UDL strategies</a:t>
            </a:r>
          </a:p>
        </p:txBody>
      </p:sp>
      <p:sp>
        <p:nvSpPr>
          <p:cNvPr id="4" name="Slide Number Placeholder 3"/>
          <p:cNvSpPr>
            <a:spLocks noGrp="1"/>
          </p:cNvSpPr>
          <p:nvPr>
            <p:ph type="sldNum" sz="quarter" idx="5"/>
          </p:nvPr>
        </p:nvSpPr>
        <p:spPr/>
        <p:txBody>
          <a:bodyPr/>
          <a:lstStyle/>
          <a:p>
            <a:fld id="{BFD29553-F1DA-8349-9FE9-745B7E5405BB}" type="slidenum">
              <a:rPr lang="en-US" smtClean="0"/>
              <a:t>12</a:t>
            </a:fld>
            <a:endParaRPr lang="en-US"/>
          </a:p>
        </p:txBody>
      </p:sp>
    </p:spTree>
    <p:extLst>
      <p:ext uri="{BB962C8B-B14F-4D97-AF65-F5344CB8AC3E}">
        <p14:creationId xmlns:p14="http://schemas.microsoft.com/office/powerpoint/2010/main" val="1393780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29553-F1DA-8349-9FE9-745B7E5405BB}" type="slidenum">
              <a:rPr lang="en-US" smtClean="0"/>
              <a:t>13</a:t>
            </a:fld>
            <a:endParaRPr lang="en-US"/>
          </a:p>
        </p:txBody>
      </p:sp>
    </p:spTree>
    <p:extLst>
      <p:ext uri="{BB962C8B-B14F-4D97-AF65-F5344CB8AC3E}">
        <p14:creationId xmlns:p14="http://schemas.microsoft.com/office/powerpoint/2010/main" val="3485467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29553-F1DA-8349-9FE9-745B7E5405BB}" type="slidenum">
              <a:rPr lang="en-US" smtClean="0"/>
              <a:t>14</a:t>
            </a:fld>
            <a:endParaRPr lang="en-US"/>
          </a:p>
        </p:txBody>
      </p:sp>
    </p:spTree>
    <p:extLst>
      <p:ext uri="{BB962C8B-B14F-4D97-AF65-F5344CB8AC3E}">
        <p14:creationId xmlns:p14="http://schemas.microsoft.com/office/powerpoint/2010/main" val="271158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Ally enabled for all NDSU Blackboard courses in December,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Ally helps both instructors and learners in two different ways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YuJa, YouTube both do auto-captioning – best practice: review the auto-captions and edit as needed. Both YuJa and YouTube allow captions to be edited relatively easily – Ally does NOT check videos for accessibility!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Both YuJa and YouTube allow you to upload caption files for better accuracy</a:t>
            </a:r>
          </a:p>
          <a:p>
            <a:endParaRPr lang="en-US" dirty="0"/>
          </a:p>
        </p:txBody>
      </p:sp>
      <p:sp>
        <p:nvSpPr>
          <p:cNvPr id="4" name="Slide Number Placeholder 3"/>
          <p:cNvSpPr>
            <a:spLocks noGrp="1"/>
          </p:cNvSpPr>
          <p:nvPr>
            <p:ph type="sldNum" sz="quarter" idx="5"/>
          </p:nvPr>
        </p:nvSpPr>
        <p:spPr/>
        <p:txBody>
          <a:bodyPr/>
          <a:lstStyle/>
          <a:p>
            <a:fld id="{BFD29553-F1DA-8349-9FE9-745B7E5405BB}" type="slidenum">
              <a:rPr lang="en-US" smtClean="0"/>
              <a:t>15</a:t>
            </a:fld>
            <a:endParaRPr lang="en-US"/>
          </a:p>
        </p:txBody>
      </p:sp>
    </p:spTree>
    <p:extLst>
      <p:ext uri="{BB962C8B-B14F-4D97-AF65-F5344CB8AC3E}">
        <p14:creationId xmlns:p14="http://schemas.microsoft.com/office/powerpoint/2010/main" val="68100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Hover over a gear icon to see Low, Medium, High, Perfect</a:t>
            </a:r>
          </a:p>
          <a:p>
            <a:r>
              <a:rPr lang="en-US" dirty="0"/>
              <a:t>Students will NOT see the “gear icons” but they will see the Alternative format download icons on MOST, but not all content – Excel is an excellent example – not currently checked by Ally</a:t>
            </a:r>
          </a:p>
        </p:txBody>
      </p:sp>
      <p:sp>
        <p:nvSpPr>
          <p:cNvPr id="4" name="Slide Number Placeholder 3"/>
          <p:cNvSpPr>
            <a:spLocks noGrp="1"/>
          </p:cNvSpPr>
          <p:nvPr>
            <p:ph type="sldNum" sz="quarter" idx="5"/>
          </p:nvPr>
        </p:nvSpPr>
        <p:spPr/>
        <p:txBody>
          <a:bodyPr/>
          <a:lstStyle/>
          <a:p>
            <a:fld id="{BFD29553-F1DA-8349-9FE9-745B7E5405BB}" type="slidenum">
              <a:rPr lang="en-US" smtClean="0"/>
              <a:t>16</a:t>
            </a:fld>
            <a:endParaRPr lang="en-US"/>
          </a:p>
        </p:txBody>
      </p:sp>
    </p:spTree>
    <p:extLst>
      <p:ext uri="{BB962C8B-B14F-4D97-AF65-F5344CB8AC3E}">
        <p14:creationId xmlns:p14="http://schemas.microsoft.com/office/powerpoint/2010/main" val="121572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 gear icon to open the instructor feedback panel – see the accessibility percentage score, guidance, and learn how to increase the accessibility score</a:t>
            </a:r>
          </a:p>
          <a:p>
            <a:r>
              <a:rPr lang="en-US" dirty="0"/>
              <a:t>Goal: all content scored as perfect; however, this doesn’t mean you have to get everything scored to 100% immediately – it’s a work in progress!</a:t>
            </a:r>
          </a:p>
          <a:p>
            <a:r>
              <a:rPr lang="en-US" dirty="0"/>
              <a:t>To start make sure the course syllabus is as accessible as possible and make sure required digital textbooks and required readings are accessible. All video and audio recordings should be  captioned.</a:t>
            </a:r>
          </a:p>
        </p:txBody>
      </p:sp>
      <p:sp>
        <p:nvSpPr>
          <p:cNvPr id="4" name="Slide Number Placeholder 3"/>
          <p:cNvSpPr>
            <a:spLocks noGrp="1"/>
          </p:cNvSpPr>
          <p:nvPr>
            <p:ph type="sldNum" sz="quarter" idx="5"/>
          </p:nvPr>
        </p:nvSpPr>
        <p:spPr/>
        <p:txBody>
          <a:bodyPr/>
          <a:lstStyle/>
          <a:p>
            <a:fld id="{BFD29553-F1DA-8349-9FE9-745B7E5405BB}" type="slidenum">
              <a:rPr lang="en-US" smtClean="0"/>
              <a:t>17</a:t>
            </a:fld>
            <a:endParaRPr lang="en-US"/>
          </a:p>
        </p:txBody>
      </p:sp>
    </p:spTree>
    <p:extLst>
      <p:ext uri="{BB962C8B-B14F-4D97-AF65-F5344CB8AC3E}">
        <p14:creationId xmlns:p14="http://schemas.microsoft.com/office/powerpoint/2010/main" val="2804221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formats are automatically created when learners click the alternative format icon and select a format. Formats available depend on the type of file selected. Alternative formats give learners the choice – can be used by any learner – not just those with disabilities! Example: Audio – MP3 version while traveling or HTML to read document on a small cell phone screen!</a:t>
            </a:r>
          </a:p>
        </p:txBody>
      </p:sp>
      <p:sp>
        <p:nvSpPr>
          <p:cNvPr id="4" name="Slide Number Placeholder 3"/>
          <p:cNvSpPr>
            <a:spLocks noGrp="1"/>
          </p:cNvSpPr>
          <p:nvPr>
            <p:ph type="sldNum" sz="quarter" idx="5"/>
          </p:nvPr>
        </p:nvSpPr>
        <p:spPr/>
        <p:txBody>
          <a:bodyPr/>
          <a:lstStyle/>
          <a:p>
            <a:fld id="{BFD29553-F1DA-8349-9FE9-745B7E5405BB}" type="slidenum">
              <a:rPr lang="en-US" smtClean="0"/>
              <a:t>18</a:t>
            </a:fld>
            <a:endParaRPr lang="en-US"/>
          </a:p>
        </p:txBody>
      </p:sp>
    </p:spTree>
    <p:extLst>
      <p:ext uri="{BB962C8B-B14F-4D97-AF65-F5344CB8AC3E}">
        <p14:creationId xmlns:p14="http://schemas.microsoft.com/office/powerpoint/2010/main" val="391702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29553-F1DA-8349-9FE9-745B7E5405BB}" type="slidenum">
              <a:rPr lang="en-US" smtClean="0"/>
              <a:t>19</a:t>
            </a:fld>
            <a:endParaRPr lang="en-US"/>
          </a:p>
        </p:txBody>
      </p:sp>
    </p:spTree>
    <p:extLst>
      <p:ext uri="{BB962C8B-B14F-4D97-AF65-F5344CB8AC3E}">
        <p14:creationId xmlns:p14="http://schemas.microsoft.com/office/powerpoint/2010/main" val="1275777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29553-F1DA-8349-9FE9-745B7E5405BB}" type="slidenum">
              <a:rPr lang="en-US" smtClean="0"/>
              <a:t>2</a:t>
            </a:fld>
            <a:endParaRPr lang="en-US"/>
          </a:p>
        </p:txBody>
      </p:sp>
    </p:spTree>
    <p:extLst>
      <p:ext uri="{BB962C8B-B14F-4D97-AF65-F5344CB8AC3E}">
        <p14:creationId xmlns:p14="http://schemas.microsoft.com/office/powerpoint/2010/main" val="45714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t>To begin with let’s look at what Universal Design means.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t>Any ideas? – what does it mean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t>A group of architects, product designers, engineers and environmental design researchers got together at North Carolina State University in the 1970’s to </a:t>
            </a:r>
            <a:r>
              <a:rPr lang="en-US" sz="1600" b="0" i="0" kern="1200" dirty="0">
                <a:solidFill>
                  <a:schemeClr val="tx1"/>
                </a:solidFill>
                <a:effectLst/>
                <a:latin typeface="+mn-lt"/>
                <a:ea typeface="+mn-ea"/>
                <a:cs typeface="+mn-cs"/>
              </a:rPr>
              <a:t>develop a set of principles of universal design to provide guidance in the design of environments, communications, and products</a:t>
            </a:r>
            <a:endParaRPr lang="en-US" sz="16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t>Now shifting the language to Inclusive Design for </a:t>
            </a:r>
            <a:r>
              <a:rPr lang="en-US" sz="1200" b="0" i="0" kern="1200" dirty="0">
                <a:solidFill>
                  <a:schemeClr val="tx1"/>
                </a:solidFill>
                <a:effectLst/>
                <a:latin typeface="+mn-lt"/>
                <a:ea typeface="+mn-ea"/>
                <a:cs typeface="+mn-cs"/>
              </a:rPr>
              <a:t>people across the spectrum of ability, age, culture, and socio-economic status.  We were motivated to shift language for these reasons</a:t>
            </a:r>
            <a:endParaRPr lang="en-US" sz="1600" i="0" dirty="0"/>
          </a:p>
          <a:p>
            <a:endParaRPr lang="en-US" dirty="0"/>
          </a:p>
          <a:p>
            <a:r>
              <a:rPr lang="en-US" dirty="0"/>
              <a:t>https://</a:t>
            </a:r>
            <a:r>
              <a:rPr lang="en-US" dirty="0" err="1"/>
              <a:t>www.humancentereddesign.org</a:t>
            </a:r>
            <a:r>
              <a:rPr lang="en-US" dirty="0"/>
              <a:t>/</a:t>
            </a:r>
            <a:r>
              <a:rPr lang="en-US" dirty="0" err="1"/>
              <a:t>index.php</a:t>
            </a:r>
            <a:r>
              <a:rPr lang="en-US" dirty="0"/>
              <a:t>/inclusive-design/history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design of products, environments and communication to be usable by all people, to the greatest extend possible, without adaptation or specialized design” (Institute for Human Centered Design, 2016)</a:t>
            </a:r>
          </a:p>
          <a:p>
            <a:endParaRPr lang="en-US" dirty="0"/>
          </a:p>
        </p:txBody>
      </p:sp>
      <p:sp>
        <p:nvSpPr>
          <p:cNvPr id="4" name="Slide Number Placeholder 3"/>
          <p:cNvSpPr>
            <a:spLocks noGrp="1"/>
          </p:cNvSpPr>
          <p:nvPr>
            <p:ph type="sldNum" sz="quarter" idx="5"/>
          </p:nvPr>
        </p:nvSpPr>
        <p:spPr/>
        <p:txBody>
          <a:bodyPr/>
          <a:lstStyle/>
          <a:p>
            <a:fld id="{BFD29553-F1DA-8349-9FE9-745B7E5405BB}" type="slidenum">
              <a:rPr lang="en-US" smtClean="0"/>
              <a:t>3</a:t>
            </a:fld>
            <a:endParaRPr lang="en-US"/>
          </a:p>
        </p:txBody>
      </p:sp>
    </p:spTree>
    <p:extLst>
      <p:ext uri="{BB962C8B-B14F-4D97-AF65-F5344CB8AC3E}">
        <p14:creationId xmlns:p14="http://schemas.microsoft.com/office/powerpoint/2010/main" val="58909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examples include  curb cutouts, closed captioning on TV</a:t>
            </a:r>
          </a:p>
        </p:txBody>
      </p:sp>
      <p:sp>
        <p:nvSpPr>
          <p:cNvPr id="4" name="Slide Number Placeholder 3"/>
          <p:cNvSpPr>
            <a:spLocks noGrp="1"/>
          </p:cNvSpPr>
          <p:nvPr>
            <p:ph type="sldNum" sz="quarter" idx="5"/>
          </p:nvPr>
        </p:nvSpPr>
        <p:spPr/>
        <p:txBody>
          <a:bodyPr/>
          <a:lstStyle/>
          <a:p>
            <a:fld id="{BFD29553-F1DA-8349-9FE9-745B7E5405BB}" type="slidenum">
              <a:rPr lang="en-US" smtClean="0"/>
              <a:t>4</a:t>
            </a:fld>
            <a:endParaRPr lang="en-US"/>
          </a:p>
        </p:txBody>
      </p:sp>
    </p:spTree>
    <p:extLst>
      <p:ext uri="{BB962C8B-B14F-4D97-AF65-F5344CB8AC3E}">
        <p14:creationId xmlns:p14="http://schemas.microsoft.com/office/powerpoint/2010/main" val="369156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add LEARNING into Universal Design</a:t>
            </a:r>
          </a:p>
          <a:p>
            <a:endParaRPr lang="en-US" dirty="0"/>
          </a:p>
          <a:p>
            <a:r>
              <a:rPr lang="en-US" dirty="0"/>
              <a:t>When you think about universal design in an education setting, we apply the same principles to </a:t>
            </a:r>
          </a:p>
          <a:p>
            <a:pPr marL="171450" indent="-171450">
              <a:buFontTx/>
              <a:buChar char="-"/>
            </a:pPr>
            <a:r>
              <a:rPr lang="en-US" dirty="0"/>
              <a:t>curriculum, </a:t>
            </a:r>
          </a:p>
          <a:p>
            <a:pPr marL="171450" indent="-171450">
              <a:buFontTx/>
              <a:buChar char="-"/>
            </a:pPr>
            <a:r>
              <a:rPr lang="en-US" dirty="0"/>
              <a:t>teaching strategies and </a:t>
            </a:r>
          </a:p>
          <a:p>
            <a:pPr marL="171450" indent="-171450">
              <a:buFontTx/>
              <a:buChar char="-"/>
            </a:pPr>
            <a:r>
              <a:rPr lang="en-US" dirty="0"/>
              <a:t>how students learn brings together UDL and UD for Instruction, which recognizes the need to change teaching strategies to reach the Learners</a:t>
            </a:r>
          </a:p>
          <a:p>
            <a:pPr marL="171450" indent="-171450">
              <a:buFontTx/>
              <a:buChar char="-"/>
            </a:pPr>
            <a:endParaRPr lang="en-US" dirty="0"/>
          </a:p>
          <a:p>
            <a:pPr marL="171450" indent="-171450">
              <a:buFontTx/>
              <a:buChar char="-"/>
            </a:pPr>
            <a:r>
              <a:rPr lang="en-US" dirty="0"/>
              <a:t>Thomas Tobin – Reach Everyone, Teach Everyone</a:t>
            </a:r>
          </a:p>
        </p:txBody>
      </p:sp>
      <p:sp>
        <p:nvSpPr>
          <p:cNvPr id="4" name="Slide Number Placeholder 3"/>
          <p:cNvSpPr>
            <a:spLocks noGrp="1"/>
          </p:cNvSpPr>
          <p:nvPr>
            <p:ph type="sldNum" sz="quarter" idx="5"/>
          </p:nvPr>
        </p:nvSpPr>
        <p:spPr/>
        <p:txBody>
          <a:bodyPr/>
          <a:lstStyle/>
          <a:p>
            <a:fld id="{BFD29553-F1DA-8349-9FE9-745B7E5405BB}" type="slidenum">
              <a:rPr lang="en-US" smtClean="0"/>
              <a:t>5</a:t>
            </a:fld>
            <a:endParaRPr lang="en-US"/>
          </a:p>
        </p:txBody>
      </p:sp>
    </p:spTree>
    <p:extLst>
      <p:ext uri="{BB962C8B-B14F-4D97-AF65-F5344CB8AC3E}">
        <p14:creationId xmlns:p14="http://schemas.microsoft.com/office/powerpoint/2010/main" val="3389324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suggests that learning involves three specific areas of our brains, and that there is not only one way to learn. The Center for Applied Special Technologies (CAST), using neuroscience research, developed a framework, with UDL guidelines</a:t>
            </a:r>
          </a:p>
          <a:p>
            <a:endParaRPr lang="en-US" dirty="0"/>
          </a:p>
          <a:p>
            <a:r>
              <a:rPr lang="en-US" dirty="0"/>
              <a:t>Why - engagement</a:t>
            </a:r>
          </a:p>
          <a:p>
            <a:endParaRPr lang="en-US" dirty="0"/>
          </a:p>
          <a:p>
            <a:r>
              <a:rPr lang="en-US" dirty="0"/>
              <a:t>What – how the resources and materials are represented</a:t>
            </a:r>
          </a:p>
          <a:p>
            <a:endParaRPr lang="en-US" dirty="0"/>
          </a:p>
          <a:p>
            <a:r>
              <a:rPr lang="en-US" dirty="0"/>
              <a:t>How – what is the action (activity) of the students and how can they express their understanding and knowledge</a:t>
            </a:r>
          </a:p>
        </p:txBody>
      </p:sp>
      <p:sp>
        <p:nvSpPr>
          <p:cNvPr id="4" name="Slide Number Placeholder 3"/>
          <p:cNvSpPr>
            <a:spLocks noGrp="1"/>
          </p:cNvSpPr>
          <p:nvPr>
            <p:ph type="sldNum" sz="quarter" idx="5"/>
          </p:nvPr>
        </p:nvSpPr>
        <p:spPr/>
        <p:txBody>
          <a:bodyPr/>
          <a:lstStyle/>
          <a:p>
            <a:fld id="{BFD29553-F1DA-8349-9FE9-745B7E5405BB}" type="slidenum">
              <a:rPr lang="en-US" smtClean="0"/>
              <a:t>7</a:t>
            </a:fld>
            <a:endParaRPr lang="en-US"/>
          </a:p>
        </p:txBody>
      </p:sp>
    </p:spTree>
    <p:extLst>
      <p:ext uri="{BB962C8B-B14F-4D97-AF65-F5344CB8AC3E}">
        <p14:creationId xmlns:p14="http://schemas.microsoft.com/office/powerpoint/2010/main" val="345118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suggests that learning involves three specific areas of our brains, and that there is not only one way to learn. The Center for Applied Special Technologies (CAST), using neuroscience research, developed a framework, with UDL guidelines</a:t>
            </a:r>
          </a:p>
          <a:p>
            <a:endParaRPr lang="en-US" dirty="0"/>
          </a:p>
          <a:p>
            <a:r>
              <a:rPr lang="en-US" dirty="0"/>
              <a:t>How – what is the action (activity) of the students and how can they express their understanding and knowledge</a:t>
            </a:r>
          </a:p>
          <a:p>
            <a:endParaRPr lang="en-US" dirty="0"/>
          </a:p>
          <a:p>
            <a:r>
              <a:rPr lang="en-US" dirty="0"/>
              <a:t>Why - engagement</a:t>
            </a:r>
          </a:p>
          <a:p>
            <a:endParaRPr lang="en-US" dirty="0"/>
          </a:p>
          <a:p>
            <a:r>
              <a:rPr lang="en-US" dirty="0"/>
              <a:t>What – how the resources and materials are represented</a:t>
            </a:r>
          </a:p>
          <a:p>
            <a:endParaRPr lang="en-US" dirty="0"/>
          </a:p>
          <a:p>
            <a:r>
              <a:rPr lang="en-US" dirty="0"/>
              <a:t>They all work together</a:t>
            </a:r>
          </a:p>
        </p:txBody>
      </p:sp>
      <p:sp>
        <p:nvSpPr>
          <p:cNvPr id="4" name="Slide Number Placeholder 3"/>
          <p:cNvSpPr>
            <a:spLocks noGrp="1"/>
          </p:cNvSpPr>
          <p:nvPr>
            <p:ph type="sldNum" sz="quarter" idx="5"/>
          </p:nvPr>
        </p:nvSpPr>
        <p:spPr/>
        <p:txBody>
          <a:bodyPr/>
          <a:lstStyle/>
          <a:p>
            <a:fld id="{BFD29553-F1DA-8349-9FE9-745B7E5405BB}" type="slidenum">
              <a:rPr lang="en-US" smtClean="0"/>
              <a:t>8</a:t>
            </a:fld>
            <a:endParaRPr lang="en-US"/>
          </a:p>
        </p:txBody>
      </p:sp>
    </p:spTree>
    <p:extLst>
      <p:ext uri="{BB962C8B-B14F-4D97-AF65-F5344CB8AC3E}">
        <p14:creationId xmlns:p14="http://schemas.microsoft.com/office/powerpoint/2010/main" val="236672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29553-F1DA-8349-9FE9-745B7E5405BB}" type="slidenum">
              <a:rPr lang="en-US" smtClean="0"/>
              <a:t>9</a:t>
            </a:fld>
            <a:endParaRPr lang="en-US"/>
          </a:p>
        </p:txBody>
      </p:sp>
    </p:spTree>
    <p:extLst>
      <p:ext uri="{BB962C8B-B14F-4D97-AF65-F5344CB8AC3E}">
        <p14:creationId xmlns:p14="http://schemas.microsoft.com/office/powerpoint/2010/main" val="259956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29553-F1DA-8349-9FE9-745B7E5405BB}" type="slidenum">
              <a:rPr lang="en-US" smtClean="0"/>
              <a:t>10</a:t>
            </a:fld>
            <a:endParaRPr lang="en-US"/>
          </a:p>
        </p:txBody>
      </p:sp>
    </p:spTree>
    <p:extLst>
      <p:ext uri="{BB962C8B-B14F-4D97-AF65-F5344CB8AC3E}">
        <p14:creationId xmlns:p14="http://schemas.microsoft.com/office/powerpoint/2010/main" val="1649153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slide">
    <p:bg>
      <p:bgPr>
        <a:solidFill>
          <a:schemeClr val="bg1">
            <a:alpha val="3137"/>
          </a:schemeClr>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11ACADC7-71C9-E040-92B8-81F80877F2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8327FF45-C943-D54F-87BD-B92DF94CC6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2943225"/>
            <a:ext cx="7366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a:extLst>
              <a:ext uri="{FF2B5EF4-FFF2-40B4-BE49-F238E27FC236}">
                <a16:creationId xmlns:a16="http://schemas.microsoft.com/office/drawing/2014/main" id="{CA4591DF-EA62-7C46-B668-A5B7B80C73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800" y="5953125"/>
            <a:ext cx="7526338" cy="711200"/>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89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27B4D78-2E11-1F40-B29E-7732CAE78468}"/>
              </a:ext>
            </a:extLst>
          </p:cNvPr>
          <p:cNvSpPr>
            <a:spLocks noGrp="1"/>
          </p:cNvSpPr>
          <p:nvPr>
            <p:ph type="dt" sz="half" idx="10"/>
          </p:nvPr>
        </p:nvSpPr>
        <p:spPr/>
        <p:txBody>
          <a:bodyPr/>
          <a:lstStyle>
            <a:lvl1pPr>
              <a:defRPr/>
            </a:lvl1pPr>
          </a:lstStyle>
          <a:p>
            <a:pPr>
              <a:defRPr/>
            </a:pPr>
            <a:fld id="{6E7F981F-EFEB-974B-83D4-F516C0AA48A6}" type="datetime1">
              <a:rPr lang="en-US"/>
              <a:pPr>
                <a:defRPr/>
              </a:pPr>
              <a:t>5/26/21</a:t>
            </a:fld>
            <a:endParaRPr lang="en-US"/>
          </a:p>
        </p:txBody>
      </p:sp>
      <p:sp>
        <p:nvSpPr>
          <p:cNvPr id="6" name="Footer Placeholder 4">
            <a:extLst>
              <a:ext uri="{FF2B5EF4-FFF2-40B4-BE49-F238E27FC236}">
                <a16:creationId xmlns:a16="http://schemas.microsoft.com/office/drawing/2014/main" id="{111EFDCF-D699-874F-8330-AED8CB593C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38B582-A287-A045-BACC-0DDC8F6628C6}"/>
              </a:ext>
            </a:extLst>
          </p:cNvPr>
          <p:cNvSpPr>
            <a:spLocks noGrp="1"/>
          </p:cNvSpPr>
          <p:nvPr>
            <p:ph type="sldNum" sz="quarter" idx="12"/>
          </p:nvPr>
        </p:nvSpPr>
        <p:spPr/>
        <p:txBody>
          <a:bodyPr/>
          <a:lstStyle>
            <a:lvl1pPr>
              <a:defRPr/>
            </a:lvl1pPr>
          </a:lstStyle>
          <a:p>
            <a:fld id="{BEEF8115-EC24-174E-89D1-5502A3A2B6B1}" type="slidenum">
              <a:rPr lang="en-US" altLang="en-US"/>
              <a:pPr/>
              <a:t>‹#›</a:t>
            </a:fld>
            <a:endParaRPr lang="en-US" altLang="en-US"/>
          </a:p>
        </p:txBody>
      </p:sp>
    </p:spTree>
    <p:extLst>
      <p:ext uri="{BB962C8B-B14F-4D97-AF65-F5344CB8AC3E}">
        <p14:creationId xmlns:p14="http://schemas.microsoft.com/office/powerpoint/2010/main" val="122461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F2F63AE-58DC-4A48-B995-1F53F18C25C0}"/>
              </a:ext>
            </a:extLst>
          </p:cNvPr>
          <p:cNvSpPr>
            <a:spLocks noGrp="1"/>
          </p:cNvSpPr>
          <p:nvPr>
            <p:ph type="dt" sz="half" idx="10"/>
          </p:nvPr>
        </p:nvSpPr>
        <p:spPr/>
        <p:txBody>
          <a:bodyPr/>
          <a:lstStyle>
            <a:lvl1pPr>
              <a:defRPr/>
            </a:lvl1pPr>
          </a:lstStyle>
          <a:p>
            <a:pPr>
              <a:defRPr/>
            </a:pPr>
            <a:fld id="{A14CC8B6-ECF4-A840-A22C-243037CD4DA7}" type="datetime1">
              <a:rPr lang="en-US"/>
              <a:pPr>
                <a:defRPr/>
              </a:pPr>
              <a:t>5/26/21</a:t>
            </a:fld>
            <a:endParaRPr lang="en-US"/>
          </a:p>
        </p:txBody>
      </p:sp>
      <p:sp>
        <p:nvSpPr>
          <p:cNvPr id="5" name="Footer Placeholder 4">
            <a:extLst>
              <a:ext uri="{FF2B5EF4-FFF2-40B4-BE49-F238E27FC236}">
                <a16:creationId xmlns:a16="http://schemas.microsoft.com/office/drawing/2014/main" id="{1A2AF5BA-8548-5C42-BAA3-2D58E717C1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E30A70-FFE9-9343-8554-0203E67E4728}"/>
              </a:ext>
            </a:extLst>
          </p:cNvPr>
          <p:cNvSpPr>
            <a:spLocks noGrp="1"/>
          </p:cNvSpPr>
          <p:nvPr>
            <p:ph type="sldNum" sz="quarter" idx="12"/>
          </p:nvPr>
        </p:nvSpPr>
        <p:spPr/>
        <p:txBody>
          <a:bodyPr/>
          <a:lstStyle>
            <a:lvl1pPr>
              <a:defRPr/>
            </a:lvl1pPr>
          </a:lstStyle>
          <a:p>
            <a:fld id="{49ADFC4E-D256-7C4F-95DA-4077B223C73D}" type="slidenum">
              <a:rPr lang="en-US" altLang="en-US"/>
              <a:pPr/>
              <a:t>‹#›</a:t>
            </a:fld>
            <a:endParaRPr lang="en-US" altLang="en-US"/>
          </a:p>
        </p:txBody>
      </p:sp>
    </p:spTree>
    <p:extLst>
      <p:ext uri="{BB962C8B-B14F-4D97-AF65-F5344CB8AC3E}">
        <p14:creationId xmlns:p14="http://schemas.microsoft.com/office/powerpoint/2010/main" val="2080671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A3E65C-FD05-0C41-A067-F84B4CA4F256}"/>
              </a:ext>
            </a:extLst>
          </p:cNvPr>
          <p:cNvSpPr>
            <a:spLocks noGrp="1"/>
          </p:cNvSpPr>
          <p:nvPr>
            <p:ph type="dt" sz="half" idx="10"/>
          </p:nvPr>
        </p:nvSpPr>
        <p:spPr/>
        <p:txBody>
          <a:bodyPr/>
          <a:lstStyle>
            <a:lvl1pPr>
              <a:defRPr/>
            </a:lvl1pPr>
          </a:lstStyle>
          <a:p>
            <a:pPr>
              <a:defRPr/>
            </a:pPr>
            <a:fld id="{90EE6CAC-D879-F24E-A49D-BEDD310865BE}" type="datetime1">
              <a:rPr lang="en-US"/>
              <a:pPr>
                <a:defRPr/>
              </a:pPr>
              <a:t>5/26/21</a:t>
            </a:fld>
            <a:endParaRPr lang="en-US"/>
          </a:p>
        </p:txBody>
      </p:sp>
      <p:sp>
        <p:nvSpPr>
          <p:cNvPr id="5" name="Footer Placeholder 4">
            <a:extLst>
              <a:ext uri="{FF2B5EF4-FFF2-40B4-BE49-F238E27FC236}">
                <a16:creationId xmlns:a16="http://schemas.microsoft.com/office/drawing/2014/main" id="{52FF2322-55ED-7A40-850B-22E99616FC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218A37-0DF3-5F4A-8C5B-5167346A31CE}"/>
              </a:ext>
            </a:extLst>
          </p:cNvPr>
          <p:cNvSpPr>
            <a:spLocks noGrp="1"/>
          </p:cNvSpPr>
          <p:nvPr>
            <p:ph type="sldNum" sz="quarter" idx="12"/>
          </p:nvPr>
        </p:nvSpPr>
        <p:spPr/>
        <p:txBody>
          <a:bodyPr/>
          <a:lstStyle>
            <a:lvl1pPr>
              <a:defRPr/>
            </a:lvl1pPr>
          </a:lstStyle>
          <a:p>
            <a:fld id="{06F9CED6-02B4-454A-9BED-533DBA6146DF}" type="slidenum">
              <a:rPr lang="en-US" altLang="en-US"/>
              <a:pPr/>
              <a:t>‹#›</a:t>
            </a:fld>
            <a:endParaRPr lang="en-US" altLang="en-US"/>
          </a:p>
        </p:txBody>
      </p:sp>
    </p:spTree>
    <p:extLst>
      <p:ext uri="{BB962C8B-B14F-4D97-AF65-F5344CB8AC3E}">
        <p14:creationId xmlns:p14="http://schemas.microsoft.com/office/powerpoint/2010/main" val="1284295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Opening slide">
    <p:spTree>
      <p:nvGrpSpPr>
        <p:cNvPr id="1" name=""/>
        <p:cNvGrpSpPr/>
        <p:nvPr/>
      </p:nvGrpSpPr>
      <p:grpSpPr>
        <a:xfrm>
          <a:off x="0" y="0"/>
          <a:ext cx="0" cy="0"/>
          <a:chOff x="0" y="0"/>
          <a:chExt cx="0" cy="0"/>
        </a:xfrm>
      </p:grpSpPr>
      <p:pic>
        <p:nvPicPr>
          <p:cNvPr id="2" name="Picture 8" descr="green.template_graphics3.wmf">
            <a:extLst>
              <a:ext uri="{FF2B5EF4-FFF2-40B4-BE49-F238E27FC236}">
                <a16:creationId xmlns:a16="http://schemas.microsoft.com/office/drawing/2014/main" id="{09D53031-F83B-484C-91D1-6FE16C6D6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5883275"/>
            <a:ext cx="7366000" cy="163513"/>
          </a:xfrm>
          <a:prstGeom prst="rect">
            <a:avLst/>
          </a:prstGeom>
          <a:noFill/>
          <a:ln>
            <a:noFill/>
          </a:ln>
          <a:extLst>
            <a:ext uri="{909E8E84-426E-40DD-AFC4-6F175D3DCCD1}">
              <a14:hiddenFill xmlns:a14="http://schemas.microsoft.com/office/drawing/2010/main">
                <a:solidFill>
                  <a:srgbClr val="FFFFFF">
                    <a:alpha val="3098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BF3DC2DA-AE48-2041-9C49-2C12BE05A2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2878138"/>
            <a:ext cx="72929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31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4DDEBD5-9C93-CD40-BF5D-5D4B53B2709A}"/>
              </a:ext>
            </a:extLst>
          </p:cNvPr>
          <p:cNvSpPr>
            <a:spLocks noGrp="1"/>
          </p:cNvSpPr>
          <p:nvPr>
            <p:ph type="dt" sz="half" idx="10"/>
          </p:nvPr>
        </p:nvSpPr>
        <p:spPr/>
        <p:txBody>
          <a:bodyPr/>
          <a:lstStyle>
            <a:lvl1pPr>
              <a:defRPr/>
            </a:lvl1pPr>
          </a:lstStyle>
          <a:p>
            <a:pPr>
              <a:defRPr/>
            </a:pPr>
            <a:fld id="{C1EBFB7F-AC1C-4C48-A380-54CDF9DBA6DA}" type="datetime1">
              <a:rPr lang="en-US"/>
              <a:pPr>
                <a:defRPr/>
              </a:pPr>
              <a:t>5/26/21</a:t>
            </a:fld>
            <a:endParaRPr lang="en-US"/>
          </a:p>
        </p:txBody>
      </p:sp>
      <p:sp>
        <p:nvSpPr>
          <p:cNvPr id="5" name="Footer Placeholder 4">
            <a:extLst>
              <a:ext uri="{FF2B5EF4-FFF2-40B4-BE49-F238E27FC236}">
                <a16:creationId xmlns:a16="http://schemas.microsoft.com/office/drawing/2014/main" id="{88A93E20-29AF-3543-93A7-2C736554A9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5891F8-728C-C24F-B500-A8D75D1DD482}"/>
              </a:ext>
            </a:extLst>
          </p:cNvPr>
          <p:cNvSpPr>
            <a:spLocks noGrp="1"/>
          </p:cNvSpPr>
          <p:nvPr>
            <p:ph type="sldNum" sz="quarter" idx="12"/>
          </p:nvPr>
        </p:nvSpPr>
        <p:spPr/>
        <p:txBody>
          <a:bodyPr/>
          <a:lstStyle>
            <a:lvl1pPr>
              <a:defRPr/>
            </a:lvl1pPr>
          </a:lstStyle>
          <a:p>
            <a:fld id="{EBC7845B-8D0A-3044-8D82-62B6C3C54ED4}" type="slidenum">
              <a:rPr lang="en-US" altLang="en-US"/>
              <a:pPr/>
              <a:t>‹#›</a:t>
            </a:fld>
            <a:endParaRPr lang="en-US" altLang="en-US"/>
          </a:p>
        </p:txBody>
      </p:sp>
    </p:spTree>
    <p:extLst>
      <p:ext uri="{BB962C8B-B14F-4D97-AF65-F5344CB8AC3E}">
        <p14:creationId xmlns:p14="http://schemas.microsoft.com/office/powerpoint/2010/main" val="235828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CF5180B-2770-E247-BF13-7F0BC7AAFE13}"/>
              </a:ext>
            </a:extLst>
          </p:cNvPr>
          <p:cNvSpPr>
            <a:spLocks noGrp="1"/>
          </p:cNvSpPr>
          <p:nvPr>
            <p:ph type="dt" sz="half" idx="10"/>
          </p:nvPr>
        </p:nvSpPr>
        <p:spPr/>
        <p:txBody>
          <a:bodyPr/>
          <a:lstStyle>
            <a:lvl1pPr>
              <a:defRPr/>
            </a:lvl1pPr>
          </a:lstStyle>
          <a:p>
            <a:pPr>
              <a:defRPr/>
            </a:pPr>
            <a:fld id="{0B91CCDD-1D92-E546-A0D4-809C52325B89}" type="datetime1">
              <a:rPr lang="en-US"/>
              <a:pPr>
                <a:defRPr/>
              </a:pPr>
              <a:t>5/26/21</a:t>
            </a:fld>
            <a:endParaRPr lang="en-US"/>
          </a:p>
        </p:txBody>
      </p:sp>
      <p:sp>
        <p:nvSpPr>
          <p:cNvPr id="5" name="Footer Placeholder 4">
            <a:extLst>
              <a:ext uri="{FF2B5EF4-FFF2-40B4-BE49-F238E27FC236}">
                <a16:creationId xmlns:a16="http://schemas.microsoft.com/office/drawing/2014/main" id="{0509DAD5-8871-3D4D-A49E-7A957C50B7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5EB8BB-4A4E-FC46-AD09-94A582D5E8F9}"/>
              </a:ext>
            </a:extLst>
          </p:cNvPr>
          <p:cNvSpPr>
            <a:spLocks noGrp="1"/>
          </p:cNvSpPr>
          <p:nvPr>
            <p:ph type="sldNum" sz="quarter" idx="12"/>
          </p:nvPr>
        </p:nvSpPr>
        <p:spPr/>
        <p:txBody>
          <a:bodyPr/>
          <a:lstStyle>
            <a:lvl1pPr>
              <a:defRPr/>
            </a:lvl1pPr>
          </a:lstStyle>
          <a:p>
            <a:fld id="{1C6C794B-BDF7-F54C-8676-F74FCA77C776}" type="slidenum">
              <a:rPr lang="en-US" altLang="en-US"/>
              <a:pPr/>
              <a:t>‹#›</a:t>
            </a:fld>
            <a:endParaRPr lang="en-US" altLang="en-US"/>
          </a:p>
        </p:txBody>
      </p:sp>
    </p:spTree>
    <p:extLst>
      <p:ext uri="{BB962C8B-B14F-4D97-AF65-F5344CB8AC3E}">
        <p14:creationId xmlns:p14="http://schemas.microsoft.com/office/powerpoint/2010/main" val="399429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90EDCD-5484-204A-B2B5-31C936CE5EE7}"/>
              </a:ext>
            </a:extLst>
          </p:cNvPr>
          <p:cNvSpPr>
            <a:spLocks noGrp="1"/>
          </p:cNvSpPr>
          <p:nvPr>
            <p:ph type="dt" sz="half" idx="10"/>
          </p:nvPr>
        </p:nvSpPr>
        <p:spPr/>
        <p:txBody>
          <a:bodyPr/>
          <a:lstStyle>
            <a:lvl1pPr>
              <a:defRPr/>
            </a:lvl1pPr>
          </a:lstStyle>
          <a:p>
            <a:pPr>
              <a:defRPr/>
            </a:pPr>
            <a:fld id="{B0327114-BBB0-A641-88FC-F4A1D0A62637}" type="datetime1">
              <a:rPr lang="en-US"/>
              <a:pPr>
                <a:defRPr/>
              </a:pPr>
              <a:t>5/26/21</a:t>
            </a:fld>
            <a:endParaRPr lang="en-US"/>
          </a:p>
        </p:txBody>
      </p:sp>
      <p:sp>
        <p:nvSpPr>
          <p:cNvPr id="5" name="Footer Placeholder 4">
            <a:extLst>
              <a:ext uri="{FF2B5EF4-FFF2-40B4-BE49-F238E27FC236}">
                <a16:creationId xmlns:a16="http://schemas.microsoft.com/office/drawing/2014/main" id="{AA237416-9B76-5C42-AA83-C90598DCD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D1EF55-DE98-D548-A046-F0621218E2FF}"/>
              </a:ext>
            </a:extLst>
          </p:cNvPr>
          <p:cNvSpPr>
            <a:spLocks noGrp="1"/>
          </p:cNvSpPr>
          <p:nvPr>
            <p:ph type="sldNum" sz="quarter" idx="12"/>
          </p:nvPr>
        </p:nvSpPr>
        <p:spPr/>
        <p:txBody>
          <a:bodyPr/>
          <a:lstStyle>
            <a:lvl1pPr>
              <a:defRPr/>
            </a:lvl1pPr>
          </a:lstStyle>
          <a:p>
            <a:fld id="{10CB9AEC-43D6-D94E-BD8A-77D80C3664E8}" type="slidenum">
              <a:rPr lang="en-US" altLang="en-US"/>
              <a:pPr/>
              <a:t>‹#›</a:t>
            </a:fld>
            <a:endParaRPr lang="en-US" altLang="en-US"/>
          </a:p>
        </p:txBody>
      </p:sp>
    </p:spTree>
    <p:extLst>
      <p:ext uri="{BB962C8B-B14F-4D97-AF65-F5344CB8AC3E}">
        <p14:creationId xmlns:p14="http://schemas.microsoft.com/office/powerpoint/2010/main" val="237496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9F5CE91-E3C2-4E44-B7A1-BC30E99390BB}"/>
              </a:ext>
            </a:extLst>
          </p:cNvPr>
          <p:cNvSpPr>
            <a:spLocks noGrp="1"/>
          </p:cNvSpPr>
          <p:nvPr>
            <p:ph type="dt" sz="half" idx="10"/>
          </p:nvPr>
        </p:nvSpPr>
        <p:spPr/>
        <p:txBody>
          <a:bodyPr/>
          <a:lstStyle>
            <a:lvl1pPr>
              <a:defRPr/>
            </a:lvl1pPr>
          </a:lstStyle>
          <a:p>
            <a:pPr>
              <a:defRPr/>
            </a:pPr>
            <a:fld id="{897CCB8B-2114-0840-B844-2A2AC7FDB03C}" type="datetime1">
              <a:rPr lang="en-US"/>
              <a:pPr>
                <a:defRPr/>
              </a:pPr>
              <a:t>5/26/21</a:t>
            </a:fld>
            <a:endParaRPr lang="en-US"/>
          </a:p>
        </p:txBody>
      </p:sp>
      <p:sp>
        <p:nvSpPr>
          <p:cNvPr id="6" name="Footer Placeholder 4">
            <a:extLst>
              <a:ext uri="{FF2B5EF4-FFF2-40B4-BE49-F238E27FC236}">
                <a16:creationId xmlns:a16="http://schemas.microsoft.com/office/drawing/2014/main" id="{409555D5-2DBB-B24E-B5FD-FFF7BAF0935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FE05E8-9049-2B41-9930-A8EBF21A6647}"/>
              </a:ext>
            </a:extLst>
          </p:cNvPr>
          <p:cNvSpPr>
            <a:spLocks noGrp="1"/>
          </p:cNvSpPr>
          <p:nvPr>
            <p:ph type="sldNum" sz="quarter" idx="12"/>
          </p:nvPr>
        </p:nvSpPr>
        <p:spPr/>
        <p:txBody>
          <a:bodyPr/>
          <a:lstStyle>
            <a:lvl1pPr>
              <a:defRPr/>
            </a:lvl1pPr>
          </a:lstStyle>
          <a:p>
            <a:fld id="{572A4736-C94B-0942-ACBD-8E59B887B7D3}" type="slidenum">
              <a:rPr lang="en-US" altLang="en-US"/>
              <a:pPr/>
              <a:t>‹#›</a:t>
            </a:fld>
            <a:endParaRPr lang="en-US" altLang="en-US"/>
          </a:p>
        </p:txBody>
      </p:sp>
    </p:spTree>
    <p:extLst>
      <p:ext uri="{BB962C8B-B14F-4D97-AF65-F5344CB8AC3E}">
        <p14:creationId xmlns:p14="http://schemas.microsoft.com/office/powerpoint/2010/main" val="147430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C2703C4-C8C1-AE44-9019-4EE3F20321A4}"/>
              </a:ext>
            </a:extLst>
          </p:cNvPr>
          <p:cNvSpPr>
            <a:spLocks noGrp="1"/>
          </p:cNvSpPr>
          <p:nvPr>
            <p:ph type="dt" sz="half" idx="10"/>
          </p:nvPr>
        </p:nvSpPr>
        <p:spPr/>
        <p:txBody>
          <a:bodyPr/>
          <a:lstStyle>
            <a:lvl1pPr>
              <a:defRPr/>
            </a:lvl1pPr>
          </a:lstStyle>
          <a:p>
            <a:pPr>
              <a:defRPr/>
            </a:pPr>
            <a:fld id="{E6B611DC-2C8C-5C42-8DD5-CC52D4D0423D}" type="datetime1">
              <a:rPr lang="en-US"/>
              <a:pPr>
                <a:defRPr/>
              </a:pPr>
              <a:t>5/26/21</a:t>
            </a:fld>
            <a:endParaRPr lang="en-US"/>
          </a:p>
        </p:txBody>
      </p:sp>
      <p:sp>
        <p:nvSpPr>
          <p:cNvPr id="8" name="Footer Placeholder 4">
            <a:extLst>
              <a:ext uri="{FF2B5EF4-FFF2-40B4-BE49-F238E27FC236}">
                <a16:creationId xmlns:a16="http://schemas.microsoft.com/office/drawing/2014/main" id="{EB040B8A-D805-E24A-9150-742F389DD55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CB3390C-75D9-FA4F-BEC0-2D83A9678237}"/>
              </a:ext>
            </a:extLst>
          </p:cNvPr>
          <p:cNvSpPr>
            <a:spLocks noGrp="1"/>
          </p:cNvSpPr>
          <p:nvPr>
            <p:ph type="sldNum" sz="quarter" idx="12"/>
          </p:nvPr>
        </p:nvSpPr>
        <p:spPr/>
        <p:txBody>
          <a:bodyPr/>
          <a:lstStyle>
            <a:lvl1pPr>
              <a:defRPr/>
            </a:lvl1pPr>
          </a:lstStyle>
          <a:p>
            <a:fld id="{84445E68-C4AC-4C47-8E08-D58C388D45E5}" type="slidenum">
              <a:rPr lang="en-US" altLang="en-US"/>
              <a:pPr/>
              <a:t>‹#›</a:t>
            </a:fld>
            <a:endParaRPr lang="en-US" altLang="en-US"/>
          </a:p>
        </p:txBody>
      </p:sp>
    </p:spTree>
    <p:extLst>
      <p:ext uri="{BB962C8B-B14F-4D97-AF65-F5344CB8AC3E}">
        <p14:creationId xmlns:p14="http://schemas.microsoft.com/office/powerpoint/2010/main" val="25120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85D78F9-C220-3348-BB42-5394B42DBE8A}"/>
              </a:ext>
            </a:extLst>
          </p:cNvPr>
          <p:cNvSpPr>
            <a:spLocks noGrp="1"/>
          </p:cNvSpPr>
          <p:nvPr>
            <p:ph type="dt" sz="half" idx="10"/>
          </p:nvPr>
        </p:nvSpPr>
        <p:spPr/>
        <p:txBody>
          <a:bodyPr/>
          <a:lstStyle>
            <a:lvl1pPr>
              <a:defRPr/>
            </a:lvl1pPr>
          </a:lstStyle>
          <a:p>
            <a:pPr>
              <a:defRPr/>
            </a:pPr>
            <a:fld id="{C5082D04-53A7-7641-87EE-844A43A92415}" type="datetime1">
              <a:rPr lang="en-US"/>
              <a:pPr>
                <a:defRPr/>
              </a:pPr>
              <a:t>5/26/21</a:t>
            </a:fld>
            <a:endParaRPr lang="en-US"/>
          </a:p>
        </p:txBody>
      </p:sp>
      <p:sp>
        <p:nvSpPr>
          <p:cNvPr id="4" name="Footer Placeholder 4">
            <a:extLst>
              <a:ext uri="{FF2B5EF4-FFF2-40B4-BE49-F238E27FC236}">
                <a16:creationId xmlns:a16="http://schemas.microsoft.com/office/drawing/2014/main" id="{87A2EFE6-8BB7-EF46-B279-93DC00AC7AF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9835F73-071B-5840-A9C2-C5E6A89D8CE7}"/>
              </a:ext>
            </a:extLst>
          </p:cNvPr>
          <p:cNvSpPr>
            <a:spLocks noGrp="1"/>
          </p:cNvSpPr>
          <p:nvPr>
            <p:ph type="sldNum" sz="quarter" idx="12"/>
          </p:nvPr>
        </p:nvSpPr>
        <p:spPr/>
        <p:txBody>
          <a:bodyPr/>
          <a:lstStyle>
            <a:lvl1pPr>
              <a:defRPr/>
            </a:lvl1pPr>
          </a:lstStyle>
          <a:p>
            <a:fld id="{6FCA8E2F-2ED7-CE46-84BE-D62F1881F105}" type="slidenum">
              <a:rPr lang="en-US" altLang="en-US"/>
              <a:pPr/>
              <a:t>‹#›</a:t>
            </a:fld>
            <a:endParaRPr lang="en-US" altLang="en-US"/>
          </a:p>
        </p:txBody>
      </p:sp>
    </p:spTree>
    <p:extLst>
      <p:ext uri="{BB962C8B-B14F-4D97-AF65-F5344CB8AC3E}">
        <p14:creationId xmlns:p14="http://schemas.microsoft.com/office/powerpoint/2010/main" val="270568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3053AD2-B8F9-0B44-98E9-C62810A3E860}"/>
              </a:ext>
            </a:extLst>
          </p:cNvPr>
          <p:cNvSpPr>
            <a:spLocks noGrp="1"/>
          </p:cNvSpPr>
          <p:nvPr>
            <p:ph type="dt" sz="half" idx="10"/>
          </p:nvPr>
        </p:nvSpPr>
        <p:spPr/>
        <p:txBody>
          <a:bodyPr/>
          <a:lstStyle>
            <a:lvl1pPr>
              <a:defRPr/>
            </a:lvl1pPr>
          </a:lstStyle>
          <a:p>
            <a:pPr>
              <a:defRPr/>
            </a:pPr>
            <a:fld id="{B85C144B-E5F7-434D-ADD4-D45DA1C76C10}" type="datetime1">
              <a:rPr lang="en-US"/>
              <a:pPr>
                <a:defRPr/>
              </a:pPr>
              <a:t>5/26/21</a:t>
            </a:fld>
            <a:endParaRPr lang="en-US"/>
          </a:p>
        </p:txBody>
      </p:sp>
      <p:sp>
        <p:nvSpPr>
          <p:cNvPr id="3" name="Footer Placeholder 4">
            <a:extLst>
              <a:ext uri="{FF2B5EF4-FFF2-40B4-BE49-F238E27FC236}">
                <a16:creationId xmlns:a16="http://schemas.microsoft.com/office/drawing/2014/main" id="{13685D97-0C03-F942-8573-9938C45F87A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A8E2EA7-82F7-2346-921D-9060C2444FD8}"/>
              </a:ext>
            </a:extLst>
          </p:cNvPr>
          <p:cNvSpPr>
            <a:spLocks noGrp="1"/>
          </p:cNvSpPr>
          <p:nvPr>
            <p:ph type="sldNum" sz="quarter" idx="12"/>
          </p:nvPr>
        </p:nvSpPr>
        <p:spPr/>
        <p:txBody>
          <a:bodyPr/>
          <a:lstStyle>
            <a:lvl1pPr>
              <a:defRPr/>
            </a:lvl1pPr>
          </a:lstStyle>
          <a:p>
            <a:fld id="{DDEC947C-FE40-FB43-B7D8-5F585AE2A393}" type="slidenum">
              <a:rPr lang="en-US" altLang="en-US"/>
              <a:pPr/>
              <a:t>‹#›</a:t>
            </a:fld>
            <a:endParaRPr lang="en-US" altLang="en-US"/>
          </a:p>
        </p:txBody>
      </p:sp>
    </p:spTree>
    <p:extLst>
      <p:ext uri="{BB962C8B-B14F-4D97-AF65-F5344CB8AC3E}">
        <p14:creationId xmlns:p14="http://schemas.microsoft.com/office/powerpoint/2010/main" val="84108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5BA7CAB-B81A-A740-8CC5-02D8B287B91C}"/>
              </a:ext>
            </a:extLst>
          </p:cNvPr>
          <p:cNvSpPr>
            <a:spLocks noGrp="1"/>
          </p:cNvSpPr>
          <p:nvPr>
            <p:ph type="dt" sz="half" idx="10"/>
          </p:nvPr>
        </p:nvSpPr>
        <p:spPr/>
        <p:txBody>
          <a:bodyPr/>
          <a:lstStyle>
            <a:lvl1pPr>
              <a:defRPr/>
            </a:lvl1pPr>
          </a:lstStyle>
          <a:p>
            <a:pPr>
              <a:defRPr/>
            </a:pPr>
            <a:fld id="{41BD1B71-FCA9-CF4C-86D4-CCF8FA298699}" type="datetime1">
              <a:rPr lang="en-US"/>
              <a:pPr>
                <a:defRPr/>
              </a:pPr>
              <a:t>5/26/21</a:t>
            </a:fld>
            <a:endParaRPr lang="en-US"/>
          </a:p>
        </p:txBody>
      </p:sp>
      <p:sp>
        <p:nvSpPr>
          <p:cNvPr id="6" name="Footer Placeholder 4">
            <a:extLst>
              <a:ext uri="{FF2B5EF4-FFF2-40B4-BE49-F238E27FC236}">
                <a16:creationId xmlns:a16="http://schemas.microsoft.com/office/drawing/2014/main" id="{D43D313D-E0D4-9740-B951-B0D8335155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E464806-883B-D44C-B0B7-8B4B41E32A83}"/>
              </a:ext>
            </a:extLst>
          </p:cNvPr>
          <p:cNvSpPr>
            <a:spLocks noGrp="1"/>
          </p:cNvSpPr>
          <p:nvPr>
            <p:ph type="sldNum" sz="quarter" idx="12"/>
          </p:nvPr>
        </p:nvSpPr>
        <p:spPr/>
        <p:txBody>
          <a:bodyPr/>
          <a:lstStyle>
            <a:lvl1pPr>
              <a:defRPr/>
            </a:lvl1pPr>
          </a:lstStyle>
          <a:p>
            <a:fld id="{33AA6780-ECC4-0B46-80BD-0B5599754DAF}" type="slidenum">
              <a:rPr lang="en-US" altLang="en-US"/>
              <a:pPr/>
              <a:t>‹#›</a:t>
            </a:fld>
            <a:endParaRPr lang="en-US" altLang="en-US"/>
          </a:p>
        </p:txBody>
      </p:sp>
    </p:spTree>
    <p:extLst>
      <p:ext uri="{BB962C8B-B14F-4D97-AF65-F5344CB8AC3E}">
        <p14:creationId xmlns:p14="http://schemas.microsoft.com/office/powerpoint/2010/main" val="853590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08D079-0C84-1643-ABCD-451E0CDD05C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A4A223B-2018-8D49-B95D-B031BC1E317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2F42848-5B82-5B44-8DD5-1758A1003CB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0"/>
                <a:cs typeface="ＭＳ Ｐゴシック" charset="0"/>
              </a:defRPr>
            </a:lvl1pPr>
          </a:lstStyle>
          <a:p>
            <a:pPr>
              <a:defRPr/>
            </a:pPr>
            <a:fld id="{99995A49-774F-C747-BBED-F69C63B0EE82}" type="datetime1">
              <a:rPr lang="en-US"/>
              <a:pPr>
                <a:defRPr/>
              </a:pPr>
              <a:t>5/26/21</a:t>
            </a:fld>
            <a:endParaRPr lang="en-US"/>
          </a:p>
        </p:txBody>
      </p:sp>
      <p:sp>
        <p:nvSpPr>
          <p:cNvPr id="5" name="Footer Placeholder 4">
            <a:extLst>
              <a:ext uri="{FF2B5EF4-FFF2-40B4-BE49-F238E27FC236}">
                <a16:creationId xmlns:a16="http://schemas.microsoft.com/office/drawing/2014/main" id="{C7A1942C-845D-9342-916C-E4B27750313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0AEBDCD-30DF-4F40-AF86-06BDC10621D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79BA69EC-80C2-814E-A2F6-16CC3BD1FFDD}" type="slidenum">
              <a:rPr lang="en-US" altLang="en-US"/>
              <a:pPr/>
              <a:t>‹#›</a:t>
            </a:fld>
            <a:endParaRPr lang="en-US" altLang="en-US"/>
          </a:p>
        </p:txBody>
      </p:sp>
      <p:pic>
        <p:nvPicPr>
          <p:cNvPr id="1031" name="Picture 6" descr="white.slide.wmf">
            <a:extLst>
              <a:ext uri="{FF2B5EF4-FFF2-40B4-BE49-F238E27FC236}">
                <a16:creationId xmlns:a16="http://schemas.microsoft.com/office/drawing/2014/main" id="{E97C111C-C9EC-A741-8E18-2BCB458B4D1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8000" y="6135688"/>
            <a:ext cx="2514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2" r:id="rId13"/>
  </p:sldLayoutIdLst>
  <p:txStyles>
    <p:titleStyle>
      <a:lvl1pPr algn="ctr" defTabSz="457200" rtl="0" eaLnBrk="1" fontAlgn="base" hangingPunct="1">
        <a:spcBef>
          <a:spcPct val="0"/>
        </a:spcBef>
        <a:spcAft>
          <a:spcPct val="0"/>
        </a:spcAft>
        <a:defRPr sz="4400" kern="1200">
          <a:solidFill>
            <a:srgbClr val="005643"/>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tif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tiff"/></Relationships>
</file>

<file path=ppt/slides/_rels/slide19.xml.rels><?xml version="1.0" encoding="UTF-8" standalone="yes"?>
<Relationships xmlns="http://schemas.openxmlformats.org/package/2006/relationships"><Relationship Id="rId3" Type="http://schemas.openxmlformats.org/officeDocument/2006/relationships/hyperlink" Target="http://udlguidelines.cast.org/?utm_medium=web&amp;utm_campaign=none&amp;utm_source=cast-about-udl" TargetMode="External"/><Relationship Id="rId7" Type="http://schemas.openxmlformats.org/officeDocument/2006/relationships/hyperlink" Target="https://help.blackboard.com/Ally/Ally_for_LM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ndsu.edu/otl/faculty_resources/course_design/universal_design/" TargetMode="External"/><Relationship Id="rId5" Type="http://schemas.openxmlformats.org/officeDocument/2006/relationships/hyperlink" Target="https://www.ndsu.edu/accessibility/" TargetMode="External"/><Relationship Id="rId4" Type="http://schemas.openxmlformats.org/officeDocument/2006/relationships/hyperlink" Target="https://d25vtythmttl3o.cloudfront.net/uploads/sites/187/2019/07/Universally-Designed-Assignment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humancentereddesign.org/index.php/inclusive-design/histor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www.youtube.com/watch?v=bVdPNWMGyZY"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video" Target="https://www.youtube.com/embed/O_MCvjkd8Jc?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CAST%20(2018).%20Universal%20Design%20for%20Learning%20Guidelines%20version%202.2.%20Retrieved%20from%20http:/udlguidelines.cast.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svgsilh.com/e91e63/tag/brain-1.html" TargetMode="Externa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689225"/>
            <a:ext cx="7772400" cy="1470025"/>
          </a:xfrm>
        </p:spPr>
        <p:txBody>
          <a:bodyPr>
            <a:normAutofit/>
          </a:bodyPr>
          <a:lstStyle/>
          <a:p>
            <a:r>
              <a:rPr lang="en-US" dirty="0"/>
              <a:t>Universal Design for Learning</a:t>
            </a:r>
          </a:p>
        </p:txBody>
      </p:sp>
      <p:sp>
        <p:nvSpPr>
          <p:cNvPr id="2" name="Subtitle 1"/>
          <p:cNvSpPr>
            <a:spLocks noGrp="1"/>
          </p:cNvSpPr>
          <p:nvPr>
            <p:ph type="subTitle" idx="1"/>
          </p:nvPr>
        </p:nvSpPr>
        <p:spPr>
          <a:xfrm>
            <a:off x="685799" y="4168775"/>
            <a:ext cx="7772399" cy="1752600"/>
          </a:xfrm>
        </p:spPr>
        <p:txBody>
          <a:bodyPr/>
          <a:lstStyle/>
          <a:p>
            <a:r>
              <a:rPr lang="en-US" sz="2400" dirty="0"/>
              <a:t>Teaching &amp; Learning Mini-Virtual Conference </a:t>
            </a:r>
          </a:p>
          <a:p>
            <a:r>
              <a:rPr lang="en-US" sz="2400" dirty="0"/>
              <a:t>May 25, 2021</a:t>
            </a:r>
          </a:p>
          <a:p>
            <a:r>
              <a:rPr lang="en-US" sz="2400" dirty="0"/>
              <a:t>Lorna Olsen &amp; Lori Swinney</a:t>
            </a:r>
          </a:p>
          <a:p>
            <a:r>
              <a:rPr lang="en-US" sz="2400" dirty="0"/>
              <a:t>Learning &amp; Applied Innovation Center</a:t>
            </a:r>
          </a:p>
          <a:p>
            <a:endParaRPr lang="en-US" sz="2400" dirty="0"/>
          </a:p>
        </p:txBody>
      </p:sp>
      <p:pic>
        <p:nvPicPr>
          <p:cNvPr id="1026" name="Picture 2" descr="Universal Design for Learning | Cambrian College Teaching &amp; Learning  Innovation Hub">
            <a:extLst>
              <a:ext uri="{FF2B5EF4-FFF2-40B4-BE49-F238E27FC236}">
                <a16:creationId xmlns:a16="http://schemas.microsoft.com/office/drawing/2014/main" id="{79D72DB6-A3EF-8D41-99B9-D26E7ED005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538"/>
          <a:stretch/>
        </p:blipFill>
        <p:spPr bwMode="auto">
          <a:xfrm>
            <a:off x="685800" y="0"/>
            <a:ext cx="7620000" cy="299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816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B96C-648B-B844-B0EC-DC1F69EEA774}"/>
              </a:ext>
            </a:extLst>
          </p:cNvPr>
          <p:cNvSpPr>
            <a:spLocks noGrp="1"/>
          </p:cNvSpPr>
          <p:nvPr>
            <p:ph type="title"/>
          </p:nvPr>
        </p:nvSpPr>
        <p:spPr/>
        <p:txBody>
          <a:bodyPr/>
          <a:lstStyle/>
          <a:p>
            <a:r>
              <a:rPr lang="en-US" dirty="0"/>
              <a:t>The What: Representation</a:t>
            </a:r>
          </a:p>
        </p:txBody>
      </p:sp>
      <p:sp>
        <p:nvSpPr>
          <p:cNvPr id="3" name="Content Placeholder 2">
            <a:extLst>
              <a:ext uri="{FF2B5EF4-FFF2-40B4-BE49-F238E27FC236}">
                <a16:creationId xmlns:a16="http://schemas.microsoft.com/office/drawing/2014/main" id="{3D2FB1DF-8AC0-E74B-BC87-162187EC8DAC}"/>
              </a:ext>
            </a:extLst>
          </p:cNvPr>
          <p:cNvSpPr>
            <a:spLocks noGrp="1"/>
          </p:cNvSpPr>
          <p:nvPr>
            <p:ph idx="1"/>
          </p:nvPr>
        </p:nvSpPr>
        <p:spPr/>
        <p:txBody>
          <a:bodyPr/>
          <a:lstStyle/>
          <a:p>
            <a:r>
              <a:rPr lang="en-US" dirty="0"/>
              <a:t>Variety of ways to display and provide information</a:t>
            </a:r>
          </a:p>
          <a:p>
            <a:r>
              <a:rPr lang="en-US" dirty="0"/>
              <a:t>Connect to previous knowledge for improved understanding</a:t>
            </a:r>
          </a:p>
          <a:p>
            <a:r>
              <a:rPr lang="en-US" dirty="0"/>
              <a:t>Illustrate through multiple means</a:t>
            </a:r>
          </a:p>
          <a:p>
            <a:endParaRPr lang="en-US" dirty="0"/>
          </a:p>
        </p:txBody>
      </p:sp>
    </p:spTree>
    <p:extLst>
      <p:ext uri="{BB962C8B-B14F-4D97-AF65-F5344CB8AC3E}">
        <p14:creationId xmlns:p14="http://schemas.microsoft.com/office/powerpoint/2010/main" val="124550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7C45-3303-5E4A-AF8C-46724251CA21}"/>
              </a:ext>
            </a:extLst>
          </p:cNvPr>
          <p:cNvSpPr>
            <a:spLocks noGrp="1"/>
          </p:cNvSpPr>
          <p:nvPr>
            <p:ph type="title"/>
          </p:nvPr>
        </p:nvSpPr>
        <p:spPr/>
        <p:txBody>
          <a:bodyPr/>
          <a:lstStyle/>
          <a:p>
            <a:r>
              <a:rPr lang="en-US" dirty="0"/>
              <a:t>The How: Action &amp; Expression</a:t>
            </a:r>
          </a:p>
        </p:txBody>
      </p:sp>
      <p:sp>
        <p:nvSpPr>
          <p:cNvPr id="3" name="Content Placeholder 2">
            <a:extLst>
              <a:ext uri="{FF2B5EF4-FFF2-40B4-BE49-F238E27FC236}">
                <a16:creationId xmlns:a16="http://schemas.microsoft.com/office/drawing/2014/main" id="{E8E716D9-A29A-9842-9645-7B80E58131D9}"/>
              </a:ext>
            </a:extLst>
          </p:cNvPr>
          <p:cNvSpPr>
            <a:spLocks noGrp="1"/>
          </p:cNvSpPr>
          <p:nvPr>
            <p:ph idx="1"/>
          </p:nvPr>
        </p:nvSpPr>
        <p:spPr/>
        <p:txBody>
          <a:bodyPr/>
          <a:lstStyle/>
          <a:p>
            <a:r>
              <a:rPr lang="en-US" dirty="0"/>
              <a:t>Students choose from among ways to demonstrate what they have learned</a:t>
            </a:r>
          </a:p>
          <a:p>
            <a:r>
              <a:rPr lang="en-US" dirty="0"/>
              <a:t>Flexibility in some deadlines</a:t>
            </a:r>
          </a:p>
          <a:p>
            <a:r>
              <a:rPr lang="en-US" dirty="0"/>
              <a:t>Provide multiple opportunities for strategy development and feedback</a:t>
            </a:r>
          </a:p>
          <a:p>
            <a:endParaRPr lang="en-US" dirty="0"/>
          </a:p>
        </p:txBody>
      </p:sp>
    </p:spTree>
    <p:extLst>
      <p:ext uri="{BB962C8B-B14F-4D97-AF65-F5344CB8AC3E}">
        <p14:creationId xmlns:p14="http://schemas.microsoft.com/office/powerpoint/2010/main" val="417951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0115-5B29-2741-886E-6A42A2875BB6}"/>
              </a:ext>
            </a:extLst>
          </p:cNvPr>
          <p:cNvSpPr>
            <a:spLocks noGrp="1"/>
          </p:cNvSpPr>
          <p:nvPr>
            <p:ph type="title"/>
          </p:nvPr>
        </p:nvSpPr>
        <p:spPr/>
        <p:txBody>
          <a:bodyPr/>
          <a:lstStyle/>
          <a:p>
            <a:r>
              <a:rPr lang="en-US" dirty="0"/>
              <a:t>Example: UDL Assignment</a:t>
            </a:r>
          </a:p>
        </p:txBody>
      </p:sp>
      <p:sp>
        <p:nvSpPr>
          <p:cNvPr id="3" name="Content Placeholder 2">
            <a:extLst>
              <a:ext uri="{FF2B5EF4-FFF2-40B4-BE49-F238E27FC236}">
                <a16:creationId xmlns:a16="http://schemas.microsoft.com/office/drawing/2014/main" id="{C9E7BD56-7E18-DC49-92EA-B6C3ABF5C70E}"/>
              </a:ext>
            </a:extLst>
          </p:cNvPr>
          <p:cNvSpPr>
            <a:spLocks noGrp="1"/>
          </p:cNvSpPr>
          <p:nvPr>
            <p:ph idx="1"/>
          </p:nvPr>
        </p:nvSpPr>
        <p:spPr/>
        <p:txBody>
          <a:bodyPr/>
          <a:lstStyle/>
          <a:p>
            <a:r>
              <a:rPr lang="en-US" dirty="0"/>
              <a:t>Describe various types of learning</a:t>
            </a:r>
          </a:p>
          <a:p>
            <a:r>
              <a:rPr lang="en-US" dirty="0"/>
              <a:t>Options</a:t>
            </a:r>
          </a:p>
          <a:p>
            <a:pPr lvl="1"/>
            <a:r>
              <a:rPr lang="en-US" dirty="0"/>
              <a:t>Poster</a:t>
            </a:r>
          </a:p>
          <a:p>
            <a:pPr lvl="1"/>
            <a:r>
              <a:rPr lang="en-US" dirty="0"/>
              <a:t>Research Report</a:t>
            </a:r>
          </a:p>
          <a:p>
            <a:pPr lvl="1"/>
            <a:r>
              <a:rPr lang="en-US" dirty="0"/>
              <a:t>Presentation</a:t>
            </a:r>
          </a:p>
          <a:p>
            <a:pPr lvl="1"/>
            <a:r>
              <a:rPr lang="en-US" dirty="0"/>
              <a:t>Video/computer simulation</a:t>
            </a:r>
          </a:p>
          <a:p>
            <a:r>
              <a:rPr lang="en-US" dirty="0"/>
              <a:t>Due date fixed, drafts flexible</a:t>
            </a:r>
          </a:p>
        </p:txBody>
      </p:sp>
    </p:spTree>
    <p:extLst>
      <p:ext uri="{BB962C8B-B14F-4D97-AF65-F5344CB8AC3E}">
        <p14:creationId xmlns:p14="http://schemas.microsoft.com/office/powerpoint/2010/main" val="138428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1BE7-1C5F-7D49-B9E9-9A4E2DAAC7D1}"/>
              </a:ext>
            </a:extLst>
          </p:cNvPr>
          <p:cNvSpPr>
            <a:spLocks noGrp="1"/>
          </p:cNvSpPr>
          <p:nvPr>
            <p:ph type="title"/>
          </p:nvPr>
        </p:nvSpPr>
        <p:spPr/>
        <p:txBody>
          <a:bodyPr/>
          <a:lstStyle/>
          <a:p>
            <a:r>
              <a:rPr lang="en-US" dirty="0"/>
              <a:t>Example: UDL Content</a:t>
            </a:r>
          </a:p>
        </p:txBody>
      </p:sp>
      <p:sp>
        <p:nvSpPr>
          <p:cNvPr id="3" name="Content Placeholder 2">
            <a:extLst>
              <a:ext uri="{FF2B5EF4-FFF2-40B4-BE49-F238E27FC236}">
                <a16:creationId xmlns:a16="http://schemas.microsoft.com/office/drawing/2014/main" id="{25772C46-5B87-D342-92D1-DDC228FBDFBA}"/>
              </a:ext>
            </a:extLst>
          </p:cNvPr>
          <p:cNvSpPr>
            <a:spLocks noGrp="1"/>
          </p:cNvSpPr>
          <p:nvPr>
            <p:ph idx="1"/>
          </p:nvPr>
        </p:nvSpPr>
        <p:spPr/>
        <p:txBody>
          <a:bodyPr/>
          <a:lstStyle/>
          <a:p>
            <a:r>
              <a:rPr lang="en-US" dirty="0"/>
              <a:t>Provide multiple formats of information</a:t>
            </a:r>
          </a:p>
          <a:p>
            <a:r>
              <a:rPr lang="en-US" dirty="0"/>
              <a:t>Captions on videos</a:t>
            </a:r>
          </a:p>
          <a:p>
            <a:r>
              <a:rPr lang="en-US" dirty="0"/>
              <a:t>Provide audio only options without visual distractions</a:t>
            </a:r>
          </a:p>
        </p:txBody>
      </p:sp>
    </p:spTree>
    <p:extLst>
      <p:ext uri="{BB962C8B-B14F-4D97-AF65-F5344CB8AC3E}">
        <p14:creationId xmlns:p14="http://schemas.microsoft.com/office/powerpoint/2010/main" val="2374317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D97242-BA19-244B-8516-3E6EAF8870ED}"/>
              </a:ext>
            </a:extLst>
          </p:cNvPr>
          <p:cNvSpPr>
            <a:spLocks noGrp="1"/>
          </p:cNvSpPr>
          <p:nvPr>
            <p:ph type="title"/>
          </p:nvPr>
        </p:nvSpPr>
        <p:spPr/>
        <p:txBody>
          <a:bodyPr/>
          <a:lstStyle/>
          <a:p>
            <a:r>
              <a:rPr lang="en-US" dirty="0"/>
              <a:t>A Quick Review… </a:t>
            </a:r>
          </a:p>
        </p:txBody>
      </p:sp>
      <p:sp>
        <p:nvSpPr>
          <p:cNvPr id="4" name="Content Placeholder 3">
            <a:extLst>
              <a:ext uri="{FF2B5EF4-FFF2-40B4-BE49-F238E27FC236}">
                <a16:creationId xmlns:a16="http://schemas.microsoft.com/office/drawing/2014/main" id="{C8EFC9FA-B79F-9946-8569-40956BC18F50}"/>
              </a:ext>
            </a:extLst>
          </p:cNvPr>
          <p:cNvSpPr>
            <a:spLocks noGrp="1"/>
          </p:cNvSpPr>
          <p:nvPr>
            <p:ph idx="1"/>
          </p:nvPr>
        </p:nvSpPr>
        <p:spPr/>
        <p:txBody>
          <a:bodyPr/>
          <a:lstStyle/>
          <a:p>
            <a:pPr marL="0" indent="0">
              <a:buNone/>
            </a:pPr>
            <a:r>
              <a:rPr lang="en-US" dirty="0"/>
              <a:t>Provide: </a:t>
            </a:r>
          </a:p>
          <a:p>
            <a:pPr marL="514350" indent="-514350">
              <a:buAutoNum type="arabicParenR"/>
            </a:pPr>
            <a:r>
              <a:rPr lang="en-US" dirty="0"/>
              <a:t>Multiple means of engagement </a:t>
            </a:r>
          </a:p>
          <a:p>
            <a:pPr marL="514350" indent="-514350">
              <a:buAutoNum type="arabicParenR"/>
            </a:pPr>
            <a:r>
              <a:rPr lang="en-US" dirty="0"/>
              <a:t>Multiple means of representation</a:t>
            </a:r>
          </a:p>
          <a:p>
            <a:pPr marL="514350" indent="-514350">
              <a:buAutoNum type="arabicParenR"/>
            </a:pPr>
            <a:r>
              <a:rPr lang="en-US" dirty="0"/>
              <a:t>Multiple means of expression</a:t>
            </a:r>
          </a:p>
        </p:txBody>
      </p:sp>
    </p:spTree>
    <p:extLst>
      <p:ext uri="{BB962C8B-B14F-4D97-AF65-F5344CB8AC3E}">
        <p14:creationId xmlns:p14="http://schemas.microsoft.com/office/powerpoint/2010/main" val="400866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56D6-9AC1-4D41-B3BE-54FF018B970A}"/>
              </a:ext>
            </a:extLst>
          </p:cNvPr>
          <p:cNvSpPr>
            <a:spLocks noGrp="1"/>
          </p:cNvSpPr>
          <p:nvPr>
            <p:ph type="title"/>
          </p:nvPr>
        </p:nvSpPr>
        <p:spPr/>
        <p:txBody>
          <a:bodyPr/>
          <a:lstStyle/>
          <a:p>
            <a:r>
              <a:rPr lang="en-US" dirty="0"/>
              <a:t>Making Simple Changes</a:t>
            </a:r>
          </a:p>
        </p:txBody>
      </p:sp>
      <p:sp>
        <p:nvSpPr>
          <p:cNvPr id="3" name="Content Placeholder 2">
            <a:extLst>
              <a:ext uri="{FF2B5EF4-FFF2-40B4-BE49-F238E27FC236}">
                <a16:creationId xmlns:a16="http://schemas.microsoft.com/office/drawing/2014/main" id="{732424DB-2E18-7C4D-B0E4-CC4CB69A89E7}"/>
              </a:ext>
            </a:extLst>
          </p:cNvPr>
          <p:cNvSpPr>
            <a:spLocks noGrp="1"/>
          </p:cNvSpPr>
          <p:nvPr>
            <p:ph idx="1"/>
          </p:nvPr>
        </p:nvSpPr>
        <p:spPr/>
        <p:txBody>
          <a:bodyPr/>
          <a:lstStyle/>
          <a:p>
            <a:pPr lvl="1">
              <a:buFont typeface="Arial" panose="020B0604020202020204" pitchFamily="34" charset="0"/>
              <a:buChar char="•"/>
            </a:pPr>
            <a:r>
              <a:rPr lang="en-US" dirty="0"/>
              <a:t>Blackboard Ally</a:t>
            </a:r>
          </a:p>
          <a:p>
            <a:pPr lvl="2"/>
            <a:r>
              <a:rPr lang="en-US" dirty="0"/>
              <a:t>Alternative Formats for students</a:t>
            </a:r>
          </a:p>
          <a:p>
            <a:pPr lvl="2"/>
            <a:r>
              <a:rPr lang="en-US" dirty="0"/>
              <a:t>Guidance for Instructors to improve accessibility</a:t>
            </a:r>
          </a:p>
          <a:p>
            <a:pPr lvl="1">
              <a:buFont typeface="Arial" panose="020B0604020202020204" pitchFamily="34" charset="0"/>
              <a:buChar char="•"/>
            </a:pPr>
            <a:r>
              <a:rPr lang="en-US" dirty="0"/>
              <a:t>Where to start</a:t>
            </a:r>
          </a:p>
          <a:p>
            <a:pPr lvl="2"/>
            <a:r>
              <a:rPr lang="en-US" dirty="0"/>
              <a:t>Syllabus</a:t>
            </a:r>
          </a:p>
          <a:p>
            <a:pPr lvl="2"/>
            <a:r>
              <a:rPr lang="en-US" dirty="0"/>
              <a:t>Textbook, required readings</a:t>
            </a:r>
          </a:p>
          <a:p>
            <a:pPr lvl="2"/>
            <a:r>
              <a:rPr lang="en-US" dirty="0"/>
              <a:t>Videos captioned</a:t>
            </a:r>
          </a:p>
          <a:p>
            <a:pPr lvl="1">
              <a:buFont typeface="Arial" panose="020B0604020202020204" pitchFamily="34" charset="0"/>
              <a:buChar char="•"/>
            </a:pPr>
            <a:r>
              <a:rPr lang="en-US" dirty="0"/>
              <a:t>Video Captioning</a:t>
            </a:r>
          </a:p>
        </p:txBody>
      </p:sp>
    </p:spTree>
    <p:extLst>
      <p:ext uri="{BB962C8B-B14F-4D97-AF65-F5344CB8AC3E}">
        <p14:creationId xmlns:p14="http://schemas.microsoft.com/office/powerpoint/2010/main" val="336084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Instructor View</a:t>
            </a:r>
          </a:p>
        </p:txBody>
      </p:sp>
      <p:pic>
        <p:nvPicPr>
          <p:cNvPr id="14" name="Content Placeholder 13" descr="Screenshot of Low, Medium, High and Perfeect scores">
            <a:extLst>
              <a:ext uri="{FF2B5EF4-FFF2-40B4-BE49-F238E27FC236}">
                <a16:creationId xmlns:a16="http://schemas.microsoft.com/office/drawing/2014/main" id="{3FAFE30B-5CE1-CF47-97D9-F49CED082535}"/>
              </a:ext>
            </a:extLst>
          </p:cNvPr>
          <p:cNvPicPr>
            <a:picLocks noGrp="1" noChangeAspect="1"/>
          </p:cNvPicPr>
          <p:nvPr>
            <p:ph idx="1"/>
          </p:nvPr>
        </p:nvPicPr>
        <p:blipFill>
          <a:blip r:embed="rId3"/>
          <a:stretch>
            <a:fillRect/>
          </a:stretch>
        </p:blipFill>
        <p:spPr>
          <a:xfrm>
            <a:off x="457200" y="2919403"/>
            <a:ext cx="8229600" cy="2832100"/>
          </a:xfrm>
          <a:prstGeom prst="rect">
            <a:avLst/>
          </a:prstGeom>
        </p:spPr>
      </p:pic>
      <p:pic>
        <p:nvPicPr>
          <p:cNvPr id="13" name="Picture 12" descr="Screenshot of a file inside a blackboard course showing a score of perfect">
            <a:extLst>
              <a:ext uri="{FF2B5EF4-FFF2-40B4-BE49-F238E27FC236}">
                <a16:creationId xmlns:a16="http://schemas.microsoft.com/office/drawing/2014/main" id="{F08472ED-2FE9-8444-8664-A442E8FABE62}"/>
              </a:ext>
            </a:extLst>
          </p:cNvPr>
          <p:cNvPicPr>
            <a:picLocks noChangeAspect="1"/>
          </p:cNvPicPr>
          <p:nvPr/>
        </p:nvPicPr>
        <p:blipFill rotWithShape="1">
          <a:blip r:embed="rId4"/>
          <a:srcRect b="55769"/>
          <a:stretch/>
        </p:blipFill>
        <p:spPr>
          <a:xfrm>
            <a:off x="1200150" y="1696666"/>
            <a:ext cx="6743700" cy="943708"/>
          </a:xfrm>
          <a:prstGeom prst="rect">
            <a:avLst/>
          </a:prstGeom>
          <a:ln>
            <a:solidFill>
              <a:schemeClr val="tx1"/>
            </a:solidFill>
          </a:ln>
        </p:spPr>
      </p:pic>
    </p:spTree>
    <p:extLst>
      <p:ext uri="{BB962C8B-B14F-4D97-AF65-F5344CB8AC3E}">
        <p14:creationId xmlns:p14="http://schemas.microsoft.com/office/powerpoint/2010/main" val="3122694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7F09-F195-4A2B-9598-D939A17D7910}"/>
              </a:ext>
            </a:extLst>
          </p:cNvPr>
          <p:cNvSpPr>
            <a:spLocks noGrp="1"/>
          </p:cNvSpPr>
          <p:nvPr>
            <p:ph type="title"/>
          </p:nvPr>
        </p:nvSpPr>
        <p:spPr/>
        <p:txBody>
          <a:bodyPr/>
          <a:lstStyle/>
          <a:p>
            <a:r>
              <a:rPr lang="en-US" dirty="0"/>
              <a:t>Instructor View with Guidance</a:t>
            </a:r>
          </a:p>
        </p:txBody>
      </p:sp>
      <p:pic>
        <p:nvPicPr>
          <p:cNvPr id="5" name="Content Placeholder 4" descr="Screenshot of instructor guidance with Ally">
            <a:extLst>
              <a:ext uri="{FF2B5EF4-FFF2-40B4-BE49-F238E27FC236}">
                <a16:creationId xmlns:a16="http://schemas.microsoft.com/office/drawing/2014/main" id="{D88113F1-BB84-4CEA-A76F-677D2D890235}"/>
              </a:ext>
            </a:extLst>
          </p:cNvPr>
          <p:cNvPicPr>
            <a:picLocks noGrp="1" noChangeAspect="1"/>
          </p:cNvPicPr>
          <p:nvPr>
            <p:ph idx="1"/>
          </p:nvPr>
        </p:nvPicPr>
        <p:blipFill>
          <a:blip r:embed="rId3"/>
          <a:stretch>
            <a:fillRect/>
          </a:stretch>
        </p:blipFill>
        <p:spPr>
          <a:xfrm>
            <a:off x="91440" y="2372709"/>
            <a:ext cx="8924544" cy="1737360"/>
          </a:xfrm>
        </p:spPr>
      </p:pic>
    </p:spTree>
    <p:extLst>
      <p:ext uri="{BB962C8B-B14F-4D97-AF65-F5344CB8AC3E}">
        <p14:creationId xmlns:p14="http://schemas.microsoft.com/office/powerpoint/2010/main" val="231979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file name and A symbol designating it is clickable for alternative format downloads">
            <a:extLst>
              <a:ext uri="{FF2B5EF4-FFF2-40B4-BE49-F238E27FC236}">
                <a16:creationId xmlns:a16="http://schemas.microsoft.com/office/drawing/2014/main" id="{32FE9778-D7D5-DD4D-AFDF-24031D02BF3C}"/>
              </a:ext>
            </a:extLst>
          </p:cNvPr>
          <p:cNvPicPr>
            <a:picLocks noChangeAspect="1"/>
          </p:cNvPicPr>
          <p:nvPr/>
        </p:nvPicPr>
        <p:blipFill>
          <a:blip r:embed="rId3"/>
          <a:stretch>
            <a:fillRect/>
          </a:stretch>
        </p:blipFill>
        <p:spPr>
          <a:xfrm rot="19983382">
            <a:off x="262234" y="1981897"/>
            <a:ext cx="3937000" cy="482600"/>
          </a:xfrm>
          <a:prstGeom prst="rect">
            <a:avLst/>
          </a:prstGeom>
        </p:spPr>
      </p:pic>
      <p:pic>
        <p:nvPicPr>
          <p:cNvPr id="6" name="Content Placeholder 5" descr="screenshot of downloadable alternative formats for a file: Tagged PDF, HTML, ePub, Electronic Braille, audio and Nee Line reader">
            <a:extLst>
              <a:ext uri="{FF2B5EF4-FFF2-40B4-BE49-F238E27FC236}">
                <a16:creationId xmlns:a16="http://schemas.microsoft.com/office/drawing/2014/main" id="{DC42DDFA-9FE1-094F-B520-94F16C095532}"/>
              </a:ext>
            </a:extLst>
          </p:cNvPr>
          <p:cNvPicPr>
            <a:picLocks noGrp="1" noChangeAspect="1"/>
          </p:cNvPicPr>
          <p:nvPr>
            <p:ph idx="1"/>
          </p:nvPr>
        </p:nvPicPr>
        <p:blipFill>
          <a:blip r:embed="rId4"/>
          <a:stretch>
            <a:fillRect/>
          </a:stretch>
        </p:blipFill>
        <p:spPr>
          <a:xfrm>
            <a:off x="3653543" y="1509767"/>
            <a:ext cx="4087745" cy="4525963"/>
          </a:xfrm>
          <a:prstGeom prst="rect">
            <a:avLst/>
          </a:prstGeom>
        </p:spPr>
      </p:pic>
      <p:sp>
        <p:nvSpPr>
          <p:cNvPr id="2" name="Title 1">
            <a:extLst>
              <a:ext uri="{FF2B5EF4-FFF2-40B4-BE49-F238E27FC236}">
                <a16:creationId xmlns:a16="http://schemas.microsoft.com/office/drawing/2014/main" id="{6EAA6B85-C021-4C40-8526-AE0EC1450126}"/>
              </a:ext>
            </a:extLst>
          </p:cNvPr>
          <p:cNvSpPr>
            <a:spLocks noGrp="1"/>
          </p:cNvSpPr>
          <p:nvPr>
            <p:ph type="title"/>
          </p:nvPr>
        </p:nvSpPr>
        <p:spPr/>
        <p:txBody>
          <a:bodyPr/>
          <a:lstStyle/>
          <a:p>
            <a:r>
              <a:rPr lang="en-US" dirty="0"/>
              <a:t>Student View</a:t>
            </a:r>
          </a:p>
        </p:txBody>
      </p:sp>
    </p:spTree>
    <p:extLst>
      <p:ext uri="{BB962C8B-B14F-4D97-AF65-F5344CB8AC3E}">
        <p14:creationId xmlns:p14="http://schemas.microsoft.com/office/powerpoint/2010/main" val="3562516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D7EE-364D-3D43-A6DA-C7FC1E913D7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97F6785-A689-264E-BD1D-858D29EDFC58}"/>
              </a:ext>
            </a:extLst>
          </p:cNvPr>
          <p:cNvSpPr>
            <a:spLocks noGrp="1"/>
          </p:cNvSpPr>
          <p:nvPr>
            <p:ph idx="1"/>
          </p:nvPr>
        </p:nvSpPr>
        <p:spPr/>
        <p:txBody>
          <a:bodyPr/>
          <a:lstStyle/>
          <a:p>
            <a:r>
              <a:rPr lang="en-US" dirty="0"/>
              <a:t>Center for Applied Special Technology (CAST) </a:t>
            </a:r>
            <a:r>
              <a:rPr lang="en-US" dirty="0">
                <a:hlinkClick r:id="rId3"/>
              </a:rPr>
              <a:t>Universal Design for Learning Guidelines</a:t>
            </a:r>
            <a:r>
              <a:rPr lang="en-US" dirty="0"/>
              <a:t> </a:t>
            </a:r>
          </a:p>
          <a:p>
            <a:r>
              <a:rPr lang="en-US" dirty="0">
                <a:hlinkClick r:id="rId4" tooltip="UDL Assignments"/>
              </a:rPr>
              <a:t>Universally Designed Assignments</a:t>
            </a:r>
            <a:endParaRPr lang="en-US" dirty="0"/>
          </a:p>
          <a:p>
            <a:r>
              <a:rPr lang="en-US" dirty="0">
                <a:hlinkClick r:id="rId5"/>
              </a:rPr>
              <a:t>UDL and Accessibility @NDSU</a:t>
            </a:r>
            <a:endParaRPr lang="en-US" dirty="0"/>
          </a:p>
          <a:p>
            <a:r>
              <a:rPr lang="en-US" dirty="0"/>
              <a:t>OTL </a:t>
            </a:r>
            <a:r>
              <a:rPr lang="en-US" dirty="0">
                <a:hlinkClick r:id="rId6"/>
              </a:rPr>
              <a:t>Universal Design</a:t>
            </a:r>
            <a:endParaRPr lang="en-US" dirty="0"/>
          </a:p>
          <a:p>
            <a:r>
              <a:rPr lang="en-US" dirty="0"/>
              <a:t>Blackboard Help </a:t>
            </a:r>
            <a:r>
              <a:rPr lang="en-US" dirty="0">
                <a:hlinkClick r:id="rId7"/>
              </a:rPr>
              <a:t>Ally for Blackboard</a:t>
            </a:r>
            <a:endParaRPr lang="en-US" dirty="0"/>
          </a:p>
        </p:txBody>
      </p:sp>
    </p:spTree>
    <p:extLst>
      <p:ext uri="{BB962C8B-B14F-4D97-AF65-F5344CB8AC3E}">
        <p14:creationId xmlns:p14="http://schemas.microsoft.com/office/powerpoint/2010/main" val="95917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9D56F-6B91-0447-A47D-C30C26A390CF}"/>
              </a:ext>
            </a:extLst>
          </p:cNvPr>
          <p:cNvSpPr>
            <a:spLocks noGrp="1"/>
          </p:cNvSpPr>
          <p:nvPr>
            <p:ph type="title"/>
          </p:nvPr>
        </p:nvSpPr>
        <p:spPr/>
        <p:txBody>
          <a:bodyPr/>
          <a:lstStyle/>
          <a:p>
            <a:r>
              <a:rPr lang="en-US" dirty="0"/>
              <a:t>Outcomes for Today</a:t>
            </a:r>
          </a:p>
        </p:txBody>
      </p:sp>
      <p:sp>
        <p:nvSpPr>
          <p:cNvPr id="5" name="Content Placeholder 4">
            <a:extLst>
              <a:ext uri="{FF2B5EF4-FFF2-40B4-BE49-F238E27FC236}">
                <a16:creationId xmlns:a16="http://schemas.microsoft.com/office/drawing/2014/main" id="{519B7C33-A44B-AA44-AB25-61D496891208}"/>
              </a:ext>
            </a:extLst>
          </p:cNvPr>
          <p:cNvSpPr>
            <a:spLocks noGrp="1"/>
          </p:cNvSpPr>
          <p:nvPr>
            <p:ph idx="1"/>
          </p:nvPr>
        </p:nvSpPr>
        <p:spPr/>
        <p:txBody>
          <a:bodyPr/>
          <a:lstStyle/>
          <a:p>
            <a:r>
              <a:rPr lang="en-US" dirty="0"/>
              <a:t>Explain what Universal Design for Learning means</a:t>
            </a:r>
          </a:p>
          <a:p>
            <a:r>
              <a:rPr lang="en-US" dirty="0"/>
              <a:t>Identify why it is important</a:t>
            </a:r>
          </a:p>
          <a:p>
            <a:r>
              <a:rPr lang="en-US" dirty="0"/>
              <a:t>Summarize how Bb Ally helps you with UDL and accessibility guidelines</a:t>
            </a:r>
          </a:p>
        </p:txBody>
      </p:sp>
    </p:spTree>
    <p:extLst>
      <p:ext uri="{BB962C8B-B14F-4D97-AF65-F5344CB8AC3E}">
        <p14:creationId xmlns:p14="http://schemas.microsoft.com/office/powerpoint/2010/main" val="380356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Universal Design is …</a:t>
            </a:r>
          </a:p>
        </p:txBody>
      </p:sp>
      <p:sp>
        <p:nvSpPr>
          <p:cNvPr id="3" name="Content Placeholder 2"/>
          <p:cNvSpPr>
            <a:spLocks noGrp="1"/>
          </p:cNvSpPr>
          <p:nvPr>
            <p:ph idx="1"/>
          </p:nvPr>
        </p:nvSpPr>
        <p:spPr>
          <a:xfrm>
            <a:off x="457200" y="1600200"/>
            <a:ext cx="8229600" cy="4525963"/>
          </a:xfrm>
        </p:spPr>
        <p:txBody>
          <a:bodyPr>
            <a:normAutofit lnSpcReduction="10000"/>
          </a:bodyPr>
          <a:lstStyle/>
          <a:p>
            <a:pPr marL="0" indent="0">
              <a:buNone/>
            </a:pPr>
            <a:r>
              <a:rPr lang="en-US" dirty="0"/>
              <a:t>the design and composition of an environment so that it can be </a:t>
            </a:r>
          </a:p>
          <a:p>
            <a:r>
              <a:rPr lang="en-US" b="1" dirty="0"/>
              <a:t>accessed</a:t>
            </a:r>
            <a:r>
              <a:rPr lang="en-US" dirty="0"/>
              <a:t>, </a:t>
            </a:r>
          </a:p>
          <a:p>
            <a:r>
              <a:rPr lang="en-US" b="1" dirty="0"/>
              <a:t>understood</a:t>
            </a:r>
            <a:r>
              <a:rPr lang="en-US" dirty="0"/>
              <a:t>, and </a:t>
            </a:r>
          </a:p>
          <a:p>
            <a:r>
              <a:rPr lang="en-US" b="1" dirty="0"/>
              <a:t>used</a:t>
            </a:r>
            <a:r>
              <a:rPr lang="en-US" dirty="0"/>
              <a:t> to the greatest extent possible by all people regardless of their age, size, ability or disability.</a:t>
            </a:r>
          </a:p>
          <a:p>
            <a:pPr marL="0" indent="0">
              <a:buNone/>
            </a:pPr>
            <a:endParaRPr lang="en-US" dirty="0"/>
          </a:p>
          <a:p>
            <a:pPr marL="0" indent="0">
              <a:buNone/>
            </a:pPr>
            <a:r>
              <a:rPr lang="en-US" sz="1600" dirty="0">
                <a:hlinkClick r:id="rId3"/>
              </a:rPr>
              <a:t>Institute for Human Centered Design</a:t>
            </a:r>
            <a:endParaRPr lang="en-US" sz="1600" dirty="0"/>
          </a:p>
        </p:txBody>
      </p:sp>
    </p:spTree>
    <p:extLst>
      <p:ext uri="{BB962C8B-B14F-4D97-AF65-F5344CB8AC3E}">
        <p14:creationId xmlns:p14="http://schemas.microsoft.com/office/powerpoint/2010/main" val="355034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974" y="5439040"/>
            <a:ext cx="8229600" cy="630735"/>
          </a:xfrm>
        </p:spPr>
        <p:txBody>
          <a:bodyPr>
            <a:noAutofit/>
          </a:bodyPr>
          <a:lstStyle/>
          <a:p>
            <a:pPr marL="0" indent="0">
              <a:buNone/>
            </a:pPr>
            <a:r>
              <a:rPr lang="en-US" sz="1200" dirty="0"/>
              <a:t>Source: Why we need Universal Design </a:t>
            </a:r>
          </a:p>
          <a:p>
            <a:pPr marL="0" indent="0">
              <a:buNone/>
            </a:pPr>
            <a:r>
              <a:rPr lang="en-US" sz="1200" dirty="0" err="1">
                <a:hlinkClick r:id="rId3"/>
              </a:rPr>
              <a:t>TEDx</a:t>
            </a:r>
            <a:r>
              <a:rPr lang="en-US" sz="1200" dirty="0">
                <a:hlinkClick r:id="rId3"/>
              </a:rPr>
              <a:t> Talk talking about Universal Design and why it is important</a:t>
            </a:r>
            <a:endParaRPr lang="en-US" sz="1200" dirty="0"/>
          </a:p>
        </p:txBody>
      </p:sp>
      <p:pic>
        <p:nvPicPr>
          <p:cNvPr id="6" name="Picture 6" descr="Image of sliding glass automatic do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743200"/>
            <a:ext cx="2427360" cy="19775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of a door leve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00" b="93800" l="4266" r="97718"/>
                    </a14:imgEffect>
                  </a14:imgLayer>
                </a14:imgProps>
              </a:ext>
              <a:ext uri="{28A0092B-C50C-407E-A947-70E740481C1C}">
                <a14:useLocalDpi xmlns:a14="http://schemas.microsoft.com/office/drawing/2010/main" val="0"/>
              </a:ext>
            </a:extLst>
          </a:blip>
          <a:srcRect/>
          <a:stretch>
            <a:fillRect/>
          </a:stretch>
        </p:blipFill>
        <p:spPr bwMode="auto">
          <a:xfrm>
            <a:off x="2609083" y="2910066"/>
            <a:ext cx="2711982" cy="13480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of a door knob"/>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5566" y="2590798"/>
            <a:ext cx="1986549" cy="1986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Universal Design Example </a:t>
            </a:r>
          </a:p>
        </p:txBody>
      </p:sp>
    </p:spTree>
    <p:extLst>
      <p:ext uri="{BB962C8B-B14F-4D97-AF65-F5344CB8AC3E}">
        <p14:creationId xmlns:p14="http://schemas.microsoft.com/office/powerpoint/2010/main" val="39000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t>Universal Design for </a:t>
            </a:r>
            <a:r>
              <a:rPr lang="en-US" b="1" dirty="0"/>
              <a:t>Learning</a:t>
            </a:r>
            <a:r>
              <a:rPr lang="en-US" dirty="0"/>
              <a:t> is</a:t>
            </a:r>
          </a:p>
        </p:txBody>
      </p:sp>
      <p:sp>
        <p:nvSpPr>
          <p:cNvPr id="3" name="Content Placeholder 2"/>
          <p:cNvSpPr>
            <a:spLocks noGrp="1"/>
          </p:cNvSpPr>
          <p:nvPr>
            <p:ph idx="1"/>
          </p:nvPr>
        </p:nvSpPr>
        <p:spPr/>
        <p:txBody>
          <a:bodyPr>
            <a:normAutofit/>
          </a:bodyPr>
          <a:lstStyle/>
          <a:p>
            <a:r>
              <a:rPr lang="en-US" dirty="0"/>
              <a:t>provides all students with an </a:t>
            </a:r>
            <a:r>
              <a:rPr lang="en-US" b="1" dirty="0"/>
              <a:t>equal opportunity </a:t>
            </a:r>
            <a:r>
              <a:rPr lang="en-US" dirty="0"/>
              <a:t>to learn, </a:t>
            </a:r>
          </a:p>
          <a:p>
            <a:r>
              <a:rPr lang="en-US" dirty="0"/>
              <a:t>designed in </a:t>
            </a:r>
            <a:r>
              <a:rPr lang="en-US" b="1" dirty="0"/>
              <a:t>flexible ways </a:t>
            </a:r>
            <a:r>
              <a:rPr lang="en-US" dirty="0"/>
              <a:t>to meet the needs of individual learners, and </a:t>
            </a:r>
          </a:p>
          <a:p>
            <a:r>
              <a:rPr lang="en-US" b="1" dirty="0"/>
              <a:t>prepared</a:t>
            </a:r>
            <a:r>
              <a:rPr lang="en-US" dirty="0"/>
              <a:t> with </a:t>
            </a:r>
            <a:r>
              <a:rPr lang="en-US" b="1" dirty="0"/>
              <a:t>flexible means</a:t>
            </a:r>
            <a:r>
              <a:rPr lang="en-US" dirty="0"/>
              <a:t>, </a:t>
            </a:r>
            <a:r>
              <a:rPr lang="en-US" b="1" dirty="0"/>
              <a:t>methods</a:t>
            </a:r>
            <a:r>
              <a:rPr lang="en-US" dirty="0"/>
              <a:t>, and </a:t>
            </a:r>
            <a:r>
              <a:rPr lang="en-US" b="1" dirty="0"/>
              <a:t>materials</a:t>
            </a:r>
            <a:r>
              <a:rPr lang="en-US" dirty="0"/>
              <a:t> to better meet the needs of every student.</a:t>
            </a:r>
          </a:p>
          <a:p>
            <a:endParaRPr lang="en-US" dirty="0"/>
          </a:p>
        </p:txBody>
      </p:sp>
    </p:spTree>
    <p:extLst>
      <p:ext uri="{BB962C8B-B14F-4D97-AF65-F5344CB8AC3E}">
        <p14:creationId xmlns:p14="http://schemas.microsoft.com/office/powerpoint/2010/main" val="89859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F50D-2C0F-AA48-AA58-70AFE3014629}"/>
              </a:ext>
            </a:extLst>
          </p:cNvPr>
          <p:cNvSpPr>
            <a:spLocks noGrp="1"/>
          </p:cNvSpPr>
          <p:nvPr>
            <p:ph type="title"/>
          </p:nvPr>
        </p:nvSpPr>
        <p:spPr/>
        <p:txBody>
          <a:bodyPr/>
          <a:lstStyle/>
          <a:p>
            <a:r>
              <a:rPr lang="en-US" dirty="0"/>
              <a:t>What is UDL?</a:t>
            </a:r>
          </a:p>
        </p:txBody>
      </p:sp>
      <p:pic>
        <p:nvPicPr>
          <p:cNvPr id="4" name="Online Media 3" descr="UDL in Higher Education">
            <a:hlinkClick r:id="" action="ppaction://media"/>
            <a:extLst>
              <a:ext uri="{FF2B5EF4-FFF2-40B4-BE49-F238E27FC236}">
                <a16:creationId xmlns:a16="http://schemas.microsoft.com/office/drawing/2014/main" id="{59B9C4D6-9F73-FB4E-8927-D0075ABFDE68}"/>
              </a:ext>
            </a:extLst>
          </p:cNvPr>
          <p:cNvPicPr>
            <a:picLocks noGrp="1" noRot="1" noChangeAspect="1"/>
          </p:cNvPicPr>
          <p:nvPr>
            <p:ph idx="1"/>
            <a:videoFile r:link="rId1"/>
          </p:nvPr>
        </p:nvPicPr>
        <p:blipFill>
          <a:blip r:embed="rId3"/>
          <a:stretch>
            <a:fillRect/>
          </a:stretch>
        </p:blipFill>
        <p:spPr>
          <a:xfrm>
            <a:off x="566737" y="1417638"/>
            <a:ext cx="8010525" cy="4525963"/>
          </a:xfrm>
          <a:prstGeom prst="rect">
            <a:avLst/>
          </a:prstGeom>
        </p:spPr>
      </p:pic>
    </p:spTree>
    <p:extLst>
      <p:ext uri="{BB962C8B-B14F-4D97-AF65-F5344CB8AC3E}">
        <p14:creationId xmlns:p14="http://schemas.microsoft.com/office/powerpoint/2010/main" val="170015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35F57-6239-C945-AECE-B274C61F6471}"/>
              </a:ext>
            </a:extLst>
          </p:cNvPr>
          <p:cNvSpPr txBox="1"/>
          <p:nvPr/>
        </p:nvSpPr>
        <p:spPr>
          <a:xfrm>
            <a:off x="7886581" y="5631543"/>
            <a:ext cx="800219" cy="369332"/>
          </a:xfrm>
          <a:prstGeom prst="rect">
            <a:avLst/>
          </a:prstGeom>
          <a:noFill/>
        </p:spPr>
        <p:txBody>
          <a:bodyPr wrap="none" rtlCol="0">
            <a:spAutoFit/>
          </a:bodyPr>
          <a:lstStyle/>
          <a:p>
            <a:r>
              <a:rPr lang="en-US" dirty="0">
                <a:hlinkClick r:id="rId3" tooltip="CAST organization citation &amp; hyperlink"/>
              </a:rPr>
              <a:t>CAST</a:t>
            </a:r>
            <a:endParaRPr lang="en-US" dirty="0"/>
          </a:p>
        </p:txBody>
      </p:sp>
      <p:pic>
        <p:nvPicPr>
          <p:cNvPr id="4" name="Content Placeholder 3" descr="Screenshot of CAST framework on how we learn.&#10;Why, What and How of learning">
            <a:extLst>
              <a:ext uri="{FF2B5EF4-FFF2-40B4-BE49-F238E27FC236}">
                <a16:creationId xmlns:a16="http://schemas.microsoft.com/office/drawing/2014/main" id="{B5E1A5AE-6D35-744D-A153-CFEADE2B004A}"/>
              </a:ext>
            </a:extLst>
          </p:cNvPr>
          <p:cNvPicPr>
            <a:picLocks noGrp="1" noChangeAspect="1"/>
          </p:cNvPicPr>
          <p:nvPr>
            <p:ph idx="1"/>
          </p:nvPr>
        </p:nvPicPr>
        <p:blipFill rotWithShape="1">
          <a:blip r:embed="rId4"/>
          <a:srcRect l="425" r="-423"/>
          <a:stretch/>
        </p:blipFill>
        <p:spPr>
          <a:xfrm>
            <a:off x="602673" y="2324503"/>
            <a:ext cx="8229600" cy="3106384"/>
          </a:xfrm>
          <a:prstGeom prst="rect">
            <a:avLst/>
          </a:prstGeom>
        </p:spPr>
      </p:pic>
      <p:sp>
        <p:nvSpPr>
          <p:cNvPr id="2" name="Title 1">
            <a:extLst>
              <a:ext uri="{FF2B5EF4-FFF2-40B4-BE49-F238E27FC236}">
                <a16:creationId xmlns:a16="http://schemas.microsoft.com/office/drawing/2014/main" id="{48C58338-3F7B-7A4D-82FD-77FFEE74D23B}"/>
              </a:ext>
            </a:extLst>
          </p:cNvPr>
          <p:cNvSpPr>
            <a:spLocks noGrp="1"/>
          </p:cNvSpPr>
          <p:nvPr>
            <p:ph type="title"/>
          </p:nvPr>
        </p:nvSpPr>
        <p:spPr/>
        <p:txBody>
          <a:bodyPr/>
          <a:lstStyle/>
          <a:p>
            <a:r>
              <a:rPr lang="en-US" dirty="0"/>
              <a:t>How Humans Learn </a:t>
            </a:r>
            <a:br>
              <a:rPr lang="en-US" dirty="0"/>
            </a:br>
            <a:r>
              <a:rPr lang="en-US" dirty="0"/>
              <a:t>UDL Guidelines</a:t>
            </a:r>
          </a:p>
        </p:txBody>
      </p:sp>
    </p:spTree>
    <p:extLst>
      <p:ext uri="{BB962C8B-B14F-4D97-AF65-F5344CB8AC3E}">
        <p14:creationId xmlns:p14="http://schemas.microsoft.com/office/powerpoint/2010/main" val="80190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 of brain with three puzzle wheels">
            <a:extLst>
              <a:ext uri="{FF2B5EF4-FFF2-40B4-BE49-F238E27FC236}">
                <a16:creationId xmlns:a16="http://schemas.microsoft.com/office/drawing/2014/main" id="{B7CE50AB-9243-9345-B26D-A5FAB66328A1}"/>
              </a:ext>
            </a:extLst>
          </p:cNvPr>
          <p:cNvPicPr>
            <a:picLocks noGrp="1" noChangeAspect="1"/>
          </p:cNvPicPr>
          <p:nvPr>
            <p:ph idx="1"/>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2465533" y="1184938"/>
            <a:ext cx="3804637" cy="4525963"/>
          </a:xfrm>
        </p:spPr>
      </p:pic>
      <p:cxnSp>
        <p:nvCxnSpPr>
          <p:cNvPr id="13" name="Straight Arrow Connector 12" descr="left-upward arrow">
            <a:extLst>
              <a:ext uri="{FF2B5EF4-FFF2-40B4-BE49-F238E27FC236}">
                <a16:creationId xmlns:a16="http://schemas.microsoft.com/office/drawing/2014/main" id="{4CBCF321-2838-4742-8AA1-59BCBB38CB5A}"/>
              </a:ext>
            </a:extLst>
          </p:cNvPr>
          <p:cNvCxnSpPr>
            <a:cxnSpLocks/>
          </p:cNvCxnSpPr>
          <p:nvPr/>
        </p:nvCxnSpPr>
        <p:spPr>
          <a:xfrm flipH="1" flipV="1">
            <a:off x="5617029" y="3683578"/>
            <a:ext cx="857290" cy="419824"/>
          </a:xfrm>
          <a:prstGeom prst="straightConnector1">
            <a:avLst/>
          </a:prstGeom>
          <a:ln w="762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A188D7F-0EEA-114B-B275-119843CBB5F8}"/>
              </a:ext>
            </a:extLst>
          </p:cNvPr>
          <p:cNvSpPr txBox="1"/>
          <p:nvPr/>
        </p:nvSpPr>
        <p:spPr>
          <a:xfrm>
            <a:off x="5976258" y="4103402"/>
            <a:ext cx="2824842" cy="1569660"/>
          </a:xfrm>
          <a:prstGeom prst="rect">
            <a:avLst/>
          </a:prstGeom>
          <a:noFill/>
        </p:spPr>
        <p:txBody>
          <a:bodyPr wrap="square" rtlCol="0">
            <a:spAutoFit/>
          </a:bodyPr>
          <a:lstStyle/>
          <a:p>
            <a:r>
              <a:rPr lang="en-US" sz="3600" b="1" dirty="0">
                <a:solidFill>
                  <a:schemeClr val="accent4">
                    <a:lumMod val="75000"/>
                  </a:schemeClr>
                </a:solidFill>
              </a:rPr>
              <a:t>Recognition networks</a:t>
            </a:r>
          </a:p>
          <a:p>
            <a:r>
              <a:rPr lang="en-US" sz="2400" dirty="0">
                <a:solidFill>
                  <a:schemeClr val="accent4">
                    <a:lumMod val="75000"/>
                  </a:schemeClr>
                </a:solidFill>
              </a:rPr>
              <a:t>(the what)</a:t>
            </a:r>
          </a:p>
        </p:txBody>
      </p:sp>
      <p:cxnSp>
        <p:nvCxnSpPr>
          <p:cNvPr id="16" name="Straight Arrow Connector 15" descr="left arrow">
            <a:extLst>
              <a:ext uri="{FF2B5EF4-FFF2-40B4-BE49-F238E27FC236}">
                <a16:creationId xmlns:a16="http://schemas.microsoft.com/office/drawing/2014/main" id="{80B4D532-2BFE-044E-B49A-486FFF28BC97}"/>
              </a:ext>
            </a:extLst>
          </p:cNvPr>
          <p:cNvCxnSpPr>
            <a:cxnSpLocks/>
          </p:cNvCxnSpPr>
          <p:nvPr/>
        </p:nvCxnSpPr>
        <p:spPr>
          <a:xfrm flipH="1">
            <a:off x="5502728" y="1453241"/>
            <a:ext cx="1061358" cy="726366"/>
          </a:xfrm>
          <a:prstGeom prst="straightConnector1">
            <a:avLst/>
          </a:prstGeom>
          <a:ln w="762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CCBFC08-A88D-FD49-B9EB-F02D16C365BB}"/>
              </a:ext>
            </a:extLst>
          </p:cNvPr>
          <p:cNvSpPr txBox="1"/>
          <p:nvPr/>
        </p:nvSpPr>
        <p:spPr>
          <a:xfrm>
            <a:off x="6564085" y="1061355"/>
            <a:ext cx="2362199" cy="1569660"/>
          </a:xfrm>
          <a:prstGeom prst="rect">
            <a:avLst/>
          </a:prstGeom>
          <a:noFill/>
        </p:spPr>
        <p:txBody>
          <a:bodyPr wrap="square" rtlCol="0">
            <a:spAutoFit/>
          </a:bodyPr>
          <a:lstStyle/>
          <a:p>
            <a:r>
              <a:rPr lang="en-US" sz="3600" b="1" dirty="0">
                <a:solidFill>
                  <a:schemeClr val="accent3">
                    <a:lumMod val="75000"/>
                  </a:schemeClr>
                </a:solidFill>
              </a:rPr>
              <a:t>Affective networks</a:t>
            </a:r>
          </a:p>
          <a:p>
            <a:r>
              <a:rPr lang="en-US" sz="2400" dirty="0">
                <a:solidFill>
                  <a:schemeClr val="accent3">
                    <a:lumMod val="75000"/>
                  </a:schemeClr>
                </a:solidFill>
              </a:rPr>
              <a:t>(the why)</a:t>
            </a:r>
          </a:p>
        </p:txBody>
      </p:sp>
      <p:cxnSp>
        <p:nvCxnSpPr>
          <p:cNvPr id="10" name="Straight Arrow Connector 9" descr="right arrow">
            <a:extLst>
              <a:ext uri="{FF2B5EF4-FFF2-40B4-BE49-F238E27FC236}">
                <a16:creationId xmlns:a16="http://schemas.microsoft.com/office/drawing/2014/main" id="{3C8B12E0-8DCE-7341-A114-B4CE4783C2CF}"/>
              </a:ext>
            </a:extLst>
          </p:cNvPr>
          <p:cNvCxnSpPr>
            <a:cxnSpLocks/>
          </p:cNvCxnSpPr>
          <p:nvPr/>
        </p:nvCxnSpPr>
        <p:spPr>
          <a:xfrm>
            <a:off x="2155371" y="1975755"/>
            <a:ext cx="1485902" cy="203852"/>
          </a:xfrm>
          <a:prstGeom prst="straightConnector1">
            <a:avLst/>
          </a:prstGeom>
          <a:ln w="762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006A491-849B-7D4C-9344-9BDFB00CBB7F}"/>
              </a:ext>
            </a:extLst>
          </p:cNvPr>
          <p:cNvSpPr txBox="1"/>
          <p:nvPr/>
        </p:nvSpPr>
        <p:spPr>
          <a:xfrm>
            <a:off x="457200" y="1426026"/>
            <a:ext cx="2212481" cy="1569660"/>
          </a:xfrm>
          <a:prstGeom prst="rect">
            <a:avLst/>
          </a:prstGeom>
          <a:noFill/>
        </p:spPr>
        <p:txBody>
          <a:bodyPr wrap="square" rtlCol="0">
            <a:spAutoFit/>
          </a:bodyPr>
          <a:lstStyle/>
          <a:p>
            <a:r>
              <a:rPr lang="en-US" sz="3600" b="1" dirty="0">
                <a:solidFill>
                  <a:srgbClr val="0070C0"/>
                </a:solidFill>
              </a:rPr>
              <a:t>Strategic</a:t>
            </a:r>
          </a:p>
          <a:p>
            <a:r>
              <a:rPr lang="en-US" sz="3600" b="1" dirty="0">
                <a:solidFill>
                  <a:srgbClr val="0070C0"/>
                </a:solidFill>
              </a:rPr>
              <a:t>networks</a:t>
            </a:r>
          </a:p>
          <a:p>
            <a:r>
              <a:rPr lang="en-US" sz="2400" dirty="0">
                <a:solidFill>
                  <a:srgbClr val="0070C0"/>
                </a:solidFill>
              </a:rPr>
              <a:t>(the how)</a:t>
            </a:r>
          </a:p>
        </p:txBody>
      </p:sp>
      <p:sp>
        <p:nvSpPr>
          <p:cNvPr id="2" name="Title 1">
            <a:extLst>
              <a:ext uri="{FF2B5EF4-FFF2-40B4-BE49-F238E27FC236}">
                <a16:creationId xmlns:a16="http://schemas.microsoft.com/office/drawing/2014/main" id="{28C8EAD3-1510-F849-8B6E-2E3D134EA512}"/>
              </a:ext>
            </a:extLst>
          </p:cNvPr>
          <p:cNvSpPr>
            <a:spLocks noGrp="1"/>
          </p:cNvSpPr>
          <p:nvPr>
            <p:ph type="title"/>
          </p:nvPr>
        </p:nvSpPr>
        <p:spPr>
          <a:xfrm>
            <a:off x="293914" y="-1769761"/>
            <a:ext cx="8229600" cy="1143000"/>
          </a:xfrm>
        </p:spPr>
        <p:txBody>
          <a:bodyPr/>
          <a:lstStyle/>
          <a:p>
            <a:r>
              <a:rPr lang="en-US" dirty="0"/>
              <a:t>They all Work Together</a:t>
            </a:r>
          </a:p>
        </p:txBody>
      </p:sp>
    </p:spTree>
    <p:extLst>
      <p:ext uri="{BB962C8B-B14F-4D97-AF65-F5344CB8AC3E}">
        <p14:creationId xmlns:p14="http://schemas.microsoft.com/office/powerpoint/2010/main" val="372052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9F86-2533-CD4F-AF6F-48D6ACD17462}"/>
              </a:ext>
            </a:extLst>
          </p:cNvPr>
          <p:cNvSpPr>
            <a:spLocks noGrp="1"/>
          </p:cNvSpPr>
          <p:nvPr>
            <p:ph type="title"/>
          </p:nvPr>
        </p:nvSpPr>
        <p:spPr/>
        <p:txBody>
          <a:bodyPr/>
          <a:lstStyle/>
          <a:p>
            <a:r>
              <a:rPr lang="en-US" dirty="0"/>
              <a:t>The Why: Engagement</a:t>
            </a:r>
          </a:p>
        </p:txBody>
      </p:sp>
      <p:sp>
        <p:nvSpPr>
          <p:cNvPr id="3" name="Content Placeholder 2">
            <a:extLst>
              <a:ext uri="{FF2B5EF4-FFF2-40B4-BE49-F238E27FC236}">
                <a16:creationId xmlns:a16="http://schemas.microsoft.com/office/drawing/2014/main" id="{5F654878-202A-404F-9F1E-1AAB8B5D639F}"/>
              </a:ext>
            </a:extLst>
          </p:cNvPr>
          <p:cNvSpPr>
            <a:spLocks noGrp="1"/>
          </p:cNvSpPr>
          <p:nvPr>
            <p:ph idx="1"/>
          </p:nvPr>
        </p:nvSpPr>
        <p:spPr>
          <a:xfrm>
            <a:off x="790575" y="1628929"/>
            <a:ext cx="7562850" cy="4525963"/>
          </a:xfrm>
        </p:spPr>
        <p:txBody>
          <a:bodyPr/>
          <a:lstStyle/>
          <a:p>
            <a:r>
              <a:rPr lang="en-US" dirty="0"/>
              <a:t>Choice &amp; autonomy (but not too much)</a:t>
            </a:r>
          </a:p>
          <a:p>
            <a:r>
              <a:rPr lang="en-US" dirty="0"/>
              <a:t>Provide students with options on how to engage in course activities </a:t>
            </a:r>
          </a:p>
          <a:p>
            <a:r>
              <a:rPr lang="en-US" dirty="0"/>
              <a:t>Align goals &amp; objectives for relevance &amp; value</a:t>
            </a:r>
          </a:p>
        </p:txBody>
      </p:sp>
    </p:spTree>
    <p:extLst>
      <p:ext uri="{BB962C8B-B14F-4D97-AF65-F5344CB8AC3E}">
        <p14:creationId xmlns:p14="http://schemas.microsoft.com/office/powerpoint/2010/main" val="876525315"/>
      </p:ext>
    </p:extLst>
  </p:cSld>
  <p:clrMapOvr>
    <a:masterClrMapping/>
  </p:clrMapOvr>
</p:sld>
</file>

<file path=ppt/theme/theme1.xml><?xml version="1.0" encoding="utf-8"?>
<a:theme xmlns:a="http://schemas.openxmlformats.org/drawingml/2006/main" name="ndsu-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dsu-template2" id="{40D815BC-64D9-DE4E-96F3-1443C97BD611}" vid="{14A8AD4F-86C7-DB4B-AD29-EEFCCC11BF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ndsu-template1</Template>
  <TotalTime>1932</TotalTime>
  <Words>1087</Words>
  <Application>Microsoft Macintosh PowerPoint</Application>
  <PresentationFormat>On-screen Show (4:3)</PresentationFormat>
  <Paragraphs>145</Paragraphs>
  <Slides>19</Slides>
  <Notes>18</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ndsu-template1</vt:lpstr>
      <vt:lpstr>Universal Design for Learning</vt:lpstr>
      <vt:lpstr>Outcomes for Today</vt:lpstr>
      <vt:lpstr>Universal Design is …</vt:lpstr>
      <vt:lpstr>Universal Design Example </vt:lpstr>
      <vt:lpstr>Universal Design for Learning is</vt:lpstr>
      <vt:lpstr>What is UDL?</vt:lpstr>
      <vt:lpstr>How Humans Learn  UDL Guidelines</vt:lpstr>
      <vt:lpstr>They all Work Together</vt:lpstr>
      <vt:lpstr>The Why: Engagement</vt:lpstr>
      <vt:lpstr>The What: Representation</vt:lpstr>
      <vt:lpstr>The How: Action &amp; Expression</vt:lpstr>
      <vt:lpstr>Example: UDL Assignment</vt:lpstr>
      <vt:lpstr>Example: UDL Content</vt:lpstr>
      <vt:lpstr>A Quick Review… </vt:lpstr>
      <vt:lpstr>Making Simple Changes</vt:lpstr>
      <vt:lpstr>Instructor View</vt:lpstr>
      <vt:lpstr>Instructor View with Guidance</vt:lpstr>
      <vt:lpstr>Student View</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Universal Design for Learning</dc:subject>
  <dc:creator>Lori Swinney &amp; Lorna Olsen</dc:creator>
  <cp:keywords>UDL, universal design for learning, UDI, accesdsibility</cp:keywords>
  <dc:description/>
  <cp:lastModifiedBy>Lori Swinney</cp:lastModifiedBy>
  <cp:revision>61</cp:revision>
  <cp:lastPrinted>2021-05-25T12:06:03Z</cp:lastPrinted>
  <dcterms:created xsi:type="dcterms:W3CDTF">2020-10-23T20:46:57Z</dcterms:created>
  <dcterms:modified xsi:type="dcterms:W3CDTF">2021-05-26T17:14:30Z</dcterms:modified>
  <cp:category/>
</cp:coreProperties>
</file>