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72"/>
    <p:restoredTop sz="94682"/>
  </p:normalViewPr>
  <p:slideViewPr>
    <p:cSldViewPr snapToGrid="0">
      <p:cViewPr varScale="1">
        <p:scale>
          <a:sx n="116" d="100"/>
          <a:sy n="116" d="100"/>
        </p:scale>
        <p:origin x="192" y="6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dc65ab3725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dc65ab3725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dc65ab3725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dc65ab3725_0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dc65ab3725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dc65ab3725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dc65ab3725_0_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dc65ab3725_0_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dc65ab3725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dc65ab3725_0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dc65ab3725_0_6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dc65ab3725_0_6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dc65ab3725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dc65ab3725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dc65ab3725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dc65ab3725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dc65ab372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dc65ab372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dc65ab3725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dc65ab3725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dc65ab3725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dc65ab3725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dc65ab3725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dc65ab3725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dc65ab3725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dc65ab3725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dc65ab3725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dc65ab3725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dc65ab3725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dc65ab3725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docs.google.com/document/d/176EK54z2wZqGsvhnlwJFhABFGBys2tA__DrjLk-u_gQ/edit?usp=sharing" TargetMode="External"/><Relationship Id="rId3" Type="http://schemas.openxmlformats.org/officeDocument/2006/relationships/hyperlink" Target="https://docs.google.com/document/d/1f4HVVjBL7y-qhVcxUWgnP6_ZUCCmnb8BG1VFVCRIGgY/edit" TargetMode="External"/><Relationship Id="rId7" Type="http://schemas.openxmlformats.org/officeDocument/2006/relationships/hyperlink" Target="https://drive.google.com/file/d/1sv3G5RQi2ZmTvTJeZHvGydkshmUJ5RjU/view?usp=sharing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drive.google.com/file/d/18EEf-14jCEXXWX_ZTIxtkpYgQXiZtZMs/view?usp=sharing" TargetMode="External"/><Relationship Id="rId5" Type="http://schemas.openxmlformats.org/officeDocument/2006/relationships/hyperlink" Target="https://docs.google.com/document/d/1BgNVU1n0chT4gLAaTNOHHVUHU3Wp_YBpqe1axmAj8fE/edit?usp=sharing" TargetMode="External"/><Relationship Id="rId4" Type="http://schemas.openxmlformats.org/officeDocument/2006/relationships/hyperlink" Target="https://docs.google.com/document/d/1D36mcaqA35TLzWveZa74tTm9rTHtr7IQXdEkWtVWmCE/edit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ndstate.co1.qualtrics.com/jfe/form/SV_9nSUfvuFM4BkQiG" TargetMode="External"/><Relationship Id="rId7" Type="http://schemas.openxmlformats.org/officeDocument/2006/relationships/hyperlink" Target="mailto:jennifer.momsen@ndsu.edu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jeffrey.boyer@ndsu.edu" TargetMode="External"/><Relationship Id="rId5" Type="http://schemas.openxmlformats.org/officeDocument/2006/relationships/hyperlink" Target="https://ndstate.co1.qualtrics.com/jfe/form/SV_3V0A5kEtgLOdrKu" TargetMode="External"/><Relationship Id="rId4" Type="http://schemas.openxmlformats.org/officeDocument/2006/relationships/hyperlink" Target="https://wvupressonline.com/ungradin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ndstate.co1.qualtrics.com/jfe/form/SV_9nSUfvuFM4BkQi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ndstate.co1.qualtrics.com/jfe/form/SV_3V0A5kEtgLOdrKu" TargetMode="External"/><Relationship Id="rId4" Type="http://schemas.openxmlformats.org/officeDocument/2006/relationships/hyperlink" Target="https://wvupressonline.com/ungradin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1QSocgE3yFY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Ungrading: Alternatives to Traditional Grading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31389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Jenni Momsen &amp; Jeff Boyer 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Ungrading: a movement towards eliminating grades entirel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err="1"/>
              <a:t>Ungrading</a:t>
            </a:r>
            <a:r>
              <a:rPr lang="en" dirty="0"/>
              <a:t>: a movement towards eliminating grades entirely</a:t>
            </a:r>
            <a:endParaRPr dirty="0"/>
          </a:p>
        </p:txBody>
      </p:sp>
      <p:sp>
        <p:nvSpPr>
          <p:cNvPr id="114" name="Google Shape;114;p2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68815" algn="l" rtl="0">
              <a:spcBef>
                <a:spcPts val="0"/>
              </a:spcBef>
              <a:spcAft>
                <a:spcPts val="0"/>
              </a:spcAft>
              <a:buSzPts val="2208"/>
              <a:buChar char="-"/>
            </a:pPr>
            <a:r>
              <a:rPr lang="en" sz="2208"/>
              <a:t>Grades inhibit learning</a:t>
            </a:r>
            <a:endParaRPr sz="2208"/>
          </a:p>
          <a:p>
            <a:pPr marL="914400" lvl="1" indent="-343415" algn="l" rtl="0">
              <a:spcBef>
                <a:spcPts val="0"/>
              </a:spcBef>
              <a:spcAft>
                <a:spcPts val="0"/>
              </a:spcAft>
              <a:buSzPts val="1808"/>
              <a:buChar char="-"/>
            </a:pPr>
            <a:r>
              <a:rPr lang="en" sz="1808"/>
              <a:t>Penalize mistakes</a:t>
            </a:r>
            <a:endParaRPr sz="1808"/>
          </a:p>
          <a:p>
            <a:pPr marL="914400" lvl="1" indent="-343415" algn="l" rtl="0">
              <a:spcBef>
                <a:spcPts val="0"/>
              </a:spcBef>
              <a:spcAft>
                <a:spcPts val="0"/>
              </a:spcAft>
              <a:buSzPts val="1808"/>
              <a:buChar char="-"/>
            </a:pPr>
            <a:r>
              <a:rPr lang="en" sz="1808"/>
              <a:t>Shifting the focus from learning towards performance</a:t>
            </a:r>
            <a:endParaRPr sz="1808"/>
          </a:p>
          <a:p>
            <a:pPr marL="457200" lvl="0" indent="-368815" algn="l" rtl="0">
              <a:spcBef>
                <a:spcPts val="0"/>
              </a:spcBef>
              <a:spcAft>
                <a:spcPts val="0"/>
              </a:spcAft>
              <a:buSzPts val="2208"/>
              <a:buChar char="-"/>
            </a:pPr>
            <a:r>
              <a:rPr lang="en" sz="2208"/>
              <a:t>Grades penalize risk taking</a:t>
            </a:r>
            <a:endParaRPr sz="2208"/>
          </a:p>
          <a:p>
            <a:pPr marL="914400" lvl="1" indent="-343415" algn="l" rtl="0">
              <a:spcBef>
                <a:spcPts val="0"/>
              </a:spcBef>
              <a:spcAft>
                <a:spcPts val="0"/>
              </a:spcAft>
              <a:buSzPts val="1808"/>
              <a:buChar char="-"/>
            </a:pPr>
            <a:r>
              <a:rPr lang="en" sz="1808"/>
              <a:t>Students are risk averse and opt for easy tasks</a:t>
            </a:r>
            <a:endParaRPr sz="1808"/>
          </a:p>
          <a:p>
            <a:pPr marL="914400" lvl="1" indent="-343415" algn="l" rtl="0">
              <a:spcBef>
                <a:spcPts val="0"/>
              </a:spcBef>
              <a:spcAft>
                <a:spcPts val="0"/>
              </a:spcAft>
              <a:buSzPts val="1808"/>
              <a:buChar char="-"/>
            </a:pPr>
            <a:r>
              <a:rPr lang="en" sz="1808"/>
              <a:t>It is strategic to avoid activities where they are unsure or are likely to make mistakes</a:t>
            </a:r>
            <a:endParaRPr sz="1808"/>
          </a:p>
          <a:p>
            <a:pPr marL="457200" lvl="0" indent="-368815" algn="l" rtl="0">
              <a:spcBef>
                <a:spcPts val="0"/>
              </a:spcBef>
              <a:spcAft>
                <a:spcPts val="0"/>
              </a:spcAft>
              <a:buSzPts val="2208"/>
              <a:buChar char="-"/>
            </a:pPr>
            <a:r>
              <a:rPr lang="en" sz="2208"/>
              <a:t>Grades promote shallow learning and superficial engagement with learning</a:t>
            </a:r>
            <a:endParaRPr sz="2208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Ungrading: An unfortunate term for a world of possibilities</a:t>
            </a:r>
            <a:endParaRPr/>
          </a:p>
        </p:txBody>
      </p:sp>
      <p:sp>
        <p:nvSpPr>
          <p:cNvPr id="120" name="Google Shape;120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94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-"/>
            </a:pPr>
            <a:r>
              <a:rPr lang="en" sz="2200"/>
              <a:t>Refocus the classroom on </a:t>
            </a:r>
            <a:r>
              <a:rPr lang="en" sz="2200" i="1"/>
              <a:t>learning</a:t>
            </a:r>
            <a:r>
              <a:rPr lang="en" sz="2200"/>
              <a:t>, not ranking/grades/grading/ points, etc.</a:t>
            </a:r>
            <a:endParaRPr sz="220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Embrace </a:t>
            </a:r>
            <a:r>
              <a:rPr lang="en" sz="2000" i="1"/>
              <a:t>flexibility</a:t>
            </a:r>
            <a:endParaRPr sz="2000" i="1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Build </a:t>
            </a:r>
            <a:r>
              <a:rPr lang="en" sz="2000" i="1"/>
              <a:t>trust</a:t>
            </a:r>
            <a:endParaRPr sz="2000" i="1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Center and prioritize </a:t>
            </a:r>
            <a:r>
              <a:rPr lang="en" sz="2000" i="1"/>
              <a:t>descriptive feedback</a:t>
            </a:r>
            <a:endParaRPr sz="2000" i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Ungrading: Embracing flexibility</a:t>
            </a:r>
            <a:endParaRPr/>
          </a:p>
        </p:txBody>
      </p:sp>
      <p:sp>
        <p:nvSpPr>
          <p:cNvPr id="126" name="Google Shape;126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-"/>
            </a:pPr>
            <a:r>
              <a:rPr lang="en" sz="2100"/>
              <a:t>L</a:t>
            </a:r>
            <a:r>
              <a:rPr lang="en" sz="2000"/>
              <a:t>et students lead the learning process</a:t>
            </a:r>
            <a:endParaRPr sz="20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" sz="1600"/>
              <a:t>Invite students to set personal learning goals within the domain of the course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" sz="1600"/>
              <a:t>Collaborate with students to discuss their progress on meeting their learning goals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" sz="1600"/>
              <a:t>Collaborate with students to identify a final grade</a:t>
            </a:r>
            <a:endParaRPr sz="16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Build in reflective assignments</a:t>
            </a:r>
            <a:endParaRPr sz="20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" sz="1600"/>
              <a:t>Enable students to complete self evaluations and reflections across the semester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" sz="1600"/>
              <a:t>Use these reflections to engage in meaningful discussions (written, verbal) with students</a:t>
            </a:r>
            <a:endParaRPr sz="16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Reconsider strict deadlines</a:t>
            </a:r>
            <a:endParaRPr sz="2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Ungrading: Building trust</a:t>
            </a:r>
            <a:endParaRPr/>
          </a:p>
        </p:txBody>
      </p:sp>
      <p:sp>
        <p:nvSpPr>
          <p:cNvPr id="132" name="Google Shape;132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-"/>
            </a:pPr>
            <a:r>
              <a:rPr lang="en" sz="2200"/>
              <a:t>Share with your students!</a:t>
            </a:r>
            <a:endParaRPr sz="220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sz="1800"/>
              <a:t>Your philosophy of learning with students - share early and often</a:t>
            </a:r>
            <a:endParaRPr sz="180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sz="1800"/>
              <a:t>Learning goals/objectives</a:t>
            </a:r>
            <a:endParaRPr sz="180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sz="1800"/>
              <a:t>The </a:t>
            </a:r>
            <a:r>
              <a:rPr lang="en" sz="1800" i="1"/>
              <a:t>why</a:t>
            </a:r>
            <a:r>
              <a:rPr lang="en" sz="1800"/>
              <a:t> behind each assessment</a:t>
            </a:r>
            <a:endParaRPr sz="18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-"/>
            </a:pPr>
            <a:r>
              <a:rPr lang="en" sz="2200"/>
              <a:t>Trust your students</a:t>
            </a:r>
            <a:endParaRPr sz="220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sz="1800"/>
              <a:t>Assume they are trying their best</a:t>
            </a:r>
            <a:endParaRPr sz="180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sz="1800"/>
              <a:t>Assume they do not want to cheat</a:t>
            </a:r>
            <a:endParaRPr sz="18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-"/>
            </a:pPr>
            <a:r>
              <a:rPr lang="en" sz="2200"/>
              <a:t>Recognize your students as humans</a:t>
            </a:r>
            <a:endParaRPr sz="220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sz="1800"/>
              <a:t>They are diverse!</a:t>
            </a:r>
            <a:endParaRPr sz="180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sz="1800"/>
              <a:t>Each has different pressures on their time and energy</a:t>
            </a:r>
            <a:endParaRPr sz="1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Ungrading: Centering descriptive feedback</a:t>
            </a:r>
            <a:endParaRPr/>
          </a:p>
        </p:txBody>
      </p:sp>
      <p:sp>
        <p:nvSpPr>
          <p:cNvPr id="138" name="Google Shape;138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-"/>
            </a:pPr>
            <a:r>
              <a:rPr lang="en" sz="2200"/>
              <a:t>Feedback is one of the most powerful instructional tools (Hattie 2009)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-"/>
            </a:pPr>
            <a:r>
              <a:rPr lang="en" sz="2200"/>
              <a:t>Descriptive feedback in the absence of evaluative feedback (a grade) promotes learning (Brookhart 2008)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-"/>
            </a:pPr>
            <a:r>
              <a:rPr lang="en" sz="2200"/>
              <a:t>Providing feedback - multiple ways</a:t>
            </a:r>
            <a:endParaRPr sz="220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sz="1800"/>
              <a:t>Pen &amp; paper - feedback on individual assignments</a:t>
            </a:r>
            <a:endParaRPr sz="180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sz="1800"/>
              <a:t>Feedback on group assignments</a:t>
            </a:r>
            <a:endParaRPr sz="180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sz="1800"/>
              <a:t>Peer feedback</a:t>
            </a:r>
            <a:endParaRPr sz="180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sz="1800"/>
              <a:t>Learning assistants (LAs)</a:t>
            </a:r>
            <a:endParaRPr sz="180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sz="1800"/>
              <a:t>Self evaluation</a:t>
            </a:r>
            <a:endParaRPr sz="18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Ungrading: </a:t>
            </a:r>
            <a:r>
              <a:rPr lang="en" u="sng">
                <a:solidFill>
                  <a:schemeClr val="hlink"/>
                </a:solidFill>
                <a:hlinkClick r:id="rId3"/>
              </a:rPr>
              <a:t>Resources</a:t>
            </a:r>
            <a:endParaRPr/>
          </a:p>
        </p:txBody>
      </p:sp>
      <p:sp>
        <p:nvSpPr>
          <p:cNvPr id="144" name="Google Shape;144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And a syllabus &amp; more so you can “see” this in action</a:t>
            </a:r>
            <a:endParaRPr sz="2200"/>
          </a:p>
          <a:p>
            <a:pPr marL="457200" lvl="0" indent="-368300" algn="l" rtl="0">
              <a:spcBef>
                <a:spcPts val="1200"/>
              </a:spcBef>
              <a:spcAft>
                <a:spcPts val="0"/>
              </a:spcAft>
              <a:buSzPts val="2200"/>
              <a:buChar char="-"/>
            </a:pPr>
            <a:r>
              <a:rPr lang="en" sz="2200" u="sng">
                <a:solidFill>
                  <a:schemeClr val="hlink"/>
                </a:solidFill>
                <a:hlinkClick r:id="rId4"/>
              </a:rPr>
              <a:t>Biol 151, Spring 2021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-"/>
            </a:pPr>
            <a:r>
              <a:rPr lang="en" sz="2200" u="sng">
                <a:solidFill>
                  <a:schemeClr val="hlink"/>
                </a:solidFill>
                <a:hlinkClick r:id="rId5"/>
              </a:rPr>
              <a:t>Biol 272, Fall 2020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-"/>
            </a:pPr>
            <a:r>
              <a:rPr lang="en" sz="2200" u="sng">
                <a:solidFill>
                  <a:schemeClr val="hlink"/>
                </a:solidFill>
                <a:hlinkClick r:id="rId6"/>
              </a:rPr>
              <a:t>Engl 222, Spring 2020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-"/>
            </a:pPr>
            <a:r>
              <a:rPr lang="en" sz="2200" u="sng">
                <a:solidFill>
                  <a:schemeClr val="hlink"/>
                </a:solidFill>
                <a:hlinkClick r:id="rId7"/>
              </a:rPr>
              <a:t>Rels 335, Spring 2020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-"/>
            </a:pPr>
            <a:r>
              <a:rPr lang="en" sz="2200" u="sng">
                <a:solidFill>
                  <a:schemeClr val="hlink"/>
                </a:solidFill>
                <a:hlinkClick r:id="rId8"/>
              </a:rPr>
              <a:t>MICR 352L</a:t>
            </a:r>
            <a:r>
              <a:rPr lang="en" sz="2200"/>
              <a:t>, General Microbiology II Laboratory: Final reflection to determine reported grade</a:t>
            </a:r>
            <a:endParaRPr sz="22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Don’t forget!</a:t>
            </a:r>
            <a:endParaRPr/>
          </a:p>
        </p:txBody>
      </p:sp>
      <p:sp>
        <p:nvSpPr>
          <p:cNvPr id="150" name="Google Shape;150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If you want to discuss ungrading even more, please join us for:</a:t>
            </a:r>
            <a:endParaRPr sz="2200"/>
          </a:p>
          <a:p>
            <a:pPr marL="457200" lvl="0" indent="-368300" algn="l" rtl="0">
              <a:spcBef>
                <a:spcPts val="1200"/>
              </a:spcBef>
              <a:spcAft>
                <a:spcPts val="0"/>
              </a:spcAft>
              <a:buSzPts val="2200"/>
              <a:buChar char="-"/>
            </a:pPr>
            <a:r>
              <a:rPr lang="en" sz="2200" u="sng">
                <a:solidFill>
                  <a:schemeClr val="hlink"/>
                </a:solidFill>
                <a:hlinkClick r:id="rId3"/>
              </a:rPr>
              <a:t>Book club</a:t>
            </a:r>
            <a:r>
              <a:rPr lang="en" sz="2200"/>
              <a:t> (sign up), discussing ‘</a:t>
            </a:r>
            <a:r>
              <a:rPr lang="en" sz="2200" u="sng">
                <a:solidFill>
                  <a:schemeClr val="hlink"/>
                </a:solidFill>
                <a:hlinkClick r:id="rId4"/>
              </a:rPr>
              <a:t>Ungrading: Why rating students undermines learning (and what to do instead)</a:t>
            </a:r>
            <a:r>
              <a:rPr lang="en" sz="2200"/>
              <a:t>’ by Susan Blum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-"/>
            </a:pPr>
            <a:r>
              <a:rPr lang="en" sz="2200"/>
              <a:t>A </a:t>
            </a:r>
            <a:r>
              <a:rPr lang="en" sz="2200" u="sng">
                <a:solidFill>
                  <a:schemeClr val="hlink"/>
                </a:solidFill>
                <a:hlinkClick r:id="rId5"/>
              </a:rPr>
              <a:t>Faculty Learning Community</a:t>
            </a:r>
            <a:r>
              <a:rPr lang="en" sz="2200"/>
              <a:t>, focused on further discussion and implementation</a:t>
            </a:r>
            <a:endParaRPr sz="2200"/>
          </a:p>
        </p:txBody>
      </p:sp>
      <p:sp>
        <p:nvSpPr>
          <p:cNvPr id="151" name="Google Shape;151;p28"/>
          <p:cNvSpPr txBox="1"/>
          <p:nvPr/>
        </p:nvSpPr>
        <p:spPr>
          <a:xfrm>
            <a:off x="2180850" y="3637350"/>
            <a:ext cx="47823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Jeff Boyer, </a:t>
            </a:r>
            <a:r>
              <a:rPr lang="en" sz="1800" u="sng">
                <a:solidFill>
                  <a:schemeClr val="hlink"/>
                </a:solidFill>
                <a:hlinkClick r:id="rId6"/>
              </a:rPr>
              <a:t>jeffrey.boyer@ndsu.edu</a:t>
            </a:r>
            <a:endParaRPr sz="18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Jenni Momsen, </a:t>
            </a:r>
            <a:r>
              <a:rPr lang="en" sz="1800" u="sng">
                <a:solidFill>
                  <a:schemeClr val="hlink"/>
                </a:solidFill>
                <a:hlinkClick r:id="rId7"/>
              </a:rPr>
              <a:t>jennifer.momsen@ndsu.edu</a:t>
            </a:r>
            <a:endParaRPr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First, an advertisement!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If you want to discuss ungrading even more, please join us for:</a:t>
            </a:r>
            <a:endParaRPr sz="2200"/>
          </a:p>
          <a:p>
            <a:pPr marL="457200" lvl="0" indent="-368300" algn="l" rtl="0">
              <a:spcBef>
                <a:spcPts val="1200"/>
              </a:spcBef>
              <a:spcAft>
                <a:spcPts val="0"/>
              </a:spcAft>
              <a:buSzPts val="2200"/>
              <a:buChar char="-"/>
            </a:pPr>
            <a:r>
              <a:rPr lang="en" sz="2200" u="sng">
                <a:solidFill>
                  <a:schemeClr val="hlink"/>
                </a:solidFill>
                <a:hlinkClick r:id="rId3"/>
              </a:rPr>
              <a:t>Book club</a:t>
            </a:r>
            <a:r>
              <a:rPr lang="en" sz="2200"/>
              <a:t> (sign up), discussing ‘</a:t>
            </a:r>
            <a:r>
              <a:rPr lang="en" sz="2200" u="sng">
                <a:solidFill>
                  <a:schemeClr val="hlink"/>
                </a:solidFill>
                <a:hlinkClick r:id="rId4"/>
              </a:rPr>
              <a:t>Ungrading: Why rating students undermines learning (and what to do instead)</a:t>
            </a:r>
            <a:r>
              <a:rPr lang="en" sz="2200"/>
              <a:t>’ by Susan Blum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-"/>
            </a:pPr>
            <a:r>
              <a:rPr lang="en" sz="2200"/>
              <a:t>A </a:t>
            </a:r>
            <a:r>
              <a:rPr lang="en" sz="2200" u="sng">
                <a:solidFill>
                  <a:schemeClr val="hlink"/>
                </a:solidFill>
                <a:hlinkClick r:id="rId5"/>
              </a:rPr>
              <a:t>Faculty Learning Community</a:t>
            </a:r>
            <a:r>
              <a:rPr lang="en" sz="2200"/>
              <a:t>, focused on further discussion and implementation</a:t>
            </a:r>
            <a:endParaRPr sz="2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Driving questions </a:t>
            </a: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-"/>
            </a:pPr>
            <a:r>
              <a:rPr lang="en" sz="2200"/>
              <a:t>What does a grade mean?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-"/>
            </a:pPr>
            <a:r>
              <a:rPr lang="en" sz="2200"/>
              <a:t>Can grades and grading harm learning?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-"/>
            </a:pPr>
            <a:r>
              <a:rPr lang="en" sz="2200"/>
              <a:t>What are alternatives to traditional grading?</a:t>
            </a:r>
            <a:endParaRPr sz="2200"/>
          </a:p>
        </p:txBody>
      </p:sp>
      <p:sp>
        <p:nvSpPr>
          <p:cNvPr id="68" name="Google Shape;68;p15"/>
          <p:cNvSpPr txBox="1"/>
          <p:nvPr/>
        </p:nvSpPr>
        <p:spPr>
          <a:xfrm>
            <a:off x="2568450" y="3115375"/>
            <a:ext cx="40071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9900FF"/>
                </a:solidFill>
              </a:rPr>
              <a:t>All in 30 minutes… or your money back!</a:t>
            </a:r>
            <a:endParaRPr sz="1700">
              <a:solidFill>
                <a:srgbClr val="9900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decide! What’s the grade?</a:t>
            </a:r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</a:rPr>
              <a:t>Let’s watch a short video, </a:t>
            </a:r>
            <a:r>
              <a:rPr lang="en" sz="2200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What Learning Looks Like</a:t>
            </a:r>
            <a:endParaRPr sz="22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>
                <a:solidFill>
                  <a:schemeClr val="dk1"/>
                </a:solidFill>
              </a:rPr>
              <a:t>(1) Reflect. What’s the first word that comes to mind after watching this video? Share them in the chat! Don’t worry if you repeat what someone else says.</a:t>
            </a:r>
            <a:endParaRPr sz="2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You Decide! What's the grade?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You decide! What’s the grade?</a:t>
            </a:r>
            <a:endParaRPr dirty="0"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113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</a:rPr>
              <a:t>(2) Discuss. What grade would you give this student, in your skateboarding class? Why? What elements are you grading on or for? Share your ideas in the chat, and we’ll compile them.</a:t>
            </a:r>
            <a:endParaRPr sz="2200"/>
          </a:p>
        </p:txBody>
      </p:sp>
      <p:sp>
        <p:nvSpPr>
          <p:cNvPr id="81" name="Google Shape;81;p17"/>
          <p:cNvSpPr txBox="1"/>
          <p:nvPr/>
        </p:nvSpPr>
        <p:spPr>
          <a:xfrm>
            <a:off x="344825" y="2532725"/>
            <a:ext cx="8520600" cy="2378100"/>
          </a:xfrm>
          <a:prstGeom prst="rect">
            <a:avLst/>
          </a:prstGeom>
          <a:noFill/>
          <a:ln w="19050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00FF"/>
                </a:solidFill>
              </a:rPr>
              <a:t>Pass</a:t>
            </a:r>
            <a:endParaRPr sz="1000">
              <a:solidFill>
                <a:srgbClr val="9900F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00FF"/>
                </a:solidFill>
              </a:rPr>
              <a:t>A: final product, performed 1 of 3 critical elements</a:t>
            </a:r>
            <a:endParaRPr sz="1000">
              <a:solidFill>
                <a:srgbClr val="9900F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00FF"/>
                </a:solidFill>
              </a:rPr>
              <a:t>A+: learn from mistakes</a:t>
            </a:r>
            <a:endParaRPr sz="1000">
              <a:solidFill>
                <a:srgbClr val="9900F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00FF"/>
                </a:solidFill>
              </a:rPr>
              <a:t>Scores increase after each attempt</a:t>
            </a:r>
            <a:endParaRPr sz="1000">
              <a:solidFill>
                <a:srgbClr val="9900F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00FF"/>
                </a:solidFill>
              </a:rPr>
              <a:t>Best 2 performances and average</a:t>
            </a:r>
            <a:endParaRPr sz="1000">
              <a:solidFill>
                <a:srgbClr val="9900F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00FF"/>
                </a:solidFill>
              </a:rPr>
              <a:t>Use final score</a:t>
            </a:r>
            <a:endParaRPr sz="1000">
              <a:solidFill>
                <a:srgbClr val="9900F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00FF"/>
                </a:solidFill>
              </a:rPr>
              <a:t>Competency-based = pass</a:t>
            </a:r>
            <a:endParaRPr sz="1000">
              <a:solidFill>
                <a:srgbClr val="9900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Ungrading: a movement towards eliminating grades entirely</a:t>
            </a:r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subTitle" idx="4294967295"/>
          </p:nvPr>
        </p:nvSpPr>
        <p:spPr>
          <a:xfrm>
            <a:off x="311700" y="3372525"/>
            <a:ext cx="8520600" cy="81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en" sz="2430"/>
              <a:t>Why would we want to eliminate grades?!</a:t>
            </a:r>
            <a:endParaRPr sz="243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935"/>
              <a:buNone/>
            </a:pPr>
            <a:endParaRPr sz="153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Traditional grading systems leave no room for mistakes</a:t>
            </a:r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-"/>
            </a:pPr>
            <a:r>
              <a:rPr lang="en" sz="2200"/>
              <a:t>Mistakes are critical to the learning process, yet traditional grading judges every action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-"/>
            </a:pPr>
            <a:r>
              <a:rPr lang="en" sz="2200"/>
              <a:t>Points and grades do not motivate learning, they motivate performance</a:t>
            </a:r>
            <a:endParaRPr sz="2200"/>
          </a:p>
        </p:txBody>
      </p:sp>
      <p:sp>
        <p:nvSpPr>
          <p:cNvPr id="94" name="Google Shape;94;p19"/>
          <p:cNvSpPr txBox="1"/>
          <p:nvPr/>
        </p:nvSpPr>
        <p:spPr>
          <a:xfrm>
            <a:off x="0" y="4743300"/>
            <a:ext cx="1355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Feldman 2019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Traditional grading systems are subjective and biased</a:t>
            </a:r>
            <a:endParaRPr/>
          </a:p>
        </p:txBody>
      </p:sp>
      <p:sp>
        <p:nvSpPr>
          <p:cNvPr id="100" name="Google Shape;100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We are fallible</a:t>
            </a:r>
            <a:endParaRPr sz="20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" sz="1600"/>
              <a:t>We do not grade consistently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" sz="1600"/>
              <a:t>We carry implicit biases into grading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" sz="1600"/>
              <a:t>Our assessments are not valid or reliable</a:t>
            </a:r>
            <a:endParaRPr sz="16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We grade everything</a:t>
            </a:r>
            <a:endParaRPr sz="20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" sz="1600"/>
              <a:t>Exams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" sz="1600"/>
              <a:t>Homework turned in on time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" sz="1600"/>
              <a:t>Effort and class participation</a:t>
            </a:r>
            <a:endParaRPr sz="16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sz="2000"/>
              <a:t>Much of what we grade reflects our students’ environment and not their learning </a:t>
            </a:r>
            <a:r>
              <a:rPr lang="en" sz="1600"/>
              <a:t>(e.g., internet access, work responsibilities, family obligations, COVID)</a:t>
            </a:r>
            <a:endParaRPr sz="16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How valid is the evidence we collect of students’ </a:t>
            </a:r>
            <a:r>
              <a:rPr lang="en" sz="2000" i="1"/>
              <a:t>knowledge</a:t>
            </a:r>
            <a:r>
              <a:rPr lang="en" sz="2000"/>
              <a:t>?</a:t>
            </a:r>
            <a:endParaRPr sz="2000"/>
          </a:p>
        </p:txBody>
      </p:sp>
      <p:sp>
        <p:nvSpPr>
          <p:cNvPr id="101" name="Google Shape;101;p20"/>
          <p:cNvSpPr txBox="1"/>
          <p:nvPr/>
        </p:nvSpPr>
        <p:spPr>
          <a:xfrm>
            <a:off x="0" y="4743300"/>
            <a:ext cx="1355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Feldman 2019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Traditional grading systems are demotivating</a:t>
            </a:r>
            <a:endParaRPr/>
          </a:p>
        </p:txBody>
      </p:sp>
      <p:sp>
        <p:nvSpPr>
          <p:cNvPr id="107" name="Google Shape;107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-"/>
            </a:pPr>
            <a:r>
              <a:rPr lang="en" sz="2200"/>
              <a:t>How often do we hear students say they don’t understand how their grade is calculated? Could “omnibus grading” - several categories of class activities, weighted differently - be a cause of confusion?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-"/>
            </a:pPr>
            <a:r>
              <a:rPr lang="en" sz="2200"/>
              <a:t>Grades encourage performance orientations (versus mastery orientations), which we know is demotivating</a:t>
            </a:r>
            <a:endParaRPr sz="2200"/>
          </a:p>
        </p:txBody>
      </p:sp>
      <p:sp>
        <p:nvSpPr>
          <p:cNvPr id="108" name="Google Shape;108;p21"/>
          <p:cNvSpPr txBox="1"/>
          <p:nvPr/>
        </p:nvSpPr>
        <p:spPr>
          <a:xfrm>
            <a:off x="0" y="4743300"/>
            <a:ext cx="1355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Feldman 2019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843</Words>
  <Application>Microsoft Macintosh PowerPoint</Application>
  <PresentationFormat>On-screen Show (16:9)</PresentationFormat>
  <Paragraphs>100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Arial</vt:lpstr>
      <vt:lpstr>Simple Light</vt:lpstr>
      <vt:lpstr>Ungrading: Alternatives to Traditional Grading</vt:lpstr>
      <vt:lpstr>First, an advertisement!</vt:lpstr>
      <vt:lpstr>Driving questions </vt:lpstr>
      <vt:lpstr>You decide! What’s the grade?</vt:lpstr>
      <vt:lpstr>You decide! What’s the grade?</vt:lpstr>
      <vt:lpstr>Ungrading: a movement towards eliminating grades entirely</vt:lpstr>
      <vt:lpstr>Traditional grading systems leave no room for mistakes</vt:lpstr>
      <vt:lpstr>Traditional grading systems are subjective and biased</vt:lpstr>
      <vt:lpstr>Traditional grading systems are demotivating</vt:lpstr>
      <vt:lpstr>Ungrading: a movement towards eliminating grades entirely</vt:lpstr>
      <vt:lpstr>Ungrading: An unfortunate term for a world of possibilities</vt:lpstr>
      <vt:lpstr>Ungrading: Embracing flexibility</vt:lpstr>
      <vt:lpstr>Ungrading: Building trust</vt:lpstr>
      <vt:lpstr>Ungrading: Centering descriptive feedback</vt:lpstr>
      <vt:lpstr>Ungrading: Resources</vt:lpstr>
      <vt:lpstr>Don’t forget!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Ungrading: Alternatives to Traditional Grading</dc:title>
  <cp:lastModifiedBy>Olson, Connie</cp:lastModifiedBy>
  <cp:revision>2</cp:revision>
  <dcterms:modified xsi:type="dcterms:W3CDTF">2021-06-09T18:50:59Z</dcterms:modified>
</cp:coreProperties>
</file>