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5" r:id="rId4"/>
    <p:sldId id="258" r:id="rId5"/>
    <p:sldId id="260" r:id="rId6"/>
    <p:sldId id="261" r:id="rId7"/>
    <p:sldId id="267" r:id="rId8"/>
    <p:sldId id="263" r:id="rId9"/>
    <p:sldId id="266" r:id="rId10"/>
    <p:sldId id="268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4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1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0999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31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333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19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99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1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0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1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3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4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6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3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6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0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85F42-A9CC-6B43-8ED3-4B91E389CB71}" type="datetimeFigureOut">
              <a:rPr lang="en-US" smtClean="0"/>
              <a:t>5/23/22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E59BE3-9100-1A43-BAAA-7698336D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0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atalog.ndsu.edu/student-resources-policies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lobalwellnessinstitute.org/what-is-wellness/" TargetMode="External"/><Relationship Id="rId2" Type="http://schemas.openxmlformats.org/officeDocument/2006/relationships/hyperlink" Target="https://www.higheredjobs.com/Articles/articleDisplay.cfm?ID=2992&amp;Title=5%20Ways%20College%20Instructors%20Can%20Help%20Students%20Take%20Care%20of%20Their%20Mental%20Healt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udentwellness.iastate.edu/supporting-student-wellbeing-toolkit/" TargetMode="External"/><Relationship Id="rId4" Type="http://schemas.openxmlformats.org/officeDocument/2006/relationships/hyperlink" Target="https://cdn.ymaws.com/members.nationalwellness.org/resource/resmgr/pdfs/sixdimensionsfactsheet.pdf?_ga=2.28164158.324406314.1629998810-146917816.162999881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orado.edu/health/sites/default/files/attached-files/personal_assessment_-_8_dimensions_of_wellness.pdf" TargetMode="External"/><Relationship Id="rId2" Type="http://schemas.openxmlformats.org/officeDocument/2006/relationships/hyperlink" Target="https://wmich.edu/eup-instructional/WellbeingAssessmen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herapistaid.com/worksheets/self-care-assessment.pdf" TargetMode="External"/><Relationship Id="rId4" Type="http://schemas.openxmlformats.org/officeDocument/2006/relationships/hyperlink" Target="https://www.mentoring.org/wp-content/uploads/2020/03/MARCH_2015_Self_Care_Assessment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E61E-1FA9-1C45-A7A3-0769DCF65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40" y="2538098"/>
            <a:ext cx="9017149" cy="2691447"/>
          </a:xfrm>
        </p:spPr>
        <p:txBody>
          <a:bodyPr/>
          <a:lstStyle/>
          <a:p>
            <a:pPr algn="ctr"/>
            <a:r>
              <a:rPr lang="en-US" sz="6000" b="1" dirty="0"/>
              <a:t>Incorporating Wellness in Course Design </a:t>
            </a:r>
            <a:br>
              <a:rPr lang="en-US" sz="6000" b="1" dirty="0"/>
            </a:br>
            <a:br>
              <a:rPr lang="en-US" sz="6000" b="1" dirty="0"/>
            </a:br>
            <a:r>
              <a:rPr lang="en-US" sz="2800" b="1" dirty="0"/>
              <a:t>Jessica Danielson, PhD, LPCC-S, NCC</a:t>
            </a:r>
            <a:br>
              <a:rPr lang="en-US" sz="2800" b="1" dirty="0"/>
            </a:br>
            <a:r>
              <a:rPr lang="en-US" sz="2800" b="1" dirty="0"/>
              <a:t>School of Education – Counselor Education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00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4479D-1C58-6F7F-5779-965A247E8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NDSU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6C66-DDC7-4B65-5468-F6EFB1D2D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695237"/>
            <a:ext cx="4184035" cy="3791164"/>
          </a:xfrm>
        </p:spPr>
        <p:txBody>
          <a:bodyPr>
            <a:normAutofit/>
          </a:bodyPr>
          <a:lstStyle/>
          <a:p>
            <a:r>
              <a:rPr lang="en-US" dirty="0"/>
              <a:t>Well Track App (for students, staff, and faculty) </a:t>
            </a:r>
          </a:p>
          <a:p>
            <a:r>
              <a:rPr lang="en-US" dirty="0"/>
              <a:t>Academic Collegiate Enhancement (ACE) Tutoring</a:t>
            </a:r>
          </a:p>
          <a:p>
            <a:r>
              <a:rPr lang="en-US" dirty="0"/>
              <a:t>Career and Advising Center </a:t>
            </a:r>
          </a:p>
          <a:p>
            <a:r>
              <a:rPr lang="en-US" dirty="0"/>
              <a:t>Center for Writers </a:t>
            </a:r>
          </a:p>
          <a:p>
            <a:r>
              <a:rPr lang="en-US" dirty="0"/>
              <a:t>Counseling Center </a:t>
            </a:r>
          </a:p>
          <a:p>
            <a:r>
              <a:rPr lang="en-US" dirty="0"/>
              <a:t>Disability Services </a:t>
            </a:r>
          </a:p>
          <a:p>
            <a:r>
              <a:rPr lang="en-US" dirty="0"/>
              <a:t>International Student and Study Abroad Services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6067E-5AFA-7F67-50C4-7FC9302EB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695237"/>
            <a:ext cx="4184034" cy="3791164"/>
          </a:xfrm>
        </p:spPr>
        <p:txBody>
          <a:bodyPr>
            <a:normAutofit/>
          </a:bodyPr>
          <a:lstStyle/>
          <a:p>
            <a:r>
              <a:rPr lang="en-US" dirty="0"/>
              <a:t>Multicultural Programs</a:t>
            </a:r>
          </a:p>
          <a:p>
            <a:r>
              <a:rPr lang="en-US" dirty="0"/>
              <a:t>Native American Professional Programs (NAPP)</a:t>
            </a:r>
          </a:p>
          <a:p>
            <a:r>
              <a:rPr lang="en-US" dirty="0"/>
              <a:t>Residence Life </a:t>
            </a:r>
          </a:p>
          <a:p>
            <a:r>
              <a:rPr lang="en-US" dirty="0"/>
              <a:t>Student Health Service </a:t>
            </a:r>
          </a:p>
          <a:p>
            <a:r>
              <a:rPr lang="en-US" dirty="0"/>
              <a:t>Student Success Programs </a:t>
            </a:r>
          </a:p>
          <a:p>
            <a:r>
              <a:rPr lang="en-US" dirty="0"/>
              <a:t>TRIO Programs </a:t>
            </a:r>
          </a:p>
          <a:p>
            <a:r>
              <a:rPr lang="en-US" dirty="0" err="1"/>
              <a:t>Wallman</a:t>
            </a:r>
            <a:r>
              <a:rPr lang="en-US" dirty="0"/>
              <a:t> Wellness Center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C68A5-96D4-8027-C2CA-84E7F3640C78}"/>
              </a:ext>
            </a:extLst>
          </p:cNvPr>
          <p:cNvSpPr txBox="1"/>
          <p:nvPr/>
        </p:nvSpPr>
        <p:spPr>
          <a:xfrm>
            <a:off x="677334" y="5486401"/>
            <a:ext cx="8772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Catalog of NDSU Resources: </a:t>
            </a:r>
            <a:r>
              <a:rPr lang="en-US" dirty="0">
                <a:hlinkClick r:id="rId2"/>
              </a:rPr>
              <a:t>https://catalog.ndsu.edu/student-resources-policies/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1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46BC-56A3-D84F-B6F0-0323D860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088FE-DFEA-D745-A158-4FE1D0F87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6189"/>
            <a:ext cx="8596668" cy="46851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Coleman, M. (2022). 5 Ways College Instructors Can Help Students Take Care of Their Mental Health. </a:t>
            </a:r>
            <a:r>
              <a:rPr lang="en-US" i="1" dirty="0" err="1"/>
              <a:t>HigherEdJobs</a:t>
            </a:r>
            <a:r>
              <a:rPr lang="en-US" dirty="0"/>
              <a:t>. Retrieved from: </a:t>
            </a:r>
            <a:r>
              <a:rPr lang="en-US" dirty="0">
                <a:hlinkClick r:id="rId2"/>
              </a:rPr>
              <a:t>https://www.higheredjobs.com/Articles/articleDisplay.cfm?ID=2992&amp;Title=5%20Ways%20College%20Instructors%20Can%20Help%20Students%20Take%20Care%20of%20Their%20Mental%20Health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Global Wellness Institute (2021). What is wellness? Retrieved from: </a:t>
            </a:r>
            <a:r>
              <a:rPr lang="en-US" dirty="0">
                <a:hlinkClick r:id="rId3"/>
              </a:rPr>
              <a:t>https://globalwellnessinstitute.org/what-is-wellness/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Hettler, B (1976). Six dimensions of wellness model. </a:t>
            </a:r>
            <a:r>
              <a:rPr lang="en-US" i="1" dirty="0"/>
              <a:t>National Wellness Institute, </a:t>
            </a:r>
            <a:r>
              <a:rPr lang="en-US" dirty="0"/>
              <a:t>Inc. Retrieved from: </a:t>
            </a:r>
            <a:r>
              <a:rPr lang="en-US" dirty="0">
                <a:hlinkClick r:id="rId4"/>
              </a:rPr>
              <a:t>https://cdn.ymaws.com/members.nationalwellness.org/resource/resmgr/pdfs/sixdimensionsfactsheet.pdf?_ga=2.28164158.324406314.1629998810-146917816.1629998810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Iowa State University Student Health and Wellness (2022). </a:t>
            </a:r>
            <a:r>
              <a:rPr lang="en-US" i="1" dirty="0"/>
              <a:t>Supporting Student Wellbeing Toolkit.</a:t>
            </a:r>
            <a:r>
              <a:rPr lang="en-US" dirty="0"/>
              <a:t> Retrieved from: </a:t>
            </a:r>
            <a:r>
              <a:rPr lang="en-US" dirty="0">
                <a:hlinkClick r:id="rId5"/>
              </a:rPr>
              <a:t>https://www.studentwellness.iastate.edu/supporting-student-wellbeing-toolkit/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Myers, J. E., &amp; Sweeney, T. J. (2004). The indivisible self: An evidence-based model of wellness. </a:t>
            </a:r>
            <a:r>
              <a:rPr lang="en-US" i="1" dirty="0"/>
              <a:t>Journal of Individual Psychology, </a:t>
            </a:r>
            <a:r>
              <a:rPr lang="en-US" dirty="0"/>
              <a:t>60(3), 234-245. </a:t>
            </a:r>
          </a:p>
        </p:txBody>
      </p:sp>
    </p:spTree>
    <p:extLst>
      <p:ext uri="{BB962C8B-B14F-4D97-AF65-F5344CB8AC3E}">
        <p14:creationId xmlns:p14="http://schemas.microsoft.com/office/powerpoint/2010/main" val="70464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C18E8-7821-6249-A0B9-A12EC725C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0C96E-5160-EF4C-9EAB-4A63A75B0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74962"/>
            <a:ext cx="8815987" cy="3880773"/>
          </a:xfrm>
        </p:spPr>
        <p:txBody>
          <a:bodyPr>
            <a:normAutofit/>
          </a:bodyPr>
          <a:lstStyle/>
          <a:p>
            <a:r>
              <a:rPr lang="en-US" sz="2400" dirty="0"/>
              <a:t>Define wellness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Summarize the similarities and differences between wellness and wellbeing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Discuss the Wellness Wheel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Explore ways to incorporate wellness into courses </a:t>
            </a:r>
          </a:p>
        </p:txBody>
      </p:sp>
    </p:spTree>
    <p:extLst>
      <p:ext uri="{BB962C8B-B14F-4D97-AF65-F5344CB8AC3E}">
        <p14:creationId xmlns:p14="http://schemas.microsoft.com/office/powerpoint/2010/main" val="386583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6F575-138B-D22E-74A1-EC015D351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What comes to mind when you think of “wellness?” </a:t>
            </a:r>
          </a:p>
        </p:txBody>
      </p:sp>
    </p:spTree>
    <p:extLst>
      <p:ext uri="{BB962C8B-B14F-4D97-AF65-F5344CB8AC3E}">
        <p14:creationId xmlns:p14="http://schemas.microsoft.com/office/powerpoint/2010/main" val="132072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FF7C7-A671-D44A-90AE-D90F3E961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wellness?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17B67-4E1C-BC46-81FD-F031845C2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7429"/>
            <a:ext cx="8596668" cy="3880773"/>
          </a:xfrm>
        </p:spPr>
        <p:txBody>
          <a:bodyPr/>
          <a:lstStyle/>
          <a:p>
            <a:r>
              <a:rPr lang="en-US" dirty="0"/>
              <a:t>The Global Wellness Institute defines wellness as “the active pursuit of activities, choices, and lifestyles that lead to a state of holistic health” </a:t>
            </a:r>
          </a:p>
          <a:p>
            <a:r>
              <a:rPr lang="en-US" dirty="0"/>
              <a:t>Wellness is....</a:t>
            </a:r>
          </a:p>
          <a:p>
            <a:pPr lvl="1"/>
            <a:r>
              <a:rPr lang="en-US" dirty="0"/>
              <a:t>NOT passive or static </a:t>
            </a:r>
          </a:p>
          <a:p>
            <a:pPr lvl="1"/>
            <a:r>
              <a:rPr lang="en-US" dirty="0"/>
              <a:t>about active intentions </a:t>
            </a:r>
          </a:p>
          <a:p>
            <a:pPr lvl="1"/>
            <a:r>
              <a:rPr lang="en-US" dirty="0"/>
              <a:t>holistic – it encompasses multiple dimensions of life (multidimensional) </a:t>
            </a:r>
          </a:p>
          <a:p>
            <a:pPr lvl="1"/>
            <a:r>
              <a:rPr lang="en-US" dirty="0"/>
              <a:t>an individual journey </a:t>
            </a:r>
          </a:p>
          <a:p>
            <a:r>
              <a:rPr lang="en-US" dirty="0"/>
              <a:t>Commonly confused terms: health, well-being, happiness </a:t>
            </a:r>
          </a:p>
        </p:txBody>
      </p:sp>
    </p:spTree>
    <p:extLst>
      <p:ext uri="{BB962C8B-B14F-4D97-AF65-F5344CB8AC3E}">
        <p14:creationId xmlns:p14="http://schemas.microsoft.com/office/powerpoint/2010/main" val="332871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ACAB4-1554-A941-B404-3CB0BD888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745" y="1128314"/>
            <a:ext cx="8596668" cy="1320800"/>
          </a:xfrm>
        </p:spPr>
        <p:txBody>
          <a:bodyPr/>
          <a:lstStyle/>
          <a:p>
            <a:r>
              <a:rPr lang="en-US" dirty="0"/>
              <a:t>What’s the difference?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FB6B85-EBBC-FF42-A363-E3788A927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Wellness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25E31-23E1-EF48-BCDE-4877C5DE39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Intention, action, and activities </a:t>
            </a:r>
          </a:p>
          <a:p>
            <a:r>
              <a:rPr lang="en-US" dirty="0"/>
              <a:t>Prominent physical dimension </a:t>
            </a:r>
          </a:p>
          <a:p>
            <a:r>
              <a:rPr lang="en-US" dirty="0"/>
              <a:t>Associated with healthy lifestyle and choices </a:t>
            </a:r>
          </a:p>
          <a:p>
            <a:r>
              <a:rPr lang="en-US" dirty="0"/>
              <a:t>Can be utilized in measuring individual or community opportunities  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7CD862-B970-5A4C-8D87-BC7A23143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Well-being  &amp; Happiness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0C01B3-950B-1949-866C-8136A7D5246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Perception of a state of being </a:t>
            </a:r>
          </a:p>
          <a:p>
            <a:r>
              <a:rPr lang="en-US" dirty="0"/>
              <a:t>Prominent mental/emotional dimension </a:t>
            </a:r>
          </a:p>
          <a:p>
            <a:r>
              <a:rPr lang="en-US" dirty="0"/>
              <a:t>Associated with feelings of satisfaction and sense of fulfillment </a:t>
            </a:r>
          </a:p>
          <a:p>
            <a:r>
              <a:rPr lang="en-US" dirty="0"/>
              <a:t>Is primarily utilized in measuring individual welfare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1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C631-709F-D847-9C34-503C0B70A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Wellness Wheel (Dimensions)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A0845-8226-B14E-83B3-97DC5BD75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504575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 interdependent model developed by Sweeney and Witmer</a:t>
            </a:r>
          </a:p>
          <a:p>
            <a:r>
              <a:rPr lang="en-US" dirty="0"/>
              <a:t>Originally had 12 dimensions</a:t>
            </a:r>
          </a:p>
          <a:p>
            <a:pPr lvl="1"/>
            <a:r>
              <a:rPr lang="en-US" b="1" u="sng" dirty="0"/>
              <a:t>Physical: </a:t>
            </a:r>
          </a:p>
          <a:p>
            <a:pPr lvl="2"/>
            <a:r>
              <a:rPr lang="en-US" dirty="0"/>
              <a:t>recognizes the need for regular physical activity and learning about diet and nutrition</a:t>
            </a:r>
          </a:p>
          <a:p>
            <a:pPr lvl="1"/>
            <a:r>
              <a:rPr lang="en-US" b="1" u="sng" dirty="0"/>
              <a:t>Mental/Intellectual/Psychological: </a:t>
            </a:r>
          </a:p>
          <a:p>
            <a:pPr lvl="2"/>
            <a:r>
              <a:rPr lang="en-US" dirty="0"/>
              <a:t>recognizes one’s creative and stimulating mental activities </a:t>
            </a:r>
          </a:p>
          <a:p>
            <a:pPr lvl="1"/>
            <a:r>
              <a:rPr lang="en-US" b="1" u="sng" dirty="0"/>
              <a:t>Emotional: </a:t>
            </a:r>
          </a:p>
          <a:p>
            <a:pPr lvl="2"/>
            <a:r>
              <a:rPr lang="en-US" dirty="0"/>
              <a:t>recognizes awareness and acceptance of one’s feelings</a:t>
            </a:r>
          </a:p>
          <a:p>
            <a:pPr lvl="1"/>
            <a:r>
              <a:rPr lang="en-US" b="1" u="sng" dirty="0"/>
              <a:t>Spiritual: </a:t>
            </a:r>
          </a:p>
          <a:p>
            <a:pPr lvl="2"/>
            <a:r>
              <a:rPr lang="en-US" dirty="0"/>
              <a:t>recognizes our search for meaning and purpose in life</a:t>
            </a:r>
          </a:p>
          <a:p>
            <a:pPr lvl="1"/>
            <a:r>
              <a:rPr lang="en-US" b="1" u="sng" dirty="0"/>
              <a:t>Social: </a:t>
            </a:r>
          </a:p>
          <a:p>
            <a:pPr lvl="2"/>
            <a:r>
              <a:rPr lang="en-US" dirty="0"/>
              <a:t>encourages contributing to one’s environment and community and emphasizes interdependence between others and our communities </a:t>
            </a:r>
          </a:p>
          <a:p>
            <a:pPr lvl="1"/>
            <a:r>
              <a:rPr lang="en-US" b="1" u="sng" dirty="0"/>
              <a:t>Environmental: </a:t>
            </a:r>
          </a:p>
          <a:p>
            <a:pPr lvl="2"/>
            <a:r>
              <a:rPr lang="en-US" dirty="0"/>
              <a:t>recognizes how our environment </a:t>
            </a:r>
          </a:p>
          <a:p>
            <a:pPr marL="0" indent="0">
              <a:buNone/>
            </a:pPr>
            <a:r>
              <a:rPr lang="en-US" dirty="0"/>
              <a:t>**Additional dimensional models add occupational – which recognizes personal satisfaction and enrichment in </a:t>
            </a:r>
            <a:r>
              <a:rPr lang="en-US" dirty="0" err="1"/>
              <a:t>on’es</a:t>
            </a:r>
            <a:r>
              <a:rPr lang="en-US" dirty="0"/>
              <a:t> life through work </a:t>
            </a:r>
          </a:p>
        </p:txBody>
      </p:sp>
      <p:pic>
        <p:nvPicPr>
          <p:cNvPr id="1026" name="Picture 2" descr="Wellness infographic">
            <a:extLst>
              <a:ext uri="{FF2B5EF4-FFF2-40B4-BE49-F238E27FC236}">
                <a16:creationId xmlns:a16="http://schemas.microsoft.com/office/drawing/2014/main" id="{73989242-4B8B-9B45-98A6-5BC679439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581" y="1100334"/>
            <a:ext cx="3565419" cy="3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335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506B8-3639-9EBE-83CE-47AB140AA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Wellness: Examples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61341-0261-9752-D450-3FF02FF9E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3317"/>
            <a:ext cx="8596668" cy="4418045"/>
          </a:xfrm>
        </p:spPr>
        <p:txBody>
          <a:bodyPr/>
          <a:lstStyle/>
          <a:p>
            <a:r>
              <a:rPr lang="en-US" dirty="0"/>
              <a:t>A Wellbeing Assessment Tool: </a:t>
            </a:r>
            <a:r>
              <a:rPr lang="en-US" dirty="0">
                <a:hlinkClick r:id="rId2"/>
              </a:rPr>
              <a:t>https://wmich.edu/eup-instructional/WellbeingAssessment/</a:t>
            </a:r>
            <a:r>
              <a:rPr lang="en-US" dirty="0"/>
              <a:t> </a:t>
            </a:r>
          </a:p>
          <a:p>
            <a:r>
              <a:rPr lang="en-US" dirty="0"/>
              <a:t>Personal Assessment: 8 Dimensions of Wellness: </a:t>
            </a:r>
            <a:r>
              <a:rPr lang="en-US" dirty="0">
                <a:hlinkClick r:id="rId3"/>
              </a:rPr>
              <a:t>https://www.colorado.edu/health/sites/default/files/attached-files/personal_assessment_-_8_dimensions_of_wellness.pdf</a:t>
            </a:r>
            <a:r>
              <a:rPr lang="en-US" dirty="0"/>
              <a:t> </a:t>
            </a:r>
          </a:p>
          <a:p>
            <a:r>
              <a:rPr lang="en-US" dirty="0"/>
              <a:t>Self-Care Assessment Worksheet: </a:t>
            </a:r>
            <a:r>
              <a:rPr lang="en-US" dirty="0">
                <a:hlinkClick r:id="rId4"/>
              </a:rPr>
              <a:t>https://www.mentoring.org/wp-content/uploads/2020/03/MARCH_2015_Self_Care_Assessment.pdf</a:t>
            </a:r>
            <a:r>
              <a:rPr lang="en-US" dirty="0"/>
              <a:t> </a:t>
            </a:r>
          </a:p>
          <a:p>
            <a:r>
              <a:rPr lang="en-US" dirty="0"/>
              <a:t>Self-Care Assessment: </a:t>
            </a:r>
            <a:r>
              <a:rPr lang="en-US" dirty="0">
                <a:hlinkClick r:id="rId5"/>
              </a:rPr>
              <a:t>https://www.therapistaid.com/worksheets/self-care-assessment.pdf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42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51D9-1C3A-4249-AAC8-AB17BD6CC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Incorporate Wellness in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B17A9-1C9E-4444-B846-DC422544B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415" y="1379753"/>
            <a:ext cx="8596668" cy="511351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 The Syllabus: </a:t>
            </a:r>
          </a:p>
          <a:p>
            <a:pPr lvl="1"/>
            <a:r>
              <a:rPr lang="en-US" dirty="0"/>
              <a:t>Include available student resources that support wellness (e.g., counseling center, wellness center, </a:t>
            </a:r>
            <a:r>
              <a:rPr lang="en-US" dirty="0" err="1"/>
              <a:t>welltrack</a:t>
            </a:r>
            <a:r>
              <a:rPr lang="en-US" dirty="0"/>
              <a:t> app) and highlight them in class </a:t>
            </a:r>
          </a:p>
          <a:p>
            <a:pPr lvl="1"/>
            <a:r>
              <a:rPr lang="en-US" dirty="0"/>
              <a:t>Include a statement on wellness </a:t>
            </a:r>
          </a:p>
          <a:p>
            <a:pPr lvl="1"/>
            <a:r>
              <a:rPr lang="en-US" dirty="0"/>
              <a:t>Assignments that focus on wellness (e.g., create a wellness plan for the semester, reflection paper that focuses on a topic of wellness)</a:t>
            </a:r>
          </a:p>
          <a:p>
            <a:r>
              <a:rPr lang="en-US" dirty="0"/>
              <a:t>In-Class Ideas: </a:t>
            </a:r>
          </a:p>
          <a:p>
            <a:pPr lvl="1"/>
            <a:r>
              <a:rPr lang="en-US" dirty="0"/>
              <a:t>Include wellness presentations or trainings in class </a:t>
            </a:r>
          </a:p>
          <a:p>
            <a:pPr lvl="1"/>
            <a:r>
              <a:rPr lang="en-US" dirty="0"/>
              <a:t>Start class will a brief check-in or discussion about wellness or a mindfulness/deep breathing/self-care exercise </a:t>
            </a:r>
          </a:p>
          <a:p>
            <a:pPr lvl="1"/>
            <a:r>
              <a:rPr lang="en-US" dirty="0"/>
              <a:t>For longer classes, take breaks and focus on wellness (e.g., stretch, listen to music)</a:t>
            </a:r>
          </a:p>
          <a:p>
            <a:pPr lvl="1"/>
            <a:r>
              <a:rPr lang="en-US" dirty="0"/>
              <a:t>Address real world issues and events including on campus, in the community, nationally, and globally </a:t>
            </a:r>
          </a:p>
          <a:p>
            <a:pPr lvl="1"/>
            <a:r>
              <a:rPr lang="en-US" dirty="0"/>
              <a:t>Be a role model – own your own wellness journey and practices </a:t>
            </a:r>
          </a:p>
          <a:p>
            <a:r>
              <a:rPr lang="en-US" dirty="0"/>
              <a:t>Outside Class Ideas:  </a:t>
            </a:r>
          </a:p>
          <a:p>
            <a:pPr lvl="1"/>
            <a:r>
              <a:rPr lang="en-US" dirty="0"/>
              <a:t>Flexible homework submissions (e.g., writing, videos, creative projects) </a:t>
            </a:r>
          </a:p>
          <a:p>
            <a:pPr lvl="1"/>
            <a:r>
              <a:rPr lang="en-US" dirty="0"/>
              <a:t>Adjust deadlines to promote better sleep hygiene (e.g., instead of midnight, 10:00p)</a:t>
            </a:r>
          </a:p>
          <a:p>
            <a:pPr lvl="1"/>
            <a:r>
              <a:rPr lang="en-US" dirty="0"/>
              <a:t>Consider “extra credit” or “make-up” points for attending health/wellness events on campus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86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070FD-47E9-2694-2E6B-9F7389989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0427"/>
          </a:xfrm>
        </p:spPr>
        <p:txBody>
          <a:bodyPr/>
          <a:lstStyle/>
          <a:p>
            <a:r>
              <a:rPr lang="en-US" dirty="0"/>
              <a:t>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7DBE0-ED99-BB42-FAE2-7DCB20678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7561"/>
            <a:ext cx="8939277" cy="4633802"/>
          </a:xfrm>
        </p:spPr>
        <p:txBody>
          <a:bodyPr>
            <a:normAutofit/>
          </a:bodyPr>
          <a:lstStyle/>
          <a:p>
            <a:r>
              <a:rPr lang="en-US" sz="2400" dirty="0"/>
              <a:t>How do you practice wellness in your daily life? </a:t>
            </a:r>
          </a:p>
          <a:p>
            <a:r>
              <a:rPr lang="en-US" sz="2400" dirty="0"/>
              <a:t>How have you included wellness in your course design? </a:t>
            </a:r>
          </a:p>
          <a:p>
            <a:r>
              <a:rPr lang="en-US" sz="2400" dirty="0"/>
              <a:t>What barriers or challenges have there been to incorporating wellness in your courses or talking with students about wellness? </a:t>
            </a:r>
          </a:p>
          <a:p>
            <a:r>
              <a:rPr lang="en-US" sz="2400" dirty="0"/>
              <a:t>What resources have you found helpful to navigate wellness with students? </a:t>
            </a:r>
          </a:p>
          <a:p>
            <a:r>
              <a:rPr lang="en-US" sz="2400" dirty="0"/>
              <a:t>What is one takeaway from the time we have shared together? </a:t>
            </a:r>
          </a:p>
        </p:txBody>
      </p:sp>
    </p:spTree>
    <p:extLst>
      <p:ext uri="{BB962C8B-B14F-4D97-AF65-F5344CB8AC3E}">
        <p14:creationId xmlns:p14="http://schemas.microsoft.com/office/powerpoint/2010/main" val="33645985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{20382948-9F9A-2948-8AA0-68EE157247DB}tf10001060</Template>
  <TotalTime>1737</TotalTime>
  <Words>936</Words>
  <Application>Microsoft Macintosh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Incorporating Wellness in Course Design   Jessica Danielson, PhD, LPCC-S, NCC School of Education – Counselor Education </vt:lpstr>
      <vt:lpstr>Objectives </vt:lpstr>
      <vt:lpstr>What comes to mind when you think of “wellness?” </vt:lpstr>
      <vt:lpstr>What is wellness? </vt:lpstr>
      <vt:lpstr>What’s the difference? </vt:lpstr>
      <vt:lpstr>Wellness Wheel (Dimensions) </vt:lpstr>
      <vt:lpstr>Assessing Wellness: Examples </vt:lpstr>
      <vt:lpstr>Ways to Incorporate Wellness in Courses</vt:lpstr>
      <vt:lpstr>Discussion </vt:lpstr>
      <vt:lpstr>NDSU Resources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Wellness:  Definition, Models, and  Self-Care Plans  </dc:title>
  <dc:creator>Danielson, Jessica</dc:creator>
  <cp:lastModifiedBy>Danielson, Jessica</cp:lastModifiedBy>
  <cp:revision>4</cp:revision>
  <dcterms:created xsi:type="dcterms:W3CDTF">2021-08-26T13:12:14Z</dcterms:created>
  <dcterms:modified xsi:type="dcterms:W3CDTF">2022-05-24T13:46:31Z</dcterms:modified>
</cp:coreProperties>
</file>